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51"/>
  </p:notesMasterIdLst>
  <p:handoutMasterIdLst>
    <p:handoutMasterId r:id="rId52"/>
  </p:handoutMasterIdLst>
  <p:sldIdLst>
    <p:sldId id="280" r:id="rId5"/>
    <p:sldId id="330" r:id="rId6"/>
    <p:sldId id="331" r:id="rId7"/>
    <p:sldId id="376" r:id="rId8"/>
    <p:sldId id="380" r:id="rId9"/>
    <p:sldId id="370" r:id="rId10"/>
    <p:sldId id="371" r:id="rId11"/>
    <p:sldId id="372" r:id="rId12"/>
    <p:sldId id="342" r:id="rId13"/>
    <p:sldId id="368" r:id="rId14"/>
    <p:sldId id="343" r:id="rId15"/>
    <p:sldId id="341" r:id="rId16"/>
    <p:sldId id="344" r:id="rId17"/>
    <p:sldId id="345" r:id="rId18"/>
    <p:sldId id="346" r:id="rId19"/>
    <p:sldId id="348" r:id="rId20"/>
    <p:sldId id="377" r:id="rId21"/>
    <p:sldId id="347" r:id="rId22"/>
    <p:sldId id="381" r:id="rId23"/>
    <p:sldId id="349" r:id="rId24"/>
    <p:sldId id="350" r:id="rId25"/>
    <p:sldId id="351" r:id="rId26"/>
    <p:sldId id="352" r:id="rId27"/>
    <p:sldId id="353" r:id="rId28"/>
    <p:sldId id="354" r:id="rId29"/>
    <p:sldId id="355" r:id="rId30"/>
    <p:sldId id="356" r:id="rId31"/>
    <p:sldId id="357" r:id="rId32"/>
    <p:sldId id="358" r:id="rId33"/>
    <p:sldId id="379" r:id="rId34"/>
    <p:sldId id="332" r:id="rId35"/>
    <p:sldId id="359" r:id="rId36"/>
    <p:sldId id="360" r:id="rId37"/>
    <p:sldId id="361" r:id="rId38"/>
    <p:sldId id="362" r:id="rId39"/>
    <p:sldId id="333" r:id="rId40"/>
    <p:sldId id="363" r:id="rId41"/>
    <p:sldId id="334" r:id="rId42"/>
    <p:sldId id="373" r:id="rId43"/>
    <p:sldId id="364" r:id="rId44"/>
    <p:sldId id="374" r:id="rId45"/>
    <p:sldId id="366" r:id="rId46"/>
    <p:sldId id="367" r:id="rId47"/>
    <p:sldId id="382" r:id="rId48"/>
    <p:sldId id="336" r:id="rId49"/>
    <p:sldId id="375"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52" autoAdjust="0"/>
    <p:restoredTop sz="94756" autoAdjust="0"/>
  </p:normalViewPr>
  <p:slideViewPr>
    <p:cSldViewPr>
      <p:cViewPr varScale="1">
        <p:scale>
          <a:sx n="68" d="100"/>
          <a:sy n="68" d="100"/>
        </p:scale>
        <p:origin x="1452" y="60"/>
      </p:cViewPr>
      <p:guideLst>
        <p:guide orient="horz" pos="2160"/>
        <p:guide pos="2880"/>
      </p:guideLst>
    </p:cSldViewPr>
  </p:slideViewPr>
  <p:outlineViewPr>
    <p:cViewPr>
      <p:scale>
        <a:sx n="33" d="100"/>
        <a:sy n="33" d="100"/>
      </p:scale>
      <p:origin x="0" y="-30000"/>
    </p:cViewPr>
  </p:outlineViewPr>
  <p:notesTextViewPr>
    <p:cViewPr>
      <p:scale>
        <a:sx n="100" d="100"/>
        <a:sy n="100" d="100"/>
      </p:scale>
      <p:origin x="0" y="0"/>
    </p:cViewPr>
  </p:notesTextViewPr>
  <p:sorterViewPr>
    <p:cViewPr>
      <p:scale>
        <a:sx n="100" d="100"/>
        <a:sy n="100" d="100"/>
      </p:scale>
      <p:origin x="0" y="-6276"/>
    </p:cViewPr>
  </p:sorterViewPr>
  <p:notesViewPr>
    <p:cSldViewPr>
      <p:cViewPr varScale="1">
        <p:scale>
          <a:sx n="85" d="100"/>
          <a:sy n="85" d="100"/>
        </p:scale>
        <p:origin x="3168"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798E447-9333-4A80-9F57-931EF40DEF24}" type="datetimeFigureOut">
              <a:rPr lang="en-US" smtClean="0"/>
              <a:pPr/>
              <a:t>9/25/2019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3ADF505-EBA9-44D6-86B9-D48047B7B626}" type="slidenum">
              <a:rPr lang="en-US" smtClean="0"/>
              <a:pPr/>
              <a:t>‹#›</a:t>
            </a:fld>
            <a:endParaRPr lang="en-US"/>
          </a:p>
        </p:txBody>
      </p:sp>
    </p:spTree>
    <p:extLst>
      <p:ext uri="{BB962C8B-B14F-4D97-AF65-F5344CB8AC3E}">
        <p14:creationId xmlns:p14="http://schemas.microsoft.com/office/powerpoint/2010/main" val="17807975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048239-BF2F-4EB0-93CF-DAB70826D4B2}" type="datetimeFigureOut">
              <a:rPr lang="en-US" smtClean="0"/>
              <a:pPr/>
              <a:t>9/25/2019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7F50D8-D5F6-44FE-B7F8-C729435AC8E2}" type="slidenum">
              <a:rPr lang="en-US" smtClean="0"/>
              <a:pPr/>
              <a:t>‹#›</a:t>
            </a:fld>
            <a:endParaRPr lang="en-US"/>
          </a:p>
        </p:txBody>
      </p:sp>
    </p:spTree>
    <p:extLst>
      <p:ext uri="{BB962C8B-B14F-4D97-AF65-F5344CB8AC3E}">
        <p14:creationId xmlns:p14="http://schemas.microsoft.com/office/powerpoint/2010/main" val="371254667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TEST NOTES</a:t>
            </a:r>
          </a:p>
        </p:txBody>
      </p:sp>
      <p:sp>
        <p:nvSpPr>
          <p:cNvPr id="4" name="Slide Number Placeholder 3"/>
          <p:cNvSpPr>
            <a:spLocks noGrp="1"/>
          </p:cNvSpPr>
          <p:nvPr>
            <p:ph type="sldNum" sz="quarter" idx="10"/>
          </p:nvPr>
        </p:nvSpPr>
        <p:spPr/>
        <p:txBody>
          <a:bodyPr/>
          <a:lstStyle/>
          <a:p>
            <a:fld id="{2C7F50D8-D5F6-44FE-B7F8-C729435AC8E2}" type="slidenum">
              <a:rPr lang="en-US" smtClean="0"/>
              <a:pPr/>
              <a:t>4</a:t>
            </a:fld>
            <a:endParaRPr lang="en-US"/>
          </a:p>
        </p:txBody>
      </p:sp>
    </p:spTree>
    <p:extLst>
      <p:ext uri="{BB962C8B-B14F-4D97-AF65-F5344CB8AC3E}">
        <p14:creationId xmlns:p14="http://schemas.microsoft.com/office/powerpoint/2010/main" val="3933804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TEST NOTES</a:t>
            </a:r>
          </a:p>
        </p:txBody>
      </p:sp>
      <p:sp>
        <p:nvSpPr>
          <p:cNvPr id="4" name="Slide Number Placeholder 3"/>
          <p:cNvSpPr>
            <a:spLocks noGrp="1"/>
          </p:cNvSpPr>
          <p:nvPr>
            <p:ph type="sldNum" sz="quarter" idx="10"/>
          </p:nvPr>
        </p:nvSpPr>
        <p:spPr/>
        <p:txBody>
          <a:bodyPr/>
          <a:lstStyle/>
          <a:p>
            <a:fld id="{2C7F50D8-D5F6-44FE-B7F8-C729435AC8E2}" type="slidenum">
              <a:rPr lang="en-US" smtClean="0"/>
              <a:pPr/>
              <a:t>5</a:t>
            </a:fld>
            <a:endParaRPr lang="en-US"/>
          </a:p>
        </p:txBody>
      </p:sp>
    </p:spTree>
    <p:extLst>
      <p:ext uri="{BB962C8B-B14F-4D97-AF65-F5344CB8AC3E}">
        <p14:creationId xmlns:p14="http://schemas.microsoft.com/office/powerpoint/2010/main" val="328048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C7F50D8-D5F6-44FE-B7F8-C729435AC8E2}" type="slidenum">
              <a:rPr lang="en-US" smtClean="0"/>
              <a:pPr/>
              <a:t>40</a:t>
            </a:fld>
            <a:endParaRPr lang="en-US"/>
          </a:p>
        </p:txBody>
      </p:sp>
    </p:spTree>
    <p:extLst>
      <p:ext uri="{BB962C8B-B14F-4D97-AF65-F5344CB8AC3E}">
        <p14:creationId xmlns:p14="http://schemas.microsoft.com/office/powerpoint/2010/main" val="1863735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C7F50D8-D5F6-44FE-B7F8-C729435AC8E2}" type="slidenum">
              <a:rPr lang="en-US" smtClean="0"/>
              <a:pPr/>
              <a:t>42</a:t>
            </a:fld>
            <a:endParaRPr lang="en-US"/>
          </a:p>
        </p:txBody>
      </p:sp>
    </p:spTree>
    <p:extLst>
      <p:ext uri="{BB962C8B-B14F-4D97-AF65-F5344CB8AC3E}">
        <p14:creationId xmlns:p14="http://schemas.microsoft.com/office/powerpoint/2010/main" val="36433026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35C3EDF-2FEB-41DC-966C-073BC21EC469}" type="datetime1">
              <a:rPr lang="en-US" smtClean="0"/>
              <a:pPr/>
              <a:t>9/25/2019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61E232C-28DA-40E3-BEC7-C45274FA5E2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A225A1B-DB14-46CB-A907-BE443DC7323E}" type="datetime1">
              <a:rPr lang="en-US" smtClean="0"/>
              <a:pPr/>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E232C-28DA-40E3-BEC7-C45274FA5E2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732F588-8FAD-495C-8255-61CC9191C7C1}" type="datetime1">
              <a:rPr lang="en-US" smtClean="0"/>
              <a:pPr/>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E232C-28DA-40E3-BEC7-C45274FA5E2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09E015D-B946-4D98-9729-EE80F55A2081}" type="datetime1">
              <a:rPr lang="en-US" smtClean="0"/>
              <a:pPr/>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E232C-28DA-40E3-BEC7-C45274FA5E21}"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EF19D7E-2EA2-40A5-8D34-DB0E8992B3CE}" type="datetime1">
              <a:rPr lang="en-US" smtClean="0"/>
              <a:pPr/>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E232C-28DA-40E3-BEC7-C45274FA5E21}"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B9DB590-984D-48BD-9CA0-C0B096CA8968}" type="datetime1">
              <a:rPr lang="en-US" smtClean="0"/>
              <a:pPr/>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E232C-28DA-40E3-BEC7-C45274FA5E21}"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5DD3533-5189-4346-94F0-0918E7E28019}" type="datetime1">
              <a:rPr lang="en-US" smtClean="0"/>
              <a:pPr/>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E232C-28DA-40E3-BEC7-C45274FA5E2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C894C0A-7DF0-448D-A3BB-DE98549B33B7}" type="datetime1">
              <a:rPr lang="en-US" smtClean="0"/>
              <a:pPr/>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E232C-28DA-40E3-BEC7-C45274FA5E21}"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6A7FA-56AE-40BF-97B9-A9CDAB2CB21B}" type="datetime1">
              <a:rPr lang="en-US" smtClean="0"/>
              <a:pPr/>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E232C-28DA-40E3-BEC7-C45274FA5E2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930F998-C229-48C7-9FB3-12ABA25A8545}" type="datetime1">
              <a:rPr lang="en-US" smtClean="0"/>
              <a:pPr/>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E232C-28DA-40E3-BEC7-C45274FA5E2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D9342EE-3769-4C56-B040-151FCC6CAAB1}" type="datetime1">
              <a:rPr lang="en-US" smtClean="0"/>
              <a:pPr/>
              <a:t>9/25/2019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61E232C-28DA-40E3-BEC7-C45274FA5E21}"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7D094AE-B929-4ABA-A532-FA336F800B28}" type="datetime1">
              <a:rPr lang="en-US" smtClean="0"/>
              <a:pPr/>
              <a:t>9/25/2019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61E232C-28DA-40E3-BEC7-C45274FA5E2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61E232C-28DA-40E3-BEC7-C45274FA5E21}" type="slidenum">
              <a:rPr lang="en-US" smtClean="0"/>
              <a:pPr/>
              <a:t>1</a:t>
            </a:fld>
            <a:endParaRPr lang="en-US"/>
          </a:p>
        </p:txBody>
      </p:sp>
      <p:sp>
        <p:nvSpPr>
          <p:cNvPr id="4" name="Title 3"/>
          <p:cNvSpPr>
            <a:spLocks noGrp="1"/>
          </p:cNvSpPr>
          <p:nvPr>
            <p:ph type="title"/>
          </p:nvPr>
        </p:nvSpPr>
        <p:spPr>
          <a:xfrm>
            <a:off x="457200" y="274638"/>
            <a:ext cx="8458200" cy="5516562"/>
          </a:xfrm>
          <a:solidFill>
            <a:schemeClr val="bg1"/>
          </a:solidFill>
        </p:spPr>
        <p:txBody>
          <a:bodyPr>
            <a:normAutofit fontScale="90000"/>
          </a:bodyPr>
          <a:lstStyle/>
          <a:p>
            <a:pPr algn="ctr"/>
            <a:r>
              <a:rPr lang="en-US" sz="4400" b="1" dirty="0">
                <a:solidFill>
                  <a:schemeClr val="tx1"/>
                </a:solidFill>
                <a:effectLst/>
                <a:latin typeface="Verdana" pitchFamily="34" charset="0"/>
                <a:ea typeface="Verdana" pitchFamily="34" charset="0"/>
                <a:cs typeface="Verdana" pitchFamily="34" charset="0"/>
              </a:rPr>
              <a:t>Association Law:</a:t>
            </a:r>
            <a:br>
              <a:rPr lang="en-US" sz="4400" b="1" dirty="0">
                <a:solidFill>
                  <a:schemeClr val="tx1"/>
                </a:solidFill>
                <a:effectLst/>
                <a:latin typeface="Verdana" pitchFamily="34" charset="0"/>
                <a:ea typeface="Verdana" pitchFamily="34" charset="0"/>
                <a:cs typeface="Verdana" pitchFamily="34" charset="0"/>
              </a:rPr>
            </a:br>
            <a:r>
              <a:rPr lang="en-US" sz="4400" dirty="0">
                <a:solidFill>
                  <a:schemeClr val="tx1"/>
                </a:solidFill>
                <a:effectLst/>
                <a:latin typeface="Verdana" pitchFamily="34" charset="0"/>
                <a:ea typeface="Verdana" pitchFamily="34" charset="0"/>
                <a:cs typeface="Verdana" pitchFamily="34" charset="0"/>
              </a:rPr>
              <a:t>Traps for the Unwary Chapter Leader</a:t>
            </a:r>
            <a:br>
              <a:rPr lang="en-US" sz="4400" dirty="0">
                <a:solidFill>
                  <a:schemeClr val="tx1"/>
                </a:solidFill>
                <a:effectLst/>
                <a:latin typeface="Verdana" pitchFamily="34" charset="0"/>
                <a:ea typeface="Verdana" pitchFamily="34" charset="0"/>
                <a:cs typeface="Verdana" pitchFamily="34" charset="0"/>
              </a:rPr>
            </a:br>
            <a:br>
              <a:rPr lang="en-US" sz="4400" dirty="0">
                <a:solidFill>
                  <a:schemeClr val="tx1"/>
                </a:solidFill>
                <a:effectLst/>
                <a:latin typeface="Verdana" pitchFamily="34" charset="0"/>
                <a:ea typeface="Verdana" pitchFamily="34" charset="0"/>
                <a:cs typeface="Verdana" pitchFamily="34" charset="0"/>
              </a:rPr>
            </a:br>
            <a:r>
              <a:rPr lang="en-US" sz="3100" dirty="0">
                <a:solidFill>
                  <a:schemeClr val="tx1"/>
                </a:solidFill>
                <a:effectLst/>
                <a:latin typeface="Verdana" pitchFamily="34" charset="0"/>
                <a:ea typeface="Verdana" pitchFamily="34" charset="0"/>
                <a:cs typeface="Verdana" pitchFamily="34" charset="0"/>
              </a:rPr>
              <a:t>Paul E. Cooney</a:t>
            </a:r>
            <a:br>
              <a:rPr lang="en-US" sz="3100" dirty="0">
                <a:solidFill>
                  <a:schemeClr val="tx1"/>
                </a:solidFill>
                <a:effectLst/>
                <a:latin typeface="Verdana" pitchFamily="34" charset="0"/>
                <a:ea typeface="Verdana" pitchFamily="34" charset="0"/>
                <a:cs typeface="Verdana" pitchFamily="34" charset="0"/>
              </a:rPr>
            </a:br>
            <a:r>
              <a:rPr lang="en-US" sz="3100" b="0" dirty="0">
                <a:solidFill>
                  <a:schemeClr val="tx1"/>
                </a:solidFill>
                <a:effectLst/>
                <a:latin typeface="Verdana" pitchFamily="34" charset="0"/>
                <a:ea typeface="Verdana" pitchFamily="34" charset="0"/>
                <a:cs typeface="Verdana" pitchFamily="34" charset="0"/>
              </a:rPr>
              <a:t>pcooney@cooneylaw.com</a:t>
            </a:r>
            <a:br>
              <a:rPr lang="en-US" sz="4400" dirty="0">
                <a:solidFill>
                  <a:schemeClr val="tx1"/>
                </a:solidFill>
                <a:effectLst/>
                <a:latin typeface="Verdana" pitchFamily="34" charset="0"/>
                <a:ea typeface="Verdana" pitchFamily="34" charset="0"/>
                <a:cs typeface="Verdana" pitchFamily="34" charset="0"/>
              </a:rPr>
            </a:br>
            <a:br>
              <a:rPr lang="en-US" sz="4400" dirty="0">
                <a:solidFill>
                  <a:schemeClr val="tx1"/>
                </a:solidFill>
                <a:effectLst/>
                <a:latin typeface="Verdana" pitchFamily="34" charset="0"/>
                <a:ea typeface="Verdana" pitchFamily="34" charset="0"/>
                <a:cs typeface="Verdana" pitchFamily="34" charset="0"/>
              </a:rPr>
            </a:br>
            <a:r>
              <a:rPr lang="en-US" sz="3100" b="1" dirty="0">
                <a:solidFill>
                  <a:schemeClr val="tx1"/>
                </a:solidFill>
                <a:effectLst/>
                <a:latin typeface="Verdana" pitchFamily="34" charset="0"/>
                <a:ea typeface="Verdana" pitchFamily="34" charset="0"/>
                <a:cs typeface="Verdana" pitchFamily="34" charset="0"/>
              </a:rPr>
              <a:t>AER LIFT Webinar</a:t>
            </a:r>
            <a:br>
              <a:rPr lang="en-US" sz="3100" b="1" dirty="0">
                <a:solidFill>
                  <a:schemeClr val="tx1"/>
                </a:solidFill>
                <a:effectLst/>
                <a:latin typeface="Verdana" pitchFamily="34" charset="0"/>
                <a:ea typeface="Verdana" pitchFamily="34" charset="0"/>
                <a:cs typeface="Verdana" pitchFamily="34" charset="0"/>
              </a:rPr>
            </a:br>
            <a:r>
              <a:rPr lang="en-US" sz="3100" b="1" dirty="0">
                <a:solidFill>
                  <a:schemeClr val="tx1"/>
                </a:solidFill>
                <a:effectLst/>
                <a:latin typeface="Verdana" pitchFamily="34" charset="0"/>
                <a:ea typeface="Verdana" pitchFamily="34" charset="0"/>
                <a:cs typeface="Verdana" pitchFamily="34" charset="0"/>
              </a:rPr>
              <a:t>October 8, 2014</a:t>
            </a:r>
            <a:br>
              <a:rPr lang="en-US" sz="5400" b="1" dirty="0">
                <a:latin typeface="Verdana" pitchFamily="34" charset="0"/>
                <a:ea typeface="Verdana" pitchFamily="34" charset="0"/>
                <a:cs typeface="Verdana" pitchFamily="34" charset="0"/>
              </a:rPr>
            </a:br>
            <a:endParaRPr lang="en-US" sz="5400"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91400" y="4191000"/>
            <a:ext cx="1371600" cy="843280"/>
          </a:xfrm>
          <a:prstGeom prst="rect">
            <a:avLst/>
          </a:prstGeom>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5800" y="4267200"/>
            <a:ext cx="1052895" cy="87422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Burdens of Exempt Status</a:t>
            </a:r>
          </a:p>
          <a:p>
            <a:pPr marL="109728" indent="0">
              <a:buNone/>
            </a:pPr>
            <a:endParaRPr lang="en-US" sz="2800" dirty="0"/>
          </a:p>
          <a:p>
            <a:pPr lvl="1"/>
            <a:r>
              <a:rPr lang="en-US" sz="2400" dirty="0"/>
              <a:t>Annual Filing of Form 990 Information Return</a:t>
            </a:r>
          </a:p>
          <a:p>
            <a:pPr lvl="1"/>
            <a:r>
              <a:rPr lang="en-US" sz="2400" dirty="0"/>
              <a:t>Advise IRS of changes to charitable purposes/mission in Form 990</a:t>
            </a:r>
          </a:p>
          <a:p>
            <a:pPr lvl="1"/>
            <a:r>
              <a:rPr lang="en-US" sz="2400" dirty="0"/>
              <a:t>Pay Income tax for income from activities not related to mission (Unrelated Business Income Tax – UBIT)</a:t>
            </a:r>
          </a:p>
        </p:txBody>
      </p:sp>
      <p:sp>
        <p:nvSpPr>
          <p:cNvPr id="3" name="Slide Number Placeholder 2"/>
          <p:cNvSpPr>
            <a:spLocks noGrp="1"/>
          </p:cNvSpPr>
          <p:nvPr>
            <p:ph type="sldNum" sz="quarter" idx="12"/>
          </p:nvPr>
        </p:nvSpPr>
        <p:spPr/>
        <p:txBody>
          <a:bodyPr/>
          <a:lstStyle/>
          <a:p>
            <a:fld id="{161E232C-28DA-40E3-BEC7-C45274FA5E21}" type="slidenum">
              <a:rPr lang="en-US" smtClean="0"/>
              <a:pPr/>
              <a:t>10</a:t>
            </a:fld>
            <a:endParaRPr lang="en-US"/>
          </a:p>
        </p:txBody>
      </p:sp>
      <p:sp>
        <p:nvSpPr>
          <p:cNvPr id="4" name="Title 3"/>
          <p:cNvSpPr>
            <a:spLocks noGrp="1"/>
          </p:cNvSpPr>
          <p:nvPr>
            <p:ph type="title"/>
          </p:nvPr>
        </p:nvSpPr>
        <p:spPr/>
        <p:txBody>
          <a:bodyPr/>
          <a:lstStyle/>
          <a:p>
            <a:r>
              <a:rPr lang="en-US" sz="3600" dirty="0"/>
              <a:t>501(c)(3) Basics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3858987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How to obtain 501(c)(3) Status</a:t>
            </a:r>
          </a:p>
          <a:p>
            <a:pPr lvl="1"/>
            <a:r>
              <a:rPr lang="en-US" sz="2800" dirty="0"/>
              <a:t>Generally – Submit Form 1023 (26 pages) to IRS</a:t>
            </a:r>
          </a:p>
          <a:p>
            <a:pPr lvl="1"/>
            <a:r>
              <a:rPr lang="en-US" sz="2800" dirty="0"/>
              <a:t>Filing Fee of $400 - $850</a:t>
            </a:r>
          </a:p>
          <a:p>
            <a:pPr lvl="1"/>
            <a:r>
              <a:rPr lang="en-US" sz="2800" dirty="0"/>
              <a:t>Await recognition by IRS</a:t>
            </a:r>
          </a:p>
        </p:txBody>
      </p:sp>
      <p:sp>
        <p:nvSpPr>
          <p:cNvPr id="3" name="Slide Number Placeholder 2"/>
          <p:cNvSpPr>
            <a:spLocks noGrp="1"/>
          </p:cNvSpPr>
          <p:nvPr>
            <p:ph type="sldNum" sz="quarter" idx="12"/>
          </p:nvPr>
        </p:nvSpPr>
        <p:spPr/>
        <p:txBody>
          <a:bodyPr/>
          <a:lstStyle/>
          <a:p>
            <a:fld id="{161E232C-28DA-40E3-BEC7-C45274FA5E21}" type="slidenum">
              <a:rPr lang="en-US" smtClean="0"/>
              <a:pPr/>
              <a:t>11</a:t>
            </a:fld>
            <a:endParaRPr lang="en-US"/>
          </a:p>
        </p:txBody>
      </p:sp>
      <p:sp>
        <p:nvSpPr>
          <p:cNvPr id="4" name="Title 3"/>
          <p:cNvSpPr>
            <a:spLocks noGrp="1"/>
          </p:cNvSpPr>
          <p:nvPr>
            <p:ph type="title"/>
          </p:nvPr>
        </p:nvSpPr>
        <p:spPr/>
        <p:txBody>
          <a:bodyPr/>
          <a:lstStyle/>
          <a:p>
            <a:r>
              <a:rPr lang="en-US" sz="3600" dirty="0"/>
              <a:t>501(c)(3) Basics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2324990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What’s a Group Exemption? Simplified Route to Tax-Exempt Status for--</a:t>
            </a:r>
          </a:p>
          <a:p>
            <a:pPr lvl="1"/>
            <a:r>
              <a:rPr lang="en-US" sz="2800" dirty="0"/>
              <a:t>Network of Affiliated Organizations</a:t>
            </a:r>
          </a:p>
          <a:p>
            <a:pPr lvl="2"/>
            <a:r>
              <a:rPr lang="en-US" sz="2800" dirty="0"/>
              <a:t>CENTRAL ORGANIZATION</a:t>
            </a:r>
          </a:p>
          <a:p>
            <a:pPr lvl="2"/>
            <a:r>
              <a:rPr lang="en-US" sz="2800" dirty="0"/>
              <a:t>SUBORDINATE ORGANIZATIONS</a:t>
            </a:r>
          </a:p>
          <a:p>
            <a:pPr lvl="1"/>
            <a:r>
              <a:rPr lang="en-US" sz="2800" dirty="0"/>
              <a:t>Where “Central” organization serves as agent for IRS with “Subordinates”</a:t>
            </a:r>
          </a:p>
        </p:txBody>
      </p:sp>
      <p:sp>
        <p:nvSpPr>
          <p:cNvPr id="3" name="Slide Number Placeholder 2"/>
          <p:cNvSpPr>
            <a:spLocks noGrp="1"/>
          </p:cNvSpPr>
          <p:nvPr>
            <p:ph type="sldNum" sz="quarter" idx="12"/>
          </p:nvPr>
        </p:nvSpPr>
        <p:spPr/>
        <p:txBody>
          <a:bodyPr/>
          <a:lstStyle/>
          <a:p>
            <a:fld id="{161E232C-28DA-40E3-BEC7-C45274FA5E21}" type="slidenum">
              <a:rPr lang="en-US" smtClean="0"/>
              <a:pPr/>
              <a:t>12</a:t>
            </a:fld>
            <a:endParaRPr lang="en-US"/>
          </a:p>
        </p:txBody>
      </p:sp>
      <p:sp>
        <p:nvSpPr>
          <p:cNvPr id="4" name="Title 3"/>
          <p:cNvSpPr>
            <a:spLocks noGrp="1"/>
          </p:cNvSpPr>
          <p:nvPr>
            <p:ph type="title"/>
          </p:nvPr>
        </p:nvSpPr>
        <p:spPr/>
        <p:txBody>
          <a:bodyPr/>
          <a:lstStyle/>
          <a:p>
            <a:r>
              <a:rPr lang="en-US" sz="3600" dirty="0"/>
              <a:t>Group Exemption Compliance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2863724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a:t>History/Context </a:t>
            </a:r>
          </a:p>
          <a:p>
            <a:pPr lvl="1"/>
            <a:r>
              <a:rPr lang="en-US" sz="3200" dirty="0"/>
              <a:t>First Official Group Exemption in March, 1940</a:t>
            </a:r>
          </a:p>
          <a:p>
            <a:pPr lvl="1"/>
            <a:r>
              <a:rPr lang="en-US" sz="3200" dirty="0"/>
              <a:t>Currently 4300 Group Exemptions</a:t>
            </a:r>
          </a:p>
          <a:p>
            <a:pPr lvl="1"/>
            <a:r>
              <a:rPr lang="en-US" sz="3200" dirty="0"/>
              <a:t>Over 500,000 Subordinate organizations</a:t>
            </a:r>
          </a:p>
          <a:p>
            <a:pPr lvl="1"/>
            <a:endParaRPr lang="en-US" sz="3200"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13</a:t>
            </a:fld>
            <a:endParaRPr lang="en-US"/>
          </a:p>
        </p:txBody>
      </p:sp>
      <p:sp>
        <p:nvSpPr>
          <p:cNvPr id="4" name="Title 3"/>
          <p:cNvSpPr>
            <a:spLocks noGrp="1"/>
          </p:cNvSpPr>
          <p:nvPr>
            <p:ph type="title"/>
          </p:nvPr>
        </p:nvSpPr>
        <p:spPr/>
        <p:txBody>
          <a:bodyPr/>
          <a:lstStyle/>
          <a:p>
            <a:r>
              <a:rPr lang="en-US" sz="3600" dirty="0"/>
              <a:t>Group Exemption Compliance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35607284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a:t>Advantages:</a:t>
            </a:r>
          </a:p>
          <a:p>
            <a:pPr lvl="1"/>
            <a:r>
              <a:rPr lang="en-US" sz="3200" dirty="0"/>
              <a:t>Less burden and expense for Subordinate Organizations </a:t>
            </a:r>
          </a:p>
          <a:p>
            <a:pPr lvl="1"/>
            <a:r>
              <a:rPr lang="en-US" sz="3200" dirty="0"/>
              <a:t>Reduced administrative burden on IRS</a:t>
            </a:r>
          </a:p>
          <a:p>
            <a:pPr lvl="1"/>
            <a:endParaRPr lang="en-US" sz="3200"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14</a:t>
            </a:fld>
            <a:endParaRPr lang="en-US"/>
          </a:p>
        </p:txBody>
      </p:sp>
      <p:sp>
        <p:nvSpPr>
          <p:cNvPr id="4" name="Title 3"/>
          <p:cNvSpPr>
            <a:spLocks noGrp="1"/>
          </p:cNvSpPr>
          <p:nvPr>
            <p:ph type="title"/>
          </p:nvPr>
        </p:nvSpPr>
        <p:spPr/>
        <p:txBody>
          <a:bodyPr/>
          <a:lstStyle/>
          <a:p>
            <a:r>
              <a:rPr lang="en-US" sz="3600" dirty="0"/>
              <a:t>Group Exemption Compliance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4212748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a:t>Disdvantages:</a:t>
            </a:r>
          </a:p>
          <a:p>
            <a:pPr lvl="1"/>
            <a:r>
              <a:rPr lang="en-US" sz="3200" dirty="0"/>
              <a:t>Subordinate organizations not on any IRS published list for donors to verify</a:t>
            </a:r>
          </a:p>
          <a:p>
            <a:pPr lvl="1"/>
            <a:r>
              <a:rPr lang="en-US" sz="3200" dirty="0"/>
              <a:t>Unclear oversight/compliance by subordinates</a:t>
            </a:r>
          </a:p>
          <a:p>
            <a:pPr lvl="1"/>
            <a:r>
              <a:rPr lang="en-US" sz="3200" dirty="0"/>
              <a:t>Little transparency and accountability and compliance with 501(c)(3) rules</a:t>
            </a:r>
          </a:p>
          <a:p>
            <a:pPr lvl="1"/>
            <a:endParaRPr lang="en-US" sz="3200"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15</a:t>
            </a:fld>
            <a:endParaRPr lang="en-US"/>
          </a:p>
        </p:txBody>
      </p:sp>
      <p:sp>
        <p:nvSpPr>
          <p:cNvPr id="4" name="Title 3"/>
          <p:cNvSpPr>
            <a:spLocks noGrp="1"/>
          </p:cNvSpPr>
          <p:nvPr>
            <p:ph type="title"/>
          </p:nvPr>
        </p:nvSpPr>
        <p:spPr/>
        <p:txBody>
          <a:bodyPr/>
          <a:lstStyle/>
          <a:p>
            <a:r>
              <a:rPr lang="en-US" sz="3600" dirty="0"/>
              <a:t>Group Exemption Compliance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31598246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95672"/>
          </a:xfrm>
        </p:spPr>
        <p:txBody>
          <a:bodyPr>
            <a:normAutofit fontScale="92500" lnSpcReduction="10000"/>
          </a:bodyPr>
          <a:lstStyle/>
          <a:p>
            <a:pPr>
              <a:spcAft>
                <a:spcPts val="1200"/>
              </a:spcAft>
            </a:pPr>
            <a:r>
              <a:rPr lang="en-US" sz="3600" dirty="0"/>
              <a:t>How to Obtain Group Exemption</a:t>
            </a:r>
          </a:p>
          <a:p>
            <a:pPr lvl="1">
              <a:spcAft>
                <a:spcPts val="1200"/>
              </a:spcAft>
            </a:pPr>
            <a:r>
              <a:rPr lang="en-US" sz="3200" dirty="0"/>
              <a:t>Revenue Procedure 80-27 (1980)</a:t>
            </a:r>
          </a:p>
          <a:p>
            <a:pPr lvl="1">
              <a:spcAft>
                <a:spcPts val="1200"/>
              </a:spcAft>
            </a:pPr>
            <a:r>
              <a:rPr lang="en-US" sz="3200" dirty="0"/>
              <a:t>Application by exempt org to IRS seeking group exemption, including—</a:t>
            </a:r>
          </a:p>
          <a:p>
            <a:pPr lvl="2">
              <a:spcAft>
                <a:spcPts val="1200"/>
              </a:spcAft>
            </a:pPr>
            <a:r>
              <a:rPr lang="en-US" sz="3000" dirty="0"/>
              <a:t>Written authorization from Subordinates</a:t>
            </a:r>
          </a:p>
          <a:p>
            <a:pPr lvl="2">
              <a:spcAft>
                <a:spcPts val="1200"/>
              </a:spcAft>
            </a:pPr>
            <a:r>
              <a:rPr lang="en-US" sz="3000" dirty="0"/>
              <a:t>Uniform governing instruments -establishing “general supervision or control”</a:t>
            </a:r>
          </a:p>
          <a:p>
            <a:pPr lvl="1">
              <a:spcAft>
                <a:spcPts val="1200"/>
              </a:spcAft>
            </a:pPr>
            <a:r>
              <a:rPr lang="en-US" sz="3200" dirty="0"/>
              <a:t>Issuance of Group Exemption Number</a:t>
            </a:r>
          </a:p>
          <a:p>
            <a:pPr lvl="1">
              <a:spcAft>
                <a:spcPts val="1200"/>
              </a:spcAft>
            </a:pPr>
            <a:endParaRPr lang="en-US" sz="3200"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16</a:t>
            </a:fld>
            <a:endParaRPr lang="en-US"/>
          </a:p>
        </p:txBody>
      </p:sp>
      <p:sp>
        <p:nvSpPr>
          <p:cNvPr id="4" name="Title 3"/>
          <p:cNvSpPr>
            <a:spLocks noGrp="1"/>
          </p:cNvSpPr>
          <p:nvPr>
            <p:ph type="title"/>
          </p:nvPr>
        </p:nvSpPr>
        <p:spPr/>
        <p:txBody>
          <a:bodyPr/>
          <a:lstStyle/>
          <a:p>
            <a:r>
              <a:rPr lang="en-US" sz="3600" dirty="0"/>
              <a:t>Group Exemption Compliance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2096412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95672"/>
          </a:xfrm>
        </p:spPr>
        <p:txBody>
          <a:bodyPr>
            <a:normAutofit/>
          </a:bodyPr>
          <a:lstStyle/>
          <a:p>
            <a:pPr>
              <a:spcAft>
                <a:spcPts val="1200"/>
              </a:spcAft>
            </a:pPr>
            <a:r>
              <a:rPr lang="en-US" sz="3600" dirty="0"/>
              <a:t>Ongoing Compliance</a:t>
            </a:r>
          </a:p>
          <a:p>
            <a:pPr lvl="1">
              <a:spcAft>
                <a:spcPts val="1200"/>
              </a:spcAft>
            </a:pPr>
            <a:r>
              <a:rPr lang="en-US" sz="3200" dirty="0"/>
              <a:t>Central Organization files list of Subordinates </a:t>
            </a:r>
          </a:p>
          <a:p>
            <a:pPr lvl="1">
              <a:spcAft>
                <a:spcPts val="1200"/>
              </a:spcAft>
            </a:pPr>
            <a:r>
              <a:rPr lang="en-US" sz="3200" dirty="0"/>
              <a:t>Central Organization AND Each Subordinate files Form 990</a:t>
            </a:r>
          </a:p>
          <a:p>
            <a:pPr lvl="1">
              <a:spcAft>
                <a:spcPts val="1200"/>
              </a:spcAft>
            </a:pPr>
            <a:endParaRPr lang="en-US" sz="3000" dirty="0"/>
          </a:p>
          <a:p>
            <a:pPr lvl="1">
              <a:spcAft>
                <a:spcPts val="1200"/>
              </a:spcAft>
            </a:pPr>
            <a:endParaRPr lang="en-US" sz="3200"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17</a:t>
            </a:fld>
            <a:endParaRPr lang="en-US"/>
          </a:p>
        </p:txBody>
      </p:sp>
      <p:sp>
        <p:nvSpPr>
          <p:cNvPr id="4" name="Title 3"/>
          <p:cNvSpPr>
            <a:spLocks noGrp="1"/>
          </p:cNvSpPr>
          <p:nvPr>
            <p:ph type="title"/>
          </p:nvPr>
        </p:nvSpPr>
        <p:spPr/>
        <p:txBody>
          <a:bodyPr/>
          <a:lstStyle/>
          <a:p>
            <a:r>
              <a:rPr lang="en-US" sz="3600" dirty="0"/>
              <a:t>Group Exemption Compliance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38345608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a:t>Pending Developments</a:t>
            </a:r>
          </a:p>
          <a:p>
            <a:pPr lvl="1"/>
            <a:r>
              <a:rPr lang="en-US" sz="3200" dirty="0"/>
              <a:t>High noncompliance by Subordinate Organizations - Form 990</a:t>
            </a:r>
          </a:p>
          <a:p>
            <a:pPr lvl="1"/>
            <a:r>
              <a:rPr lang="en-US" sz="3200" dirty="0"/>
              <a:t>Advisory Committee Study – 2011</a:t>
            </a:r>
          </a:p>
          <a:p>
            <a:pPr lvl="1"/>
            <a:r>
              <a:rPr lang="en-US" sz="3200" dirty="0"/>
              <a:t>IRS “Compliance Check – 2012 	</a:t>
            </a:r>
            <a:endParaRPr lang="en-US" sz="3000" dirty="0"/>
          </a:p>
          <a:p>
            <a:pPr lvl="1"/>
            <a:endParaRPr lang="en-US" sz="3200" dirty="0"/>
          </a:p>
          <a:p>
            <a:pPr lvl="1"/>
            <a:endParaRPr lang="en-US" sz="3200"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18</a:t>
            </a:fld>
            <a:endParaRPr lang="en-US"/>
          </a:p>
        </p:txBody>
      </p:sp>
      <p:sp>
        <p:nvSpPr>
          <p:cNvPr id="4" name="Title 3"/>
          <p:cNvSpPr>
            <a:spLocks noGrp="1"/>
          </p:cNvSpPr>
          <p:nvPr>
            <p:ph type="title"/>
          </p:nvPr>
        </p:nvSpPr>
        <p:spPr/>
        <p:txBody>
          <a:bodyPr/>
          <a:lstStyle/>
          <a:p>
            <a:r>
              <a:rPr lang="en-US" sz="3600" dirty="0"/>
              <a:t>Group Exemption Compliance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28246817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a:t>Significant tightening virtually certain – likely focus on “general supervision and control”</a:t>
            </a:r>
          </a:p>
          <a:p>
            <a:r>
              <a:rPr lang="en-US" sz="3600" dirty="0"/>
              <a:t>Pace of Group Exemption Reform possibly slowed by recent furor concerning the political dimension re political (c)(4)’s</a:t>
            </a:r>
          </a:p>
          <a:p>
            <a:pPr lvl="1"/>
            <a:endParaRPr lang="en-US" sz="3200" dirty="0"/>
          </a:p>
          <a:p>
            <a:pPr lvl="1"/>
            <a:endParaRPr lang="en-US" sz="3200"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19</a:t>
            </a:fld>
            <a:endParaRPr lang="en-US"/>
          </a:p>
        </p:txBody>
      </p:sp>
      <p:sp>
        <p:nvSpPr>
          <p:cNvPr id="4" name="Title 3"/>
          <p:cNvSpPr>
            <a:spLocks noGrp="1"/>
          </p:cNvSpPr>
          <p:nvPr>
            <p:ph type="title"/>
          </p:nvPr>
        </p:nvSpPr>
        <p:spPr/>
        <p:txBody>
          <a:bodyPr/>
          <a:lstStyle/>
          <a:p>
            <a:r>
              <a:rPr lang="en-US" sz="3600" dirty="0"/>
              <a:t>Group Exemption Compliance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1896872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555832" cy="4709166"/>
          </a:xfrm>
        </p:spPr>
        <p:txBody>
          <a:bodyPr/>
          <a:lstStyle/>
          <a:p>
            <a:pPr lvl="1">
              <a:spcAft>
                <a:spcPts val="800"/>
              </a:spcAft>
            </a:pPr>
            <a:r>
              <a:rPr lang="en-US" sz="3200" dirty="0"/>
              <a:t>Group Exemption Issues</a:t>
            </a:r>
          </a:p>
          <a:p>
            <a:pPr lvl="1">
              <a:spcAft>
                <a:spcPts val="800"/>
              </a:spcAft>
            </a:pPr>
            <a:r>
              <a:rPr lang="en-US" sz="3200" dirty="0"/>
              <a:t>Form 990 Compliance Issues</a:t>
            </a:r>
          </a:p>
          <a:p>
            <a:pPr lvl="1">
              <a:spcAft>
                <a:spcPts val="800"/>
              </a:spcAft>
            </a:pPr>
            <a:r>
              <a:rPr lang="en-US" sz="3200" dirty="0"/>
              <a:t>Unrelated Business Income</a:t>
            </a:r>
          </a:p>
          <a:p>
            <a:pPr lvl="1">
              <a:spcAft>
                <a:spcPts val="800"/>
              </a:spcAft>
            </a:pPr>
            <a:r>
              <a:rPr lang="en-US" sz="3200" dirty="0"/>
              <a:t>Advocacy and Political Activities</a:t>
            </a:r>
          </a:p>
          <a:p>
            <a:pPr lvl="1">
              <a:spcAft>
                <a:spcPts val="800"/>
              </a:spcAft>
            </a:pPr>
            <a:r>
              <a:rPr lang="en-US" sz="3200" dirty="0"/>
              <a:t>Avoiding liability of chapter officers, directors and volunteers</a:t>
            </a:r>
          </a:p>
          <a:p>
            <a:endParaRPr lang="en-US"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2</a:t>
            </a:fld>
            <a:endParaRPr lang="en-US"/>
          </a:p>
        </p:txBody>
      </p:sp>
      <p:sp>
        <p:nvSpPr>
          <p:cNvPr id="4" name="Title 3"/>
          <p:cNvSpPr>
            <a:spLocks noGrp="1"/>
          </p:cNvSpPr>
          <p:nvPr>
            <p:ph type="title"/>
          </p:nvPr>
        </p:nvSpPr>
        <p:spPr/>
        <p:txBody>
          <a:bodyPr/>
          <a:lstStyle/>
          <a:p>
            <a:r>
              <a:rPr lang="en-US" dirty="0"/>
              <a:t>OVERVIEW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1642530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a:t>General Supervision and Control</a:t>
            </a:r>
          </a:p>
          <a:p>
            <a:pPr lvl="1"/>
            <a:r>
              <a:rPr lang="en-US" sz="3200" dirty="0"/>
              <a:t>IRS expectations not well defined</a:t>
            </a:r>
          </a:p>
          <a:p>
            <a:pPr lvl="1"/>
            <a:r>
              <a:rPr lang="en-US" sz="3200" dirty="0"/>
              <a:t>Not well implemented by Central Organizations</a:t>
            </a:r>
          </a:p>
          <a:p>
            <a:pPr lvl="1"/>
            <a:r>
              <a:rPr lang="en-US" sz="3200" dirty="0"/>
              <a:t>Advisory Committee made detailed suggestions of policy options</a:t>
            </a:r>
          </a:p>
          <a:p>
            <a:pPr lvl="1"/>
            <a:endParaRPr lang="en-US" sz="3200" dirty="0"/>
          </a:p>
          <a:p>
            <a:pPr lvl="1"/>
            <a:endParaRPr lang="en-US" sz="3200"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20</a:t>
            </a:fld>
            <a:endParaRPr lang="en-US"/>
          </a:p>
        </p:txBody>
      </p:sp>
      <p:sp>
        <p:nvSpPr>
          <p:cNvPr id="4" name="Title 3"/>
          <p:cNvSpPr>
            <a:spLocks noGrp="1"/>
          </p:cNvSpPr>
          <p:nvPr>
            <p:ph type="title"/>
          </p:nvPr>
        </p:nvSpPr>
        <p:spPr/>
        <p:txBody>
          <a:bodyPr/>
          <a:lstStyle/>
          <a:p>
            <a:r>
              <a:rPr lang="en-US" sz="3600" dirty="0"/>
              <a:t>Group Exemption Compliance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6067974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a:t>Possible Control Mechanisms -1</a:t>
            </a:r>
          </a:p>
          <a:p>
            <a:pPr lvl="1"/>
            <a:r>
              <a:rPr lang="en-US" sz="3200" dirty="0"/>
              <a:t>The central organization appoints a board observer for the subordinate organization.</a:t>
            </a:r>
          </a:p>
          <a:p>
            <a:pPr lvl="1"/>
            <a:r>
              <a:rPr lang="en-US" sz="3200" dirty="0"/>
              <a:t>The central organization has ownership rights over the property (including rights to the name or logo) of each subordinate organization</a:t>
            </a:r>
          </a:p>
          <a:p>
            <a:pPr lvl="1"/>
            <a:endParaRPr lang="en-US" sz="3200"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21</a:t>
            </a:fld>
            <a:endParaRPr lang="en-US"/>
          </a:p>
        </p:txBody>
      </p:sp>
      <p:sp>
        <p:nvSpPr>
          <p:cNvPr id="4" name="Title 3"/>
          <p:cNvSpPr>
            <a:spLocks noGrp="1"/>
          </p:cNvSpPr>
          <p:nvPr>
            <p:ph type="title"/>
          </p:nvPr>
        </p:nvSpPr>
        <p:spPr/>
        <p:txBody>
          <a:bodyPr/>
          <a:lstStyle/>
          <a:p>
            <a:r>
              <a:rPr lang="en-US" sz="3600" dirty="0"/>
              <a:t>Group Exemption Compliance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427641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a:t>Possible Control Mechanisms - 2</a:t>
            </a:r>
          </a:p>
          <a:p>
            <a:pPr lvl="1"/>
            <a:r>
              <a:rPr lang="en-US" sz="3200" dirty="0"/>
              <a:t>Each subordinate organization has substantially similar articles, bylaws and/or corporate policies</a:t>
            </a:r>
          </a:p>
          <a:p>
            <a:pPr lvl="1"/>
            <a:r>
              <a:rPr lang="en-US" sz="3200" dirty="0"/>
              <a:t>The articles and bylaws of each subordinate organization must be approved by the central organization</a:t>
            </a:r>
          </a:p>
          <a:p>
            <a:pPr lvl="1"/>
            <a:endParaRPr lang="en-US" sz="3200" dirty="0"/>
          </a:p>
          <a:p>
            <a:pPr lvl="1"/>
            <a:endParaRPr lang="en-US" sz="3200"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22</a:t>
            </a:fld>
            <a:endParaRPr lang="en-US"/>
          </a:p>
        </p:txBody>
      </p:sp>
      <p:sp>
        <p:nvSpPr>
          <p:cNvPr id="4" name="Title 3"/>
          <p:cNvSpPr>
            <a:spLocks noGrp="1"/>
          </p:cNvSpPr>
          <p:nvPr>
            <p:ph type="title"/>
          </p:nvPr>
        </p:nvSpPr>
        <p:spPr/>
        <p:txBody>
          <a:bodyPr/>
          <a:lstStyle/>
          <a:p>
            <a:r>
              <a:rPr lang="en-US" sz="3600" dirty="0"/>
              <a:t>Group Exemption Compliance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4087774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a:t>Possible Control Mechanisms -3</a:t>
            </a:r>
          </a:p>
          <a:p>
            <a:pPr lvl="1"/>
            <a:r>
              <a:rPr lang="en-US" sz="3200" dirty="0"/>
              <a:t>Each subordinate must file reports with its central organization at least annually re: governance, operations and finances.</a:t>
            </a:r>
          </a:p>
          <a:p>
            <a:pPr lvl="1"/>
            <a:r>
              <a:rPr lang="en-US" sz="3200" dirty="0"/>
              <a:t>Each subordinate required to provide its central organization with a copy of its Form 990</a:t>
            </a:r>
          </a:p>
          <a:p>
            <a:pPr lvl="1"/>
            <a:endParaRPr lang="en-US" sz="3200"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23</a:t>
            </a:fld>
            <a:endParaRPr lang="en-US"/>
          </a:p>
        </p:txBody>
      </p:sp>
      <p:sp>
        <p:nvSpPr>
          <p:cNvPr id="4" name="Title 3"/>
          <p:cNvSpPr>
            <a:spLocks noGrp="1"/>
          </p:cNvSpPr>
          <p:nvPr>
            <p:ph type="title"/>
          </p:nvPr>
        </p:nvSpPr>
        <p:spPr/>
        <p:txBody>
          <a:bodyPr/>
          <a:lstStyle/>
          <a:p>
            <a:r>
              <a:rPr lang="en-US" sz="3600" dirty="0"/>
              <a:t>Group Exemption Compliance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25321012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a:t>Possible Control Mechanisms -4</a:t>
            </a:r>
          </a:p>
          <a:p>
            <a:pPr lvl="1"/>
            <a:r>
              <a:rPr lang="en-US" sz="3200" dirty="0"/>
              <a:t>Each subordinate provides copy of the subordinate organization’s annual financial statements</a:t>
            </a:r>
          </a:p>
          <a:p>
            <a:pPr lvl="1"/>
            <a:r>
              <a:rPr lang="en-US" sz="3200" dirty="0"/>
              <a:t>The central organization has audit rights over each subordinate finance and operations</a:t>
            </a:r>
          </a:p>
          <a:p>
            <a:pPr lvl="1"/>
            <a:endParaRPr lang="en-US" sz="3200"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24</a:t>
            </a:fld>
            <a:endParaRPr lang="en-US"/>
          </a:p>
        </p:txBody>
      </p:sp>
      <p:sp>
        <p:nvSpPr>
          <p:cNvPr id="4" name="Title 3"/>
          <p:cNvSpPr>
            <a:spLocks noGrp="1"/>
          </p:cNvSpPr>
          <p:nvPr>
            <p:ph type="title"/>
          </p:nvPr>
        </p:nvSpPr>
        <p:spPr/>
        <p:txBody>
          <a:bodyPr/>
          <a:lstStyle/>
          <a:p>
            <a:r>
              <a:rPr lang="en-US" sz="3600" dirty="0"/>
              <a:t>Group Exemption Compliance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1883485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a:t>Possible Control Mechanisms -5</a:t>
            </a:r>
          </a:p>
          <a:p>
            <a:pPr lvl="1"/>
            <a:r>
              <a:rPr lang="en-US" sz="3200" dirty="0"/>
              <a:t>Significant funding is provided to/from the central organization from/to the subordinates</a:t>
            </a:r>
          </a:p>
          <a:p>
            <a:pPr lvl="1"/>
            <a:r>
              <a:rPr lang="en-US" sz="3200" dirty="0"/>
              <a:t>Each subordinate have whistleblower policy, with central organization as  recipient of complaints</a:t>
            </a:r>
          </a:p>
          <a:p>
            <a:pPr lvl="1"/>
            <a:endParaRPr lang="en-US" sz="3200"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25</a:t>
            </a:fld>
            <a:endParaRPr lang="en-US"/>
          </a:p>
        </p:txBody>
      </p:sp>
      <p:sp>
        <p:nvSpPr>
          <p:cNvPr id="4" name="Title 3"/>
          <p:cNvSpPr>
            <a:spLocks noGrp="1"/>
          </p:cNvSpPr>
          <p:nvPr>
            <p:ph type="title"/>
          </p:nvPr>
        </p:nvSpPr>
        <p:spPr/>
        <p:txBody>
          <a:bodyPr/>
          <a:lstStyle/>
          <a:p>
            <a:r>
              <a:rPr lang="en-US" sz="3600" dirty="0"/>
              <a:t>Group Exemption Compliance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35303187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a:t>Possible Control Mechanisms - 6</a:t>
            </a:r>
          </a:p>
          <a:p>
            <a:pPr lvl="1"/>
            <a:r>
              <a:rPr lang="en-US" sz="3200" dirty="0"/>
              <a:t>Each subordinate must provide organization documents to central organization</a:t>
            </a:r>
          </a:p>
          <a:p>
            <a:pPr lvl="1"/>
            <a:r>
              <a:rPr lang="en-US" sz="3200" dirty="0"/>
              <a:t>Each subordinate must notify the central organization if the IRS or other governmental authority audits the subordinate</a:t>
            </a:r>
          </a:p>
          <a:p>
            <a:pPr lvl="1"/>
            <a:endParaRPr lang="en-US" sz="3200"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26</a:t>
            </a:fld>
            <a:endParaRPr lang="en-US"/>
          </a:p>
        </p:txBody>
      </p:sp>
      <p:sp>
        <p:nvSpPr>
          <p:cNvPr id="4" name="Title 3"/>
          <p:cNvSpPr>
            <a:spLocks noGrp="1"/>
          </p:cNvSpPr>
          <p:nvPr>
            <p:ph type="title"/>
          </p:nvPr>
        </p:nvSpPr>
        <p:spPr/>
        <p:txBody>
          <a:bodyPr/>
          <a:lstStyle/>
          <a:p>
            <a:r>
              <a:rPr lang="en-US" sz="3600" dirty="0"/>
              <a:t>Group Exemption Compliance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19053816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a:t>Possible Control Mechanisms -7</a:t>
            </a:r>
          </a:p>
          <a:p>
            <a:pPr lvl="1"/>
            <a:r>
              <a:rPr lang="en-US" sz="3200" dirty="0"/>
              <a:t>Each subordinate must notify the central if the subordinate receives a notice from the IRS or other governmental authority</a:t>
            </a:r>
          </a:p>
        </p:txBody>
      </p:sp>
      <p:sp>
        <p:nvSpPr>
          <p:cNvPr id="3" name="Slide Number Placeholder 2"/>
          <p:cNvSpPr>
            <a:spLocks noGrp="1"/>
          </p:cNvSpPr>
          <p:nvPr>
            <p:ph type="sldNum" sz="quarter" idx="12"/>
          </p:nvPr>
        </p:nvSpPr>
        <p:spPr/>
        <p:txBody>
          <a:bodyPr/>
          <a:lstStyle/>
          <a:p>
            <a:fld id="{161E232C-28DA-40E3-BEC7-C45274FA5E21}" type="slidenum">
              <a:rPr lang="en-US" smtClean="0"/>
              <a:pPr/>
              <a:t>27</a:t>
            </a:fld>
            <a:endParaRPr lang="en-US"/>
          </a:p>
        </p:txBody>
      </p:sp>
      <p:sp>
        <p:nvSpPr>
          <p:cNvPr id="4" name="Title 3"/>
          <p:cNvSpPr>
            <a:spLocks noGrp="1"/>
          </p:cNvSpPr>
          <p:nvPr>
            <p:ph type="title"/>
          </p:nvPr>
        </p:nvSpPr>
        <p:spPr/>
        <p:txBody>
          <a:bodyPr/>
          <a:lstStyle/>
          <a:p>
            <a:r>
              <a:rPr lang="en-US" sz="3600" dirty="0"/>
              <a:t>Group Exemption Compliance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8775512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a:t>Possible Suggestions for AER</a:t>
            </a:r>
          </a:p>
          <a:p>
            <a:pPr lvl="1"/>
            <a:r>
              <a:rPr lang="en-US" sz="3200" dirty="0"/>
              <a:t>Compile and review all key historical documentation with IRS and between AER and Chapters</a:t>
            </a:r>
          </a:p>
          <a:p>
            <a:pPr lvl="1"/>
            <a:r>
              <a:rPr lang="en-US" sz="3200" dirty="0"/>
              <a:t>Compile entity information concerning chapters</a:t>
            </a:r>
            <a:endParaRPr lang="en-US" sz="2800"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28</a:t>
            </a:fld>
            <a:endParaRPr lang="en-US"/>
          </a:p>
        </p:txBody>
      </p:sp>
      <p:sp>
        <p:nvSpPr>
          <p:cNvPr id="4" name="Title 3"/>
          <p:cNvSpPr>
            <a:spLocks noGrp="1"/>
          </p:cNvSpPr>
          <p:nvPr>
            <p:ph type="title"/>
          </p:nvPr>
        </p:nvSpPr>
        <p:spPr/>
        <p:txBody>
          <a:bodyPr/>
          <a:lstStyle/>
          <a:p>
            <a:r>
              <a:rPr lang="en-US" sz="3600" dirty="0"/>
              <a:t>Group Exemption Compliance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5940847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a:t>Possible Suggestions for AER</a:t>
            </a:r>
          </a:p>
          <a:p>
            <a:pPr lvl="1"/>
            <a:r>
              <a:rPr lang="en-US" sz="3200" dirty="0"/>
              <a:t>Update Affiliation Agreement and Template Chapter Documents</a:t>
            </a:r>
          </a:p>
          <a:p>
            <a:pPr lvl="1"/>
            <a:r>
              <a:rPr lang="en-US" sz="3200" dirty="0"/>
              <a:t>Develop and implement reasonable reporting of organizational, operational and financial information of chapters</a:t>
            </a:r>
          </a:p>
          <a:p>
            <a:pPr marL="393192" lvl="1" indent="0">
              <a:buNone/>
            </a:pPr>
            <a:endParaRPr lang="en-US" sz="3200"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29</a:t>
            </a:fld>
            <a:endParaRPr lang="en-US"/>
          </a:p>
        </p:txBody>
      </p:sp>
      <p:sp>
        <p:nvSpPr>
          <p:cNvPr id="4" name="Title 3"/>
          <p:cNvSpPr>
            <a:spLocks noGrp="1"/>
          </p:cNvSpPr>
          <p:nvPr>
            <p:ph type="title"/>
          </p:nvPr>
        </p:nvSpPr>
        <p:spPr/>
        <p:txBody>
          <a:bodyPr/>
          <a:lstStyle/>
          <a:p>
            <a:r>
              <a:rPr lang="en-US" sz="3600" dirty="0"/>
              <a:t>Group Exemption Compliance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193718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STATE LAW</a:t>
            </a:r>
          </a:p>
          <a:p>
            <a:pPr lvl="1">
              <a:spcBef>
                <a:spcPts val="0"/>
              </a:spcBef>
              <a:spcAft>
                <a:spcPts val="600"/>
              </a:spcAft>
            </a:pPr>
            <a:r>
              <a:rPr lang="en-US" dirty="0"/>
              <a:t>For-Profit Corporations – generate profits for distribution to Shareholders</a:t>
            </a:r>
          </a:p>
          <a:p>
            <a:pPr lvl="1"/>
            <a:r>
              <a:rPr lang="en-US" dirty="0"/>
              <a:t>Nonprofit Corporations - generate profits to advance a mission; members vote but may not receive profits</a:t>
            </a:r>
          </a:p>
          <a:p>
            <a:endParaRPr lang="en-US" dirty="0"/>
          </a:p>
          <a:p>
            <a:r>
              <a:rPr lang="en-US" dirty="0"/>
              <a:t>FEDERAL LAW</a:t>
            </a:r>
          </a:p>
          <a:p>
            <a:pPr lvl="1"/>
            <a:r>
              <a:rPr lang="en-US" dirty="0"/>
              <a:t>Tax Exempt Organizations are (usually) nonprofit corporations that are not required to pay income tax</a:t>
            </a:r>
          </a:p>
          <a:p>
            <a:pPr lvl="1"/>
            <a:endParaRPr lang="en-US"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3</a:t>
            </a:fld>
            <a:endParaRPr lang="en-US"/>
          </a:p>
        </p:txBody>
      </p:sp>
      <p:sp>
        <p:nvSpPr>
          <p:cNvPr id="4" name="Title 3"/>
          <p:cNvSpPr>
            <a:spLocks noGrp="1"/>
          </p:cNvSpPr>
          <p:nvPr>
            <p:ph type="title"/>
          </p:nvPr>
        </p:nvSpPr>
        <p:spPr/>
        <p:txBody>
          <a:bodyPr/>
          <a:lstStyle/>
          <a:p>
            <a:r>
              <a:rPr lang="en-US" sz="3600" dirty="0"/>
              <a:t>501(c)(3) Basics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19002715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a:t>Possible Suggestions for AER</a:t>
            </a:r>
          </a:p>
          <a:p>
            <a:pPr lvl="1"/>
            <a:r>
              <a:rPr lang="en-US" sz="3200" dirty="0"/>
              <a:t>Consider Filing Group 990 by AER for Chapters</a:t>
            </a:r>
          </a:p>
          <a:p>
            <a:pPr lvl="1"/>
            <a:r>
              <a:rPr lang="en-US" sz="3200" dirty="0"/>
              <a:t>Consolidate chapters under a smaller number of incorporated subordinates so that all chapters have corporate shelter; streamline oversight</a:t>
            </a:r>
          </a:p>
        </p:txBody>
      </p:sp>
      <p:sp>
        <p:nvSpPr>
          <p:cNvPr id="3" name="Slide Number Placeholder 2"/>
          <p:cNvSpPr>
            <a:spLocks noGrp="1"/>
          </p:cNvSpPr>
          <p:nvPr>
            <p:ph type="sldNum" sz="quarter" idx="12"/>
          </p:nvPr>
        </p:nvSpPr>
        <p:spPr/>
        <p:txBody>
          <a:bodyPr/>
          <a:lstStyle/>
          <a:p>
            <a:fld id="{161E232C-28DA-40E3-BEC7-C45274FA5E21}" type="slidenum">
              <a:rPr lang="en-US" smtClean="0"/>
              <a:pPr/>
              <a:t>30</a:t>
            </a:fld>
            <a:endParaRPr lang="en-US"/>
          </a:p>
        </p:txBody>
      </p:sp>
      <p:sp>
        <p:nvSpPr>
          <p:cNvPr id="4" name="Title 3"/>
          <p:cNvSpPr>
            <a:spLocks noGrp="1"/>
          </p:cNvSpPr>
          <p:nvPr>
            <p:ph type="title"/>
          </p:nvPr>
        </p:nvSpPr>
        <p:spPr/>
        <p:txBody>
          <a:bodyPr/>
          <a:lstStyle/>
          <a:p>
            <a:r>
              <a:rPr lang="en-US" sz="3600" dirty="0"/>
              <a:t>Group Exemption Compliance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40973296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Annual Form 990 due for AER and each Chapter</a:t>
            </a:r>
          </a:p>
          <a:p>
            <a:r>
              <a:rPr lang="en-US" dirty="0"/>
              <a:t>Some Chapters likely to qualify for one of the expedited forms</a:t>
            </a:r>
          </a:p>
          <a:p>
            <a:pPr lvl="1"/>
            <a:r>
              <a:rPr lang="en-US" dirty="0"/>
              <a:t>Form 990N [“e-postcard”] (Gross Receipts $50K or less); or </a:t>
            </a:r>
          </a:p>
          <a:p>
            <a:pPr lvl="1"/>
            <a:r>
              <a:rPr lang="en-US" dirty="0"/>
              <a:t>Form 990 EZ [“short form”](Gross receipts of $200K or less and total assets less than $500K</a:t>
            </a:r>
          </a:p>
        </p:txBody>
      </p:sp>
      <p:sp>
        <p:nvSpPr>
          <p:cNvPr id="3" name="Slide Number Placeholder 2"/>
          <p:cNvSpPr>
            <a:spLocks noGrp="1"/>
          </p:cNvSpPr>
          <p:nvPr>
            <p:ph type="sldNum" sz="quarter" idx="12"/>
          </p:nvPr>
        </p:nvSpPr>
        <p:spPr/>
        <p:txBody>
          <a:bodyPr/>
          <a:lstStyle/>
          <a:p>
            <a:fld id="{161E232C-28DA-40E3-BEC7-C45274FA5E21}" type="slidenum">
              <a:rPr lang="en-US" smtClean="0"/>
              <a:pPr/>
              <a:t>31</a:t>
            </a:fld>
            <a:endParaRPr lang="en-US"/>
          </a:p>
        </p:txBody>
      </p:sp>
      <p:sp>
        <p:nvSpPr>
          <p:cNvPr id="4" name="Title 3"/>
          <p:cNvSpPr>
            <a:spLocks noGrp="1"/>
          </p:cNvSpPr>
          <p:nvPr>
            <p:ph type="title"/>
          </p:nvPr>
        </p:nvSpPr>
        <p:spPr/>
        <p:txBody>
          <a:bodyPr/>
          <a:lstStyle/>
          <a:p>
            <a:r>
              <a:rPr lang="en-US" dirty="0"/>
              <a:t>Form 990 Issues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1747005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IRS-encouraged governance polices</a:t>
            </a:r>
          </a:p>
          <a:p>
            <a:pPr lvl="1"/>
            <a:r>
              <a:rPr lang="en-US" dirty="0"/>
              <a:t>Whistleblower</a:t>
            </a:r>
          </a:p>
          <a:p>
            <a:pPr lvl="1"/>
            <a:r>
              <a:rPr lang="en-US" dirty="0"/>
              <a:t>Conflict of Interest</a:t>
            </a:r>
          </a:p>
          <a:p>
            <a:pPr lvl="1"/>
            <a:r>
              <a:rPr lang="en-US" dirty="0"/>
              <a:t>Document Retention/Destruction</a:t>
            </a:r>
          </a:p>
        </p:txBody>
      </p:sp>
      <p:sp>
        <p:nvSpPr>
          <p:cNvPr id="3" name="Slide Number Placeholder 2"/>
          <p:cNvSpPr>
            <a:spLocks noGrp="1"/>
          </p:cNvSpPr>
          <p:nvPr>
            <p:ph type="sldNum" sz="quarter" idx="12"/>
          </p:nvPr>
        </p:nvSpPr>
        <p:spPr/>
        <p:txBody>
          <a:bodyPr/>
          <a:lstStyle/>
          <a:p>
            <a:fld id="{161E232C-28DA-40E3-BEC7-C45274FA5E21}" type="slidenum">
              <a:rPr lang="en-US" smtClean="0"/>
              <a:pPr/>
              <a:t>32</a:t>
            </a:fld>
            <a:endParaRPr lang="en-US"/>
          </a:p>
        </p:txBody>
      </p:sp>
      <p:sp>
        <p:nvSpPr>
          <p:cNvPr id="4" name="Title 3"/>
          <p:cNvSpPr>
            <a:spLocks noGrp="1"/>
          </p:cNvSpPr>
          <p:nvPr>
            <p:ph type="title"/>
          </p:nvPr>
        </p:nvSpPr>
        <p:spPr/>
        <p:txBody>
          <a:bodyPr/>
          <a:lstStyle/>
          <a:p>
            <a:r>
              <a:rPr lang="en-US" dirty="0"/>
              <a:t>Form 990 Issues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834157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Whistleblower Policy</a:t>
            </a:r>
          </a:p>
          <a:p>
            <a:pPr lvl="1"/>
            <a:r>
              <a:rPr lang="en-US" dirty="0"/>
              <a:t>A whistleblower policy encourages staff and volunteers to come forward with credible information on illegal practices or violations of adopted policies of the organization, specifies that the organization will protect the individual from retaliation, and identifies those staff or board members or outside parties to whom such information can be reported.</a:t>
            </a:r>
          </a:p>
        </p:txBody>
      </p:sp>
      <p:sp>
        <p:nvSpPr>
          <p:cNvPr id="3" name="Slide Number Placeholder 2"/>
          <p:cNvSpPr>
            <a:spLocks noGrp="1"/>
          </p:cNvSpPr>
          <p:nvPr>
            <p:ph type="sldNum" sz="quarter" idx="12"/>
          </p:nvPr>
        </p:nvSpPr>
        <p:spPr/>
        <p:txBody>
          <a:bodyPr/>
          <a:lstStyle/>
          <a:p>
            <a:fld id="{161E232C-28DA-40E3-BEC7-C45274FA5E21}" type="slidenum">
              <a:rPr lang="en-US" smtClean="0"/>
              <a:pPr/>
              <a:t>33</a:t>
            </a:fld>
            <a:endParaRPr lang="en-US"/>
          </a:p>
        </p:txBody>
      </p:sp>
      <p:sp>
        <p:nvSpPr>
          <p:cNvPr id="4" name="Title 3"/>
          <p:cNvSpPr>
            <a:spLocks noGrp="1"/>
          </p:cNvSpPr>
          <p:nvPr>
            <p:ph type="title"/>
          </p:nvPr>
        </p:nvSpPr>
        <p:spPr/>
        <p:txBody>
          <a:bodyPr/>
          <a:lstStyle/>
          <a:p>
            <a:r>
              <a:rPr lang="en-US" dirty="0"/>
              <a:t>Form 990 Issues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19600500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Document Retention/Destruction Policy</a:t>
            </a:r>
          </a:p>
          <a:p>
            <a:pPr lvl="1"/>
            <a:r>
              <a:rPr lang="en-US" dirty="0"/>
              <a:t>Document retention and destruction policy identifies the record retention responsibilities of staff, volunteers, board members, and outsiders for maintaining and documenting the storage and destruction of the organization's documents and records.</a:t>
            </a:r>
          </a:p>
        </p:txBody>
      </p:sp>
      <p:sp>
        <p:nvSpPr>
          <p:cNvPr id="3" name="Slide Number Placeholder 2"/>
          <p:cNvSpPr>
            <a:spLocks noGrp="1"/>
          </p:cNvSpPr>
          <p:nvPr>
            <p:ph type="sldNum" sz="quarter" idx="12"/>
          </p:nvPr>
        </p:nvSpPr>
        <p:spPr/>
        <p:txBody>
          <a:bodyPr/>
          <a:lstStyle/>
          <a:p>
            <a:fld id="{161E232C-28DA-40E3-BEC7-C45274FA5E21}" type="slidenum">
              <a:rPr lang="en-US" smtClean="0"/>
              <a:pPr/>
              <a:t>34</a:t>
            </a:fld>
            <a:endParaRPr lang="en-US"/>
          </a:p>
        </p:txBody>
      </p:sp>
      <p:sp>
        <p:nvSpPr>
          <p:cNvPr id="4" name="Title 3"/>
          <p:cNvSpPr>
            <a:spLocks noGrp="1"/>
          </p:cNvSpPr>
          <p:nvPr>
            <p:ph type="title"/>
          </p:nvPr>
        </p:nvSpPr>
        <p:spPr/>
        <p:txBody>
          <a:bodyPr/>
          <a:lstStyle/>
          <a:p>
            <a:r>
              <a:rPr lang="en-US" dirty="0"/>
              <a:t>Form 990 Issues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40029190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Conflict of Interest Policy </a:t>
            </a:r>
          </a:p>
          <a:p>
            <a:pPr lvl="1"/>
            <a:r>
              <a:rPr lang="en-US" dirty="0"/>
              <a:t>Conflict of interest policy defines conflicts of interest, identifies the classes of individuals within the organization covered by the policy, facilitates disclosure of information that can help identify conflicts of interest, and specifies procedures to be followed in managing conflicts of interest.  Focus is on when a person in a position of authority over an organization can benefit financially from a decision he or she could make.</a:t>
            </a:r>
          </a:p>
        </p:txBody>
      </p:sp>
      <p:sp>
        <p:nvSpPr>
          <p:cNvPr id="3" name="Slide Number Placeholder 2"/>
          <p:cNvSpPr>
            <a:spLocks noGrp="1"/>
          </p:cNvSpPr>
          <p:nvPr>
            <p:ph type="sldNum" sz="quarter" idx="12"/>
          </p:nvPr>
        </p:nvSpPr>
        <p:spPr/>
        <p:txBody>
          <a:bodyPr/>
          <a:lstStyle/>
          <a:p>
            <a:fld id="{161E232C-28DA-40E3-BEC7-C45274FA5E21}" type="slidenum">
              <a:rPr lang="en-US" smtClean="0"/>
              <a:pPr/>
              <a:t>35</a:t>
            </a:fld>
            <a:endParaRPr lang="en-US"/>
          </a:p>
        </p:txBody>
      </p:sp>
      <p:sp>
        <p:nvSpPr>
          <p:cNvPr id="4" name="Title 3"/>
          <p:cNvSpPr>
            <a:spLocks noGrp="1"/>
          </p:cNvSpPr>
          <p:nvPr>
            <p:ph type="title"/>
          </p:nvPr>
        </p:nvSpPr>
        <p:spPr/>
        <p:txBody>
          <a:bodyPr/>
          <a:lstStyle/>
          <a:p>
            <a:r>
              <a:rPr lang="en-US" dirty="0"/>
              <a:t>Form 990 Issues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30214912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An exempt organization is not taxed on its income from an activity substantially related to the charitable, educational, or other purpose that is the basis for the organization’s exemption.</a:t>
            </a:r>
          </a:p>
          <a:p>
            <a:r>
              <a:rPr lang="en-US" dirty="0"/>
              <a:t>“Unrelated business taxable income” is the gross income derived by any organization from any unrelated trade or business regularly carried on by it, less any allowable deductions which are directly connected with the carrying on of such trade or business.</a:t>
            </a:r>
          </a:p>
        </p:txBody>
      </p:sp>
      <p:sp>
        <p:nvSpPr>
          <p:cNvPr id="3" name="Slide Number Placeholder 2"/>
          <p:cNvSpPr>
            <a:spLocks noGrp="1"/>
          </p:cNvSpPr>
          <p:nvPr>
            <p:ph type="sldNum" sz="quarter" idx="12"/>
          </p:nvPr>
        </p:nvSpPr>
        <p:spPr/>
        <p:txBody>
          <a:bodyPr/>
          <a:lstStyle/>
          <a:p>
            <a:fld id="{161E232C-28DA-40E3-BEC7-C45274FA5E21}" type="slidenum">
              <a:rPr lang="en-US" smtClean="0"/>
              <a:pPr/>
              <a:t>36</a:t>
            </a:fld>
            <a:endParaRPr lang="en-US"/>
          </a:p>
        </p:txBody>
      </p:sp>
      <p:sp>
        <p:nvSpPr>
          <p:cNvPr id="4" name="Title 3"/>
          <p:cNvSpPr>
            <a:spLocks noGrp="1"/>
          </p:cNvSpPr>
          <p:nvPr>
            <p:ph type="title"/>
          </p:nvPr>
        </p:nvSpPr>
        <p:spPr/>
        <p:txBody>
          <a:bodyPr/>
          <a:lstStyle/>
          <a:p>
            <a:r>
              <a:rPr lang="en-US" dirty="0"/>
              <a:t>Unrelated Business Income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14438109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Common for Associations is </a:t>
            </a:r>
          </a:p>
          <a:p>
            <a:pPr lvl="1"/>
            <a:r>
              <a:rPr lang="en-US" dirty="0"/>
              <a:t>Advertising</a:t>
            </a:r>
          </a:p>
          <a:p>
            <a:pPr lvl="1"/>
            <a:r>
              <a:rPr lang="en-US" dirty="0"/>
              <a:t>Sponsorship revenue</a:t>
            </a:r>
          </a:p>
          <a:p>
            <a:pPr lvl="1"/>
            <a:r>
              <a:rPr lang="en-US" dirty="0"/>
              <a:t>“Qualified Sponsorship Payments” – likely area of Congressional attention/limitation</a:t>
            </a:r>
          </a:p>
          <a:p>
            <a:pPr lvl="1"/>
            <a:r>
              <a:rPr lang="en-US" dirty="0"/>
              <a:t>Income from unrelated, ancillary business activities</a:t>
            </a:r>
          </a:p>
          <a:p>
            <a:r>
              <a:rPr lang="en-US" dirty="0"/>
              <a:t>AER – Reported $33,000 of UBI revenue in 2012.</a:t>
            </a:r>
          </a:p>
          <a:p>
            <a:r>
              <a:rPr lang="en-US" dirty="0"/>
              <a:t>If Gross UBI exceeds $1,000, Form 990-T must be filed and UBIT paid</a:t>
            </a:r>
          </a:p>
          <a:p>
            <a:r>
              <a:rPr lang="en-US" dirty="0"/>
              <a:t>Corporate tax rates apply to UBTI</a:t>
            </a:r>
          </a:p>
          <a:p>
            <a:endParaRPr lang="en-US"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37</a:t>
            </a:fld>
            <a:endParaRPr lang="en-US"/>
          </a:p>
        </p:txBody>
      </p:sp>
      <p:sp>
        <p:nvSpPr>
          <p:cNvPr id="4" name="Title 3"/>
          <p:cNvSpPr>
            <a:spLocks noGrp="1"/>
          </p:cNvSpPr>
          <p:nvPr>
            <p:ph type="title"/>
          </p:nvPr>
        </p:nvSpPr>
        <p:spPr/>
        <p:txBody>
          <a:bodyPr/>
          <a:lstStyle/>
          <a:p>
            <a:r>
              <a:rPr lang="en-US" dirty="0"/>
              <a:t>Unrelated Business Income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26358108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Political Campaign Activities.  </a:t>
            </a:r>
          </a:p>
          <a:p>
            <a:pPr lvl="1"/>
            <a:r>
              <a:rPr lang="en-US" dirty="0"/>
              <a:t>All 501(c)(3) organizations are absolutely prohibited from directly or indirectly participating in, or intervening in, any political campaign on behalf of (or in opposition to) any candidate for elective public office. </a:t>
            </a:r>
          </a:p>
          <a:p>
            <a:pPr lvl="1"/>
            <a:r>
              <a:rPr lang="en-US" dirty="0"/>
              <a:t>Contributions to political campaign funds or public statements of position (verbal or written) made on behalf of the organization in favor of or in opposition to any candidate for public office clearly violate the prohibition.</a:t>
            </a:r>
          </a:p>
          <a:p>
            <a:endParaRPr lang="en-US"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38</a:t>
            </a:fld>
            <a:endParaRPr lang="en-US"/>
          </a:p>
        </p:txBody>
      </p:sp>
      <p:sp>
        <p:nvSpPr>
          <p:cNvPr id="4" name="Title 3"/>
          <p:cNvSpPr>
            <a:spLocks noGrp="1"/>
          </p:cNvSpPr>
          <p:nvPr>
            <p:ph type="title"/>
          </p:nvPr>
        </p:nvSpPr>
        <p:spPr/>
        <p:txBody>
          <a:bodyPr/>
          <a:lstStyle/>
          <a:p>
            <a:r>
              <a:rPr lang="en-US" dirty="0"/>
              <a:t>Political </a:t>
            </a:r>
            <a:r>
              <a:rPr lang="en-US" dirty="0" err="1"/>
              <a:t>Involvment</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9620163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Political Campaign Activities.  </a:t>
            </a:r>
          </a:p>
          <a:p>
            <a:pPr lvl="1"/>
            <a:r>
              <a:rPr lang="en-US" dirty="0"/>
              <a:t>Voter education activities (including presenting public forums and publishing voter education guides) conducted in a non-partisan manner do not constitute prohibited political campaign activity. </a:t>
            </a:r>
          </a:p>
          <a:p>
            <a:pPr lvl="1"/>
            <a:r>
              <a:rPr lang="en-US" dirty="0"/>
              <a:t>Other activities intended to encourage people to participate in the electoral process, such as voter registration and get-out-the-vote drives.</a:t>
            </a:r>
          </a:p>
          <a:p>
            <a:endParaRPr lang="en-US"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39</a:t>
            </a:fld>
            <a:endParaRPr lang="en-US"/>
          </a:p>
        </p:txBody>
      </p:sp>
      <p:sp>
        <p:nvSpPr>
          <p:cNvPr id="4" name="Title 3"/>
          <p:cNvSpPr>
            <a:spLocks noGrp="1"/>
          </p:cNvSpPr>
          <p:nvPr>
            <p:ph type="title"/>
          </p:nvPr>
        </p:nvSpPr>
        <p:spPr/>
        <p:txBody>
          <a:bodyPr/>
          <a:lstStyle/>
          <a:p>
            <a:r>
              <a:rPr lang="en-US" dirty="0"/>
              <a:t>Political </a:t>
            </a:r>
            <a:r>
              <a:rPr lang="en-US" dirty="0" err="1"/>
              <a:t>Involvment</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759473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What is a 501(c)(3) organization?</a:t>
            </a:r>
          </a:p>
          <a:p>
            <a:r>
              <a:rPr lang="en-US" dirty="0"/>
              <a:t>Organized and operated </a:t>
            </a:r>
            <a:r>
              <a:rPr lang="en-US" cap="all" dirty="0"/>
              <a:t>exclusively</a:t>
            </a:r>
            <a:r>
              <a:rPr lang="en-US" dirty="0"/>
              <a:t> </a:t>
            </a:r>
          </a:p>
          <a:p>
            <a:r>
              <a:rPr lang="en-US" dirty="0"/>
              <a:t>For exempt purposes, including</a:t>
            </a:r>
          </a:p>
          <a:p>
            <a:pPr lvl="1"/>
            <a:r>
              <a:rPr lang="en-US" dirty="0"/>
              <a:t>religious, CHARITABLE, scientific, testing for public safety, literary, or educational purposes, to foster national or international amateur sports competition, or for the prevention of cruelty to children or animals</a:t>
            </a:r>
          </a:p>
          <a:p>
            <a:pPr lvl="1"/>
            <a:endParaRPr lang="en-US"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4</a:t>
            </a:fld>
            <a:endParaRPr lang="en-US"/>
          </a:p>
        </p:txBody>
      </p:sp>
      <p:sp>
        <p:nvSpPr>
          <p:cNvPr id="4" name="Title 3"/>
          <p:cNvSpPr>
            <a:spLocks noGrp="1"/>
          </p:cNvSpPr>
          <p:nvPr>
            <p:ph type="title"/>
          </p:nvPr>
        </p:nvSpPr>
        <p:spPr/>
        <p:txBody>
          <a:bodyPr/>
          <a:lstStyle/>
          <a:p>
            <a:r>
              <a:rPr lang="en-US" sz="3600" dirty="0"/>
              <a:t>501(c)(3) Basics</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37131875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Lobbying Activities.  Lobbying is any attempt to influence legislation by:</a:t>
            </a:r>
          </a:p>
          <a:p>
            <a:pPr lvl="1"/>
            <a:r>
              <a:rPr lang="en-US" dirty="0"/>
              <a:t>Stating a position on specific legislation to legislators or other government employees who participate in the formulation of legislation (known as direct lobbying); or </a:t>
            </a:r>
          </a:p>
          <a:p>
            <a:pPr lvl="1"/>
            <a:r>
              <a:rPr lang="en-US" dirty="0"/>
              <a:t>Urging your members or the general public to contact their legislators with a position on specific legislation (a "call to action") (known as grassroots lobbying).</a:t>
            </a:r>
          </a:p>
          <a:p>
            <a:endParaRPr lang="en-US"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40</a:t>
            </a:fld>
            <a:endParaRPr lang="en-US"/>
          </a:p>
        </p:txBody>
      </p:sp>
      <p:sp>
        <p:nvSpPr>
          <p:cNvPr id="4" name="Title 3"/>
          <p:cNvSpPr>
            <a:spLocks noGrp="1"/>
          </p:cNvSpPr>
          <p:nvPr>
            <p:ph type="title"/>
          </p:nvPr>
        </p:nvSpPr>
        <p:spPr/>
        <p:txBody>
          <a:bodyPr/>
          <a:lstStyle/>
          <a:p>
            <a:r>
              <a:rPr lang="en-US" dirty="0"/>
              <a:t>Political </a:t>
            </a:r>
            <a:r>
              <a:rPr lang="en-US" dirty="0" err="1"/>
              <a:t>Involvment</a:t>
            </a:r>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31326172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Lobbying Activities. How much lobbying can a public charity do?</a:t>
            </a:r>
          </a:p>
          <a:p>
            <a:r>
              <a:rPr lang="en-US" dirty="0"/>
              <a:t>Substantial Part test.  Public charities may engage in a limited amount of legislative lobbying under the "substantial part" test. The IRS evaluates the "substantial part" test on the basis of the facts and circumstances, such as the time (by both paid and volunteer workers) and the expenditures devoted to lobbying by the organization.</a:t>
            </a:r>
          </a:p>
          <a:p>
            <a:r>
              <a:rPr lang="en-US" dirty="0"/>
              <a:t>Expenditure test. Simpler, more objective; Available if organization exercises 501(h) election.</a:t>
            </a:r>
          </a:p>
          <a:p>
            <a:endParaRPr lang="en-US"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41</a:t>
            </a:fld>
            <a:endParaRPr lang="en-US"/>
          </a:p>
        </p:txBody>
      </p:sp>
      <p:sp>
        <p:nvSpPr>
          <p:cNvPr id="4" name="Title 3"/>
          <p:cNvSpPr>
            <a:spLocks noGrp="1"/>
          </p:cNvSpPr>
          <p:nvPr>
            <p:ph type="title"/>
          </p:nvPr>
        </p:nvSpPr>
        <p:spPr/>
        <p:txBody>
          <a:bodyPr/>
          <a:lstStyle/>
          <a:p>
            <a:r>
              <a:rPr lang="en-US" dirty="0"/>
              <a:t>Political </a:t>
            </a:r>
            <a:r>
              <a:rPr lang="en-US" dirty="0" err="1"/>
              <a:t>Involvment</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16414356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Possible Bases for Liability</a:t>
            </a:r>
          </a:p>
          <a:p>
            <a:pPr lvl="1"/>
            <a:r>
              <a:rPr lang="en-US" dirty="0"/>
              <a:t>Federal income tax and penalties</a:t>
            </a:r>
          </a:p>
          <a:p>
            <a:pPr lvl="1"/>
            <a:r>
              <a:rPr lang="en-US" dirty="0"/>
              <a:t>Contractual liability – e.g., hotel contracts</a:t>
            </a:r>
          </a:p>
          <a:p>
            <a:pPr lvl="1"/>
            <a:r>
              <a:rPr lang="en-US" dirty="0"/>
              <a:t>Tort liability – e.g., commercial complaints, injuries at conferences</a:t>
            </a:r>
          </a:p>
          <a:p>
            <a:pPr lvl="1"/>
            <a:r>
              <a:rPr lang="en-US" dirty="0"/>
              <a:t>Privacy Law/Data Breach</a:t>
            </a:r>
          </a:p>
        </p:txBody>
      </p:sp>
      <p:sp>
        <p:nvSpPr>
          <p:cNvPr id="3" name="Slide Number Placeholder 2"/>
          <p:cNvSpPr>
            <a:spLocks noGrp="1"/>
          </p:cNvSpPr>
          <p:nvPr>
            <p:ph type="sldNum" sz="quarter" idx="12"/>
          </p:nvPr>
        </p:nvSpPr>
        <p:spPr/>
        <p:txBody>
          <a:bodyPr/>
          <a:lstStyle/>
          <a:p>
            <a:fld id="{161E232C-28DA-40E3-BEC7-C45274FA5E21}" type="slidenum">
              <a:rPr lang="en-US" smtClean="0"/>
              <a:pPr/>
              <a:t>42</a:t>
            </a:fld>
            <a:endParaRPr lang="en-US"/>
          </a:p>
        </p:txBody>
      </p:sp>
      <p:sp>
        <p:nvSpPr>
          <p:cNvPr id="4" name="Title 3"/>
          <p:cNvSpPr>
            <a:spLocks noGrp="1"/>
          </p:cNvSpPr>
          <p:nvPr>
            <p:ph type="title"/>
          </p:nvPr>
        </p:nvSpPr>
        <p:spPr/>
        <p:txBody>
          <a:bodyPr/>
          <a:lstStyle/>
          <a:p>
            <a:r>
              <a:rPr lang="en-US" dirty="0"/>
              <a:t>Mitigating Potential Liability</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11000099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Mitigation strategy -1</a:t>
            </a:r>
          </a:p>
          <a:p>
            <a:pPr lvl="1"/>
            <a:r>
              <a:rPr lang="en-US" dirty="0"/>
              <a:t>Corporate structure – limited liability</a:t>
            </a:r>
          </a:p>
          <a:p>
            <a:pPr lvl="2"/>
            <a:r>
              <a:rPr lang="en-US" dirty="0"/>
              <a:t>Avoid personal liability by adequate capitalization, operating in corporate name consistently and observing corporate formalities and process</a:t>
            </a:r>
          </a:p>
          <a:p>
            <a:pPr lvl="2"/>
            <a:r>
              <a:rPr lang="en-US" dirty="0"/>
              <a:t>Business judgment rule: legal principle that makes officers and directors immune from liability to the corporation for corporate transactions that are within their authority and when the transactions were made in good faith</a:t>
            </a:r>
          </a:p>
        </p:txBody>
      </p:sp>
      <p:sp>
        <p:nvSpPr>
          <p:cNvPr id="3" name="Slide Number Placeholder 2"/>
          <p:cNvSpPr>
            <a:spLocks noGrp="1"/>
          </p:cNvSpPr>
          <p:nvPr>
            <p:ph type="sldNum" sz="quarter" idx="12"/>
          </p:nvPr>
        </p:nvSpPr>
        <p:spPr/>
        <p:txBody>
          <a:bodyPr/>
          <a:lstStyle/>
          <a:p>
            <a:fld id="{161E232C-28DA-40E3-BEC7-C45274FA5E21}" type="slidenum">
              <a:rPr lang="en-US" smtClean="0"/>
              <a:pPr/>
              <a:t>43</a:t>
            </a:fld>
            <a:endParaRPr lang="en-US"/>
          </a:p>
        </p:txBody>
      </p:sp>
      <p:sp>
        <p:nvSpPr>
          <p:cNvPr id="4" name="Title 3"/>
          <p:cNvSpPr>
            <a:spLocks noGrp="1"/>
          </p:cNvSpPr>
          <p:nvPr>
            <p:ph type="title"/>
          </p:nvPr>
        </p:nvSpPr>
        <p:spPr/>
        <p:txBody>
          <a:bodyPr/>
          <a:lstStyle/>
          <a:p>
            <a:r>
              <a:rPr lang="en-US" dirty="0"/>
              <a:t>Mitigating Potential Liability</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28993913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Mitigation strategy -2</a:t>
            </a:r>
          </a:p>
          <a:p>
            <a:pPr lvl="1"/>
            <a:r>
              <a:rPr lang="en-US" dirty="0"/>
              <a:t>Observe corporate formalities – for example:</a:t>
            </a:r>
          </a:p>
          <a:p>
            <a:pPr lvl="2"/>
            <a:r>
              <a:rPr lang="en-US" dirty="0"/>
              <a:t>Effective oversight of board of directors</a:t>
            </a:r>
          </a:p>
          <a:p>
            <a:pPr lvl="2"/>
            <a:r>
              <a:rPr lang="en-US" dirty="0"/>
              <a:t>Comply with bylaws</a:t>
            </a:r>
          </a:p>
          <a:p>
            <a:pPr lvl="2"/>
            <a:r>
              <a:rPr lang="en-US" dirty="0"/>
              <a:t>Committee activities in compliance with bylaws and corporate charter</a:t>
            </a:r>
          </a:p>
          <a:p>
            <a:pPr lvl="2"/>
            <a:r>
              <a:rPr lang="en-US" dirty="0"/>
              <a:t>Rotation of members</a:t>
            </a:r>
          </a:p>
          <a:p>
            <a:pPr lvl="1"/>
            <a:r>
              <a:rPr lang="en-US" dirty="0"/>
              <a:t>Liability Insurance</a:t>
            </a:r>
          </a:p>
          <a:p>
            <a:pPr lvl="1"/>
            <a:r>
              <a:rPr lang="en-US" dirty="0"/>
              <a:t>Legal compliance and risk management</a:t>
            </a:r>
          </a:p>
          <a:p>
            <a:pPr lvl="1"/>
            <a:endParaRPr lang="en-US"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44</a:t>
            </a:fld>
            <a:endParaRPr lang="en-US"/>
          </a:p>
        </p:txBody>
      </p:sp>
      <p:sp>
        <p:nvSpPr>
          <p:cNvPr id="4" name="Title 3"/>
          <p:cNvSpPr>
            <a:spLocks noGrp="1"/>
          </p:cNvSpPr>
          <p:nvPr>
            <p:ph type="title"/>
          </p:nvPr>
        </p:nvSpPr>
        <p:spPr/>
        <p:txBody>
          <a:bodyPr/>
          <a:lstStyle/>
          <a:p>
            <a:r>
              <a:rPr lang="en-US" dirty="0"/>
              <a:t>Mitigating Potential Liability</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13835624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a:t> </a:t>
            </a:r>
          </a:p>
          <a:p>
            <a:pPr marL="109728" indent="0">
              <a:buNone/>
            </a:pPr>
            <a:endParaRPr lang="en-US" dirty="0"/>
          </a:p>
          <a:p>
            <a:pPr marL="109728" indent="0">
              <a:buNone/>
            </a:pPr>
            <a:r>
              <a:rPr lang="en-US" dirty="0"/>
              <a:t>	</a:t>
            </a:r>
            <a:r>
              <a:rPr lang="en-US" sz="4800" dirty="0"/>
              <a:t>QUESTIONS?</a:t>
            </a:r>
          </a:p>
        </p:txBody>
      </p:sp>
      <p:sp>
        <p:nvSpPr>
          <p:cNvPr id="3" name="Slide Number Placeholder 2"/>
          <p:cNvSpPr>
            <a:spLocks noGrp="1"/>
          </p:cNvSpPr>
          <p:nvPr>
            <p:ph type="sldNum" sz="quarter" idx="12"/>
          </p:nvPr>
        </p:nvSpPr>
        <p:spPr/>
        <p:txBody>
          <a:bodyPr/>
          <a:lstStyle/>
          <a:p>
            <a:fld id="{161E232C-28DA-40E3-BEC7-C45274FA5E21}" type="slidenum">
              <a:rPr lang="en-US" smtClean="0"/>
              <a:pPr/>
              <a:t>45</a:t>
            </a:fld>
            <a:endParaRPr lang="en-US"/>
          </a:p>
        </p:txBody>
      </p:sp>
      <p:sp>
        <p:nvSpPr>
          <p:cNvPr id="4" name="Title 3"/>
          <p:cNvSpPr>
            <a:spLocks noGrp="1"/>
          </p:cNvSpPr>
          <p:nvPr>
            <p:ph type="title"/>
          </p:nvPr>
        </p:nvSpPr>
        <p:spPr/>
        <p:txBody>
          <a:bodyPr/>
          <a:lstStyle/>
          <a:p>
            <a:r>
              <a:rPr lang="en-US" dirty="0"/>
              <a:t>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30518861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a:t> </a:t>
            </a:r>
          </a:p>
          <a:p>
            <a:pPr marL="109728" indent="0">
              <a:buNone/>
            </a:pPr>
            <a:endParaRPr lang="en-US" dirty="0"/>
          </a:p>
          <a:p>
            <a:pPr marL="109728" indent="0">
              <a:buNone/>
            </a:pPr>
            <a:r>
              <a:rPr lang="en-US" dirty="0"/>
              <a:t>	</a:t>
            </a:r>
            <a:r>
              <a:rPr lang="en-US" sz="4800" dirty="0"/>
              <a:t>THANK YOU!</a:t>
            </a:r>
          </a:p>
        </p:txBody>
      </p:sp>
      <p:sp>
        <p:nvSpPr>
          <p:cNvPr id="3" name="Slide Number Placeholder 2"/>
          <p:cNvSpPr>
            <a:spLocks noGrp="1"/>
          </p:cNvSpPr>
          <p:nvPr>
            <p:ph type="sldNum" sz="quarter" idx="12"/>
          </p:nvPr>
        </p:nvSpPr>
        <p:spPr/>
        <p:txBody>
          <a:bodyPr/>
          <a:lstStyle/>
          <a:p>
            <a:fld id="{161E232C-28DA-40E3-BEC7-C45274FA5E21}" type="slidenum">
              <a:rPr lang="en-US" smtClean="0"/>
              <a:pPr/>
              <a:t>46</a:t>
            </a:fld>
            <a:endParaRPr lang="en-US"/>
          </a:p>
        </p:txBody>
      </p:sp>
      <p:sp>
        <p:nvSpPr>
          <p:cNvPr id="4" name="Title 3"/>
          <p:cNvSpPr>
            <a:spLocks noGrp="1"/>
          </p:cNvSpPr>
          <p:nvPr>
            <p:ph type="title"/>
          </p:nvPr>
        </p:nvSpPr>
        <p:spPr/>
        <p:txBody>
          <a:bodyPr/>
          <a:lstStyle/>
          <a:p>
            <a:r>
              <a:rPr lang="en-US" dirty="0"/>
              <a:t>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3536131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Where are exempt purposes stated?</a:t>
            </a:r>
          </a:p>
          <a:p>
            <a:pPr lvl="1"/>
            <a:r>
              <a:rPr lang="en-US" dirty="0"/>
              <a:t>Most officially - in IRS Form 1023</a:t>
            </a:r>
          </a:p>
          <a:p>
            <a:pPr lvl="1"/>
            <a:r>
              <a:rPr lang="en-US" dirty="0"/>
              <a:t>Corporate articles of incorporation</a:t>
            </a:r>
          </a:p>
          <a:p>
            <a:pPr lvl="1"/>
            <a:r>
              <a:rPr lang="en-US" dirty="0"/>
              <a:t>Mission/vision statements; strategic plans</a:t>
            </a:r>
          </a:p>
          <a:p>
            <a:pPr lvl="1"/>
            <a:r>
              <a:rPr lang="en-US" dirty="0"/>
              <a:t>Annual Form 990</a:t>
            </a:r>
          </a:p>
          <a:p>
            <a:pPr lvl="2"/>
            <a:r>
              <a:rPr lang="en-US" dirty="0"/>
              <a:t>AER 2012 - </a:t>
            </a:r>
          </a:p>
          <a:p>
            <a:pPr lvl="3"/>
            <a:r>
              <a:rPr lang="en-US" dirty="0"/>
              <a:t>Briefly describe the organization's mission or most significant activities:</a:t>
            </a:r>
          </a:p>
          <a:p>
            <a:pPr lvl="3"/>
            <a:r>
              <a:rPr lang="en-US" dirty="0"/>
              <a:t>EDUCATION AND REHABILITATION OF THE BLIND AND VISUALLY IMPAIRED</a:t>
            </a:r>
          </a:p>
        </p:txBody>
      </p:sp>
      <p:sp>
        <p:nvSpPr>
          <p:cNvPr id="3" name="Slide Number Placeholder 2"/>
          <p:cNvSpPr>
            <a:spLocks noGrp="1"/>
          </p:cNvSpPr>
          <p:nvPr>
            <p:ph type="sldNum" sz="quarter" idx="12"/>
          </p:nvPr>
        </p:nvSpPr>
        <p:spPr/>
        <p:txBody>
          <a:bodyPr/>
          <a:lstStyle/>
          <a:p>
            <a:fld id="{161E232C-28DA-40E3-BEC7-C45274FA5E21}" type="slidenum">
              <a:rPr lang="en-US" smtClean="0"/>
              <a:pPr/>
              <a:t>5</a:t>
            </a:fld>
            <a:endParaRPr lang="en-US"/>
          </a:p>
        </p:txBody>
      </p:sp>
      <p:sp>
        <p:nvSpPr>
          <p:cNvPr id="4" name="Title 3"/>
          <p:cNvSpPr>
            <a:spLocks noGrp="1"/>
          </p:cNvSpPr>
          <p:nvPr>
            <p:ph type="title"/>
          </p:nvPr>
        </p:nvSpPr>
        <p:spPr/>
        <p:txBody>
          <a:bodyPr/>
          <a:lstStyle/>
          <a:p>
            <a:r>
              <a:rPr lang="en-US" sz="3600" dirty="0"/>
              <a:t>501(c)(3) Basics</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46100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Advantages of Exempt Status, including–- </a:t>
            </a:r>
          </a:p>
          <a:p>
            <a:pPr lvl="1"/>
            <a:r>
              <a:rPr lang="en-US" dirty="0"/>
              <a:t>Tax Exemption</a:t>
            </a:r>
          </a:p>
          <a:p>
            <a:pPr lvl="1"/>
            <a:r>
              <a:rPr lang="en-US" dirty="0"/>
              <a:t>Deductibility of Contributions</a:t>
            </a:r>
          </a:p>
          <a:p>
            <a:pPr lvl="1"/>
            <a:r>
              <a:rPr lang="en-US" dirty="0"/>
              <a:t>Eligible for Grants from Foundations</a:t>
            </a:r>
          </a:p>
          <a:p>
            <a:pPr lvl="1"/>
            <a:r>
              <a:rPr lang="en-US" dirty="0"/>
              <a:t>Preferential Postage Rates</a:t>
            </a:r>
          </a:p>
          <a:p>
            <a:endParaRPr lang="en-US" dirty="0"/>
          </a:p>
          <a:p>
            <a:pPr lvl="1"/>
            <a:endParaRPr lang="en-US"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6</a:t>
            </a:fld>
            <a:endParaRPr lang="en-US"/>
          </a:p>
        </p:txBody>
      </p:sp>
      <p:sp>
        <p:nvSpPr>
          <p:cNvPr id="4" name="Title 3"/>
          <p:cNvSpPr>
            <a:spLocks noGrp="1"/>
          </p:cNvSpPr>
          <p:nvPr>
            <p:ph type="title"/>
          </p:nvPr>
        </p:nvSpPr>
        <p:spPr/>
        <p:txBody>
          <a:bodyPr/>
          <a:lstStyle/>
          <a:p>
            <a:r>
              <a:rPr lang="en-US" sz="3600" dirty="0"/>
              <a:t>501(c)(3) Basics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693519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Burdens of Exemption – Inurement/Private Benefit</a:t>
            </a:r>
          </a:p>
          <a:p>
            <a:pPr lvl="1"/>
            <a:r>
              <a:rPr lang="en-US" dirty="0"/>
              <a:t>No “Private Inurement” - No part of the organization's net earnings may inure to the benefit of private shareholders or individuals. </a:t>
            </a:r>
          </a:p>
          <a:p>
            <a:pPr lvl="1"/>
            <a:r>
              <a:rPr lang="en-US" dirty="0"/>
              <a:t>Private inurement is "likely to arise where the financial benefit represents a transfer of the organization's financial resources to an individual solely by virtue of the individual's relationship with the organization.</a:t>
            </a:r>
          </a:p>
          <a:p>
            <a:pPr lvl="1"/>
            <a:endParaRPr lang="en-US" dirty="0"/>
          </a:p>
          <a:p>
            <a:endParaRPr lang="en-US" dirty="0"/>
          </a:p>
          <a:p>
            <a:pPr lvl="1"/>
            <a:endParaRPr lang="en-US"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7</a:t>
            </a:fld>
            <a:endParaRPr lang="en-US"/>
          </a:p>
        </p:txBody>
      </p:sp>
      <p:sp>
        <p:nvSpPr>
          <p:cNvPr id="4" name="Title 3"/>
          <p:cNvSpPr>
            <a:spLocks noGrp="1"/>
          </p:cNvSpPr>
          <p:nvPr>
            <p:ph type="title"/>
          </p:nvPr>
        </p:nvSpPr>
        <p:spPr/>
        <p:txBody>
          <a:bodyPr/>
          <a:lstStyle/>
          <a:p>
            <a:r>
              <a:rPr lang="en-US" sz="3600" dirty="0"/>
              <a:t>501(c)(3) Basics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1710406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Burdens of Exemption – Inurement/Private Benefit</a:t>
            </a:r>
          </a:p>
          <a:p>
            <a:pPr lvl="1"/>
            <a:r>
              <a:rPr lang="en-US" dirty="0"/>
              <a:t>No Private Benefit – Exempt organization must engage primarily in activities which accomplish one or more exempt purposes. An organization will not be so regarded if more than an insubstantial part of its activities is not in furtherance of an exempt purpose.</a:t>
            </a:r>
          </a:p>
          <a:p>
            <a:pPr lvl="1"/>
            <a:endParaRPr lang="en-US" dirty="0"/>
          </a:p>
          <a:p>
            <a:endParaRPr lang="en-US" dirty="0"/>
          </a:p>
          <a:p>
            <a:pPr lvl="1"/>
            <a:endParaRPr lang="en-US" dirty="0"/>
          </a:p>
        </p:txBody>
      </p:sp>
      <p:sp>
        <p:nvSpPr>
          <p:cNvPr id="3" name="Slide Number Placeholder 2"/>
          <p:cNvSpPr>
            <a:spLocks noGrp="1"/>
          </p:cNvSpPr>
          <p:nvPr>
            <p:ph type="sldNum" sz="quarter" idx="12"/>
          </p:nvPr>
        </p:nvSpPr>
        <p:spPr/>
        <p:txBody>
          <a:bodyPr/>
          <a:lstStyle/>
          <a:p>
            <a:fld id="{161E232C-28DA-40E3-BEC7-C45274FA5E21}" type="slidenum">
              <a:rPr lang="en-US" smtClean="0"/>
              <a:pPr/>
              <a:t>8</a:t>
            </a:fld>
            <a:endParaRPr lang="en-US"/>
          </a:p>
        </p:txBody>
      </p:sp>
      <p:sp>
        <p:nvSpPr>
          <p:cNvPr id="4" name="Title 3"/>
          <p:cNvSpPr>
            <a:spLocks noGrp="1"/>
          </p:cNvSpPr>
          <p:nvPr>
            <p:ph type="title"/>
          </p:nvPr>
        </p:nvSpPr>
        <p:spPr/>
        <p:txBody>
          <a:bodyPr/>
          <a:lstStyle/>
          <a:p>
            <a:r>
              <a:rPr lang="en-US" sz="3600" dirty="0"/>
              <a:t>501(c)(3) Basics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516786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800" dirty="0"/>
              <a:t> Burdens of Exempt Status</a:t>
            </a:r>
            <a:endParaRPr lang="en-US" sz="3200" dirty="0"/>
          </a:p>
          <a:p>
            <a:pPr lvl="1"/>
            <a:r>
              <a:rPr lang="en-US" sz="2800" dirty="0"/>
              <a:t>Limitations on Political Activities</a:t>
            </a:r>
          </a:p>
          <a:p>
            <a:pPr lvl="2"/>
            <a:r>
              <a:rPr lang="en-US" sz="2200" dirty="0"/>
              <a:t>The organization will not, as a substantial part of its activities, attempt to influence legislation (unless it elects to come under the provisions allowing certain lobbying expenditures)</a:t>
            </a:r>
          </a:p>
          <a:p>
            <a:pPr lvl="2"/>
            <a:r>
              <a:rPr lang="en-US" sz="2200" dirty="0"/>
              <a:t>The organization will not participate to any extent in a political campaign for or against any candidate for public office.</a:t>
            </a:r>
          </a:p>
        </p:txBody>
      </p:sp>
      <p:sp>
        <p:nvSpPr>
          <p:cNvPr id="3" name="Slide Number Placeholder 2"/>
          <p:cNvSpPr>
            <a:spLocks noGrp="1"/>
          </p:cNvSpPr>
          <p:nvPr>
            <p:ph type="sldNum" sz="quarter" idx="12"/>
          </p:nvPr>
        </p:nvSpPr>
        <p:spPr/>
        <p:txBody>
          <a:bodyPr/>
          <a:lstStyle/>
          <a:p>
            <a:fld id="{161E232C-28DA-40E3-BEC7-C45274FA5E21}" type="slidenum">
              <a:rPr lang="en-US" smtClean="0"/>
              <a:pPr/>
              <a:t>9</a:t>
            </a:fld>
            <a:endParaRPr lang="en-US"/>
          </a:p>
        </p:txBody>
      </p:sp>
      <p:sp>
        <p:nvSpPr>
          <p:cNvPr id="4" name="Title 3"/>
          <p:cNvSpPr>
            <a:spLocks noGrp="1"/>
          </p:cNvSpPr>
          <p:nvPr>
            <p:ph type="title"/>
          </p:nvPr>
        </p:nvSpPr>
        <p:spPr/>
        <p:txBody>
          <a:bodyPr/>
          <a:lstStyle/>
          <a:p>
            <a:r>
              <a:rPr lang="en-US" sz="3600" dirty="0"/>
              <a:t>501(c)(3) Basics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3198" y="325966"/>
            <a:ext cx="1052895" cy="874222"/>
          </a:xfrm>
          <a:prstGeom prst="rect">
            <a:avLst/>
          </a:prstGeom>
        </p:spPr>
      </p:pic>
    </p:spTree>
    <p:extLst>
      <p:ext uri="{BB962C8B-B14F-4D97-AF65-F5344CB8AC3E}">
        <p14:creationId xmlns:p14="http://schemas.microsoft.com/office/powerpoint/2010/main" val="942426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232489BAEBC5642B993278FFD478A0F" ma:contentTypeVersion="8" ma:contentTypeDescription="Create a new document." ma:contentTypeScope="" ma:versionID="6e6300955180f65706e4b16381de7e6d">
  <xsd:schema xmlns:xsd="http://www.w3.org/2001/XMLSchema" xmlns:xs="http://www.w3.org/2001/XMLSchema" xmlns:p="http://schemas.microsoft.com/office/2006/metadata/properties" xmlns:ns2="0fb20522-acc7-4313-a0e4-14b76f90e47e" targetNamespace="http://schemas.microsoft.com/office/2006/metadata/properties" ma:root="true" ma:fieldsID="57de66ac23aee07aaa80bedc38a8611d" ns2:_="">
    <xsd:import namespace="0fb20522-acc7-4313-a0e4-14b76f90e47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b20522-acc7-4313-a0e4-14b76f90e4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A8FE62F-76B8-4CE6-8003-A0CA3D165850}">
  <ds:schemaRefs>
    <ds:schemaRef ds:uri="http://schemas.microsoft.com/sharepoint/v3/contenttype/forms"/>
  </ds:schemaRefs>
</ds:datastoreItem>
</file>

<file path=customXml/itemProps2.xml><?xml version="1.0" encoding="utf-8"?>
<ds:datastoreItem xmlns:ds="http://schemas.openxmlformats.org/officeDocument/2006/customXml" ds:itemID="{6560C6AF-4B27-4588-A721-E912760BE9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b20522-acc7-4313-a0e4-14b76f90e4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B69D998-8891-435D-9612-AF7FA949DE13}">
  <ds:schemaRefs>
    <ds:schemaRef ds:uri="http://schemas.microsoft.com/office/2006/metadata/properties"/>
    <ds:schemaRef ds:uri="0fb20522-acc7-4313-a0e4-14b76f90e47e"/>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Concourse</Template>
  <TotalTime>1988</TotalTime>
  <Words>2021</Words>
  <Application>Microsoft Office PowerPoint</Application>
  <PresentationFormat>On-screen Show (4:3)</PresentationFormat>
  <Paragraphs>269</Paragraphs>
  <Slides>46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46</vt:i4>
      </vt:variant>
    </vt:vector>
  </HeadingPairs>
  <TitlesOfParts>
    <vt:vector size="52" baseType="lpstr">
      <vt:lpstr>Calibri</vt:lpstr>
      <vt:lpstr>Lucida Sans Unicode</vt:lpstr>
      <vt:lpstr>Verdana</vt:lpstr>
      <vt:lpstr>Wingdings 2</vt:lpstr>
      <vt:lpstr>Wingdings 3</vt:lpstr>
      <vt:lpstr>Concourse</vt:lpstr>
      <vt:lpstr>Association Law: Traps for the Unwary Chapter Leader  Paul E. Cooney pcooney@cooneylaw.com  AER LIFT Webinar October 8, 2014 </vt:lpstr>
      <vt:lpstr>OVERVIEW </vt:lpstr>
      <vt:lpstr>501(c)(3) Basics</vt:lpstr>
      <vt:lpstr>501(c)(3) Basics</vt:lpstr>
      <vt:lpstr>501(c)(3) Basics</vt:lpstr>
      <vt:lpstr>501(c)(3) Basics</vt:lpstr>
      <vt:lpstr>501(c)(3) Basics</vt:lpstr>
      <vt:lpstr>501(c)(3) Basics</vt:lpstr>
      <vt:lpstr>501(c)(3) Basics</vt:lpstr>
      <vt:lpstr>501(c)(3) Basics</vt:lpstr>
      <vt:lpstr>501(c)(3) Basics</vt:lpstr>
      <vt:lpstr>Group Exemption Compliance</vt:lpstr>
      <vt:lpstr>Group Exemption Compliance</vt:lpstr>
      <vt:lpstr>Group Exemption Compliance</vt:lpstr>
      <vt:lpstr>Group Exemption Compliance</vt:lpstr>
      <vt:lpstr>Group Exemption Compliance</vt:lpstr>
      <vt:lpstr>Group Exemption Compliance</vt:lpstr>
      <vt:lpstr>Group Exemption Compliance</vt:lpstr>
      <vt:lpstr>Group Exemption Compliance</vt:lpstr>
      <vt:lpstr>Group Exemption Compliance</vt:lpstr>
      <vt:lpstr>Group Exemption Compliance</vt:lpstr>
      <vt:lpstr>Group Exemption Compliance</vt:lpstr>
      <vt:lpstr>Group Exemption Compliance</vt:lpstr>
      <vt:lpstr>Group Exemption Compliance</vt:lpstr>
      <vt:lpstr>Group Exemption Compliance</vt:lpstr>
      <vt:lpstr>Group Exemption Compliance</vt:lpstr>
      <vt:lpstr>Group Exemption Compliance</vt:lpstr>
      <vt:lpstr>Group Exemption Compliance</vt:lpstr>
      <vt:lpstr>Group Exemption Compliance</vt:lpstr>
      <vt:lpstr>Group Exemption Compliance</vt:lpstr>
      <vt:lpstr>Form 990 Issues</vt:lpstr>
      <vt:lpstr>Form 990 Issues</vt:lpstr>
      <vt:lpstr>Form 990 Issues</vt:lpstr>
      <vt:lpstr>Form 990 Issues</vt:lpstr>
      <vt:lpstr>Form 990 Issues</vt:lpstr>
      <vt:lpstr>Unrelated Business Income</vt:lpstr>
      <vt:lpstr>Unrelated Business Income</vt:lpstr>
      <vt:lpstr>Political Involvment</vt:lpstr>
      <vt:lpstr>Political Involvment</vt:lpstr>
      <vt:lpstr>Political Involvment</vt:lpstr>
      <vt:lpstr>Political Involvment</vt:lpstr>
      <vt:lpstr>Mitigating Potential Liability</vt:lpstr>
      <vt:lpstr>Mitigating Potential Liability</vt:lpstr>
      <vt:lpstr>Mitigating Potential Liability</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Recruitment of Vision Professionals… What is Being Done About It?</dc:title>
  <dc:creator>Owner</dc:creator>
  <cp:lastModifiedBy>Nana Dankyi</cp:lastModifiedBy>
  <cp:revision>187</cp:revision>
  <cp:lastPrinted>2014-10-08T16:40:42Z</cp:lastPrinted>
  <dcterms:created xsi:type="dcterms:W3CDTF">2014-04-29T23:43:59Z</dcterms:created>
  <dcterms:modified xsi:type="dcterms:W3CDTF">2019-09-25T18:39:14Z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0x010100D232489BAEBC5642B993278FFD478A0F</vt:lpwstr>
  </property>
</Properties>
</file>