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handoutMasterIdLst>
    <p:handoutMasterId r:id="rId13"/>
  </p:handoutMasterIdLst>
  <p:sldIdLst>
    <p:sldId id="280" r:id="rId5"/>
    <p:sldId id="322" r:id="rId6"/>
    <p:sldId id="323" r:id="rId7"/>
    <p:sldId id="324" r:id="rId8"/>
    <p:sldId id="325" r:id="rId9"/>
    <p:sldId id="326" r:id="rId10"/>
    <p:sldId id="32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24" autoAdjust="0"/>
    <p:restoredTop sz="94718" autoAdjust="0"/>
  </p:normalViewPr>
  <p:slideViewPr>
    <p:cSldViewPr>
      <p:cViewPr varScale="1">
        <p:scale>
          <a:sx n="68" d="100"/>
          <a:sy n="68" d="100"/>
        </p:scale>
        <p:origin x="145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8E447-9333-4A80-9F57-931EF40DEF24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DF505-EBA9-44D6-86B9-D48047B7B6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7975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48239-BF2F-4EB0-93CF-DAB70826D4B2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F50D8-D5F6-44FE-B7F8-C729435AC8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5466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5C3EDF-2FEB-41DC-966C-073BC21EC469}" type="datetime1">
              <a:rPr lang="en-US" smtClean="0"/>
              <a:pPr/>
              <a:t>9/25/2019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1E232C-28DA-40E3-BEC7-C45274FA5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5A1B-DB14-46CB-A907-BE443DC7323E}" type="datetime1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F588-8FAD-495C-8255-61CC9191C7C1}" type="datetime1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015D-B946-4D98-9729-EE80F55A2081}" type="datetime1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9D7E-2EA2-40A5-8D34-DB0E8992B3CE}" type="datetime1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B590-984D-48BD-9CA0-C0B096CA8968}" type="datetime1">
              <a:rPr lang="en-US" smtClean="0"/>
              <a:pPr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3533-5189-4346-94F0-0918E7E28019}" type="datetime1">
              <a:rPr lang="en-US" smtClean="0"/>
              <a:pPr/>
              <a:t>9/25/2019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94C0A-7DF0-448D-A3BB-DE98549B33B7}" type="datetime1">
              <a:rPr lang="en-US" smtClean="0"/>
              <a:pPr/>
              <a:t>9/25/2019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A7FA-56AE-40BF-97B9-A9CDAB2CB21B}" type="datetime1">
              <a:rPr lang="en-US" smtClean="0"/>
              <a:pPr/>
              <a:t>9/25/2019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930F998-C229-48C7-9FB3-12ABA25A8545}" type="datetime1">
              <a:rPr lang="en-US" smtClean="0"/>
              <a:pPr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D9342EE-3769-4C56-B040-151FCC6CAAB1}" type="datetime1">
              <a:rPr lang="en-US" smtClean="0"/>
              <a:pPr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1E232C-28DA-40E3-BEC7-C45274FA5E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7D094AE-B929-4ABA-A532-FA336F800B28}" type="datetime1">
              <a:rPr lang="en-US" smtClean="0"/>
              <a:pPr/>
              <a:t>9/25/2019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61E232C-28DA-40E3-BEC7-C45274FA5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5516562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AER Chapter Liability Insurance and Proposed Chapter Restructuring</a:t>
            </a:r>
            <a:br>
              <a:rPr lang="en-US" sz="4400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n-US" sz="4400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n-US" sz="4400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31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AER LIFT Webinar</a:t>
            </a:r>
            <a:br>
              <a:rPr lang="en-US" sz="31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31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June 11, 2014</a:t>
            </a:r>
            <a:br>
              <a:rPr lang="en-US" sz="5400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5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4191000"/>
            <a:ext cx="1371600" cy="84328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4267200"/>
            <a:ext cx="1052895" cy="87422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txBody>
          <a:bodyPr>
            <a:normAutofit lnSpcReduction="10000"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Mike Williams, Forrest T. Jones &amp; Company</a:t>
            </a:r>
            <a:endParaRPr lang="en-US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Jim </a:t>
            </a:r>
            <a:r>
              <a:rPr lang="en-US" sz="32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Deremeik</a:t>
            </a:r>
            <a:r>
              <a:rPr lang="en-US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, Chair, AER Bylaws and Structure Committee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Joelle Ward, AER Senior Director of Component Relations and Professional Development</a:t>
            </a:r>
            <a:endParaRPr lang="en-US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Presenters: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334000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Breakdown of Chapters (November 2013)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Average Members per chapter: 87</a:t>
            </a:r>
          </a:p>
          <a:p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Average dues = $133.25</a:t>
            </a:r>
          </a:p>
          <a:p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Thirty chapters are below par (67% of membership)</a:t>
            </a:r>
          </a:p>
          <a:p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Four chapters at par</a:t>
            </a:r>
          </a:p>
          <a:p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None of the chapters at or below par can afford    insurance with rebates alone</a:t>
            </a:r>
          </a:p>
          <a:p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Ten chapters above par, with five of those having over 200 members each</a:t>
            </a:r>
          </a:p>
          <a:p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Five of 10 chapters above par cannot afford insurance with rebates alone</a:t>
            </a:r>
          </a:p>
          <a:p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Proposed Chapter Restructuring</a:t>
            </a:r>
          </a:p>
        </p:txBody>
      </p:sp>
    </p:spTree>
    <p:extLst>
      <p:ext uri="{BB962C8B-B14F-4D97-AF65-F5344CB8AC3E}">
        <p14:creationId xmlns:p14="http://schemas.microsoft.com/office/powerpoint/2010/main" val="413001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66800" y="1371600"/>
            <a:ext cx="5638800" cy="4525963"/>
          </a:xfrm>
        </p:spPr>
        <p:txBody>
          <a:bodyPr/>
          <a:lstStyle/>
          <a:p>
            <a:pPr marL="109728" indent="0">
              <a:buNone/>
            </a:pPr>
            <a:r>
              <a:rPr lang="en-US" b="1" dirty="0"/>
              <a:t>Region A</a:t>
            </a:r>
          </a:p>
          <a:p>
            <a:r>
              <a:rPr lang="en-US" dirty="0"/>
              <a:t>New Jersey – 55 members</a:t>
            </a:r>
          </a:p>
          <a:p>
            <a:r>
              <a:rPr lang="en-US" dirty="0"/>
              <a:t>New York – 277 members</a:t>
            </a:r>
          </a:p>
          <a:p>
            <a:r>
              <a:rPr lang="en-US" dirty="0"/>
              <a:t>Ontario – 56 members</a:t>
            </a:r>
          </a:p>
          <a:p>
            <a:r>
              <a:rPr lang="en-US" dirty="0"/>
              <a:t>Penn-Del – 220 members</a:t>
            </a:r>
          </a:p>
          <a:p>
            <a:r>
              <a:rPr lang="en-US" dirty="0"/>
              <a:t>West Virginia – 28 members</a:t>
            </a:r>
          </a:p>
          <a:p>
            <a:r>
              <a:rPr lang="en-US" dirty="0"/>
              <a:t>Northeast - 347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Proposed Chapter Restructuring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19200" y="4724400"/>
            <a:ext cx="304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/>
              <a:t>Total Members:</a:t>
            </a:r>
          </a:p>
          <a:p>
            <a:r>
              <a:rPr lang="en-US" sz="2700" dirty="0"/>
              <a:t>1,332</a:t>
            </a:r>
          </a:p>
        </p:txBody>
      </p:sp>
    </p:spTree>
    <p:extLst>
      <p:ext uri="{BB962C8B-B14F-4D97-AF65-F5344CB8AC3E}">
        <p14:creationId xmlns:p14="http://schemas.microsoft.com/office/powerpoint/2010/main" val="3164456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57400" y="1295400"/>
            <a:ext cx="4724400" cy="5148072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dirty="0"/>
              <a:t>Region B</a:t>
            </a:r>
          </a:p>
          <a:p>
            <a:pPr marL="109728" indent="0">
              <a:buNone/>
            </a:pPr>
            <a:r>
              <a:rPr lang="en-US" dirty="0"/>
              <a:t>Illinois – 207 members</a:t>
            </a:r>
          </a:p>
          <a:p>
            <a:pPr marL="109728" indent="0">
              <a:buNone/>
            </a:pPr>
            <a:r>
              <a:rPr lang="en-US" dirty="0"/>
              <a:t>Indiana – 43 members</a:t>
            </a:r>
          </a:p>
          <a:p>
            <a:pPr marL="109728" indent="0">
              <a:buNone/>
            </a:pPr>
            <a:r>
              <a:rPr lang="en-US" dirty="0"/>
              <a:t>Iowa – 15 members</a:t>
            </a:r>
          </a:p>
          <a:p>
            <a:pPr marL="109728" indent="0">
              <a:buNone/>
            </a:pPr>
            <a:r>
              <a:rPr lang="en-US" dirty="0"/>
              <a:t>Kansas – 37 members</a:t>
            </a:r>
          </a:p>
          <a:p>
            <a:pPr marL="109728" indent="0">
              <a:buNone/>
            </a:pPr>
            <a:r>
              <a:rPr lang="en-US" dirty="0"/>
              <a:t>Michigan – 172 members</a:t>
            </a:r>
          </a:p>
          <a:p>
            <a:pPr marL="109728" indent="0">
              <a:buNone/>
            </a:pPr>
            <a:r>
              <a:rPr lang="en-US" dirty="0"/>
              <a:t>Minnesota – 55 members</a:t>
            </a:r>
          </a:p>
          <a:p>
            <a:pPr marL="109728" indent="0">
              <a:buNone/>
            </a:pPr>
            <a:r>
              <a:rPr lang="en-US" dirty="0"/>
              <a:t>Missouri – 87 members</a:t>
            </a:r>
          </a:p>
          <a:p>
            <a:pPr marL="109728" indent="0">
              <a:buNone/>
            </a:pPr>
            <a:r>
              <a:rPr lang="en-US" dirty="0"/>
              <a:t>Nebraska – 38 members</a:t>
            </a:r>
          </a:p>
          <a:p>
            <a:pPr marL="109728" indent="0">
              <a:buNone/>
            </a:pPr>
            <a:r>
              <a:rPr lang="en-US" dirty="0"/>
              <a:t>Wisconsin – 52 members</a:t>
            </a:r>
          </a:p>
          <a:p>
            <a:pPr marL="109728" indent="0">
              <a:buNone/>
            </a:pPr>
            <a:r>
              <a:rPr lang="en-US" dirty="0"/>
              <a:t>Ohio – 121 members</a:t>
            </a:r>
          </a:p>
          <a:p>
            <a:pPr marL="109728" indent="0">
              <a:buNone/>
            </a:pPr>
            <a:r>
              <a:rPr lang="en-US" dirty="0"/>
              <a:t>Colorado – 71 members</a:t>
            </a:r>
          </a:p>
          <a:p>
            <a:pPr marL="109728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Proposed Chapter Restructuring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33376" y="2174850"/>
            <a:ext cx="25106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Total Members:</a:t>
            </a:r>
          </a:p>
          <a:p>
            <a:r>
              <a:rPr lang="en-US" sz="2400" dirty="0"/>
              <a:t>898</a:t>
            </a:r>
          </a:p>
        </p:txBody>
      </p:sp>
    </p:spTree>
    <p:extLst>
      <p:ext uri="{BB962C8B-B14F-4D97-AF65-F5344CB8AC3E}">
        <p14:creationId xmlns:p14="http://schemas.microsoft.com/office/powerpoint/2010/main" val="380611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28800" y="1219200"/>
            <a:ext cx="4572000" cy="5148072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Region C</a:t>
            </a:r>
          </a:p>
          <a:p>
            <a:pPr marL="109728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Alabama – 71 members</a:t>
            </a:r>
          </a:p>
          <a:p>
            <a:pPr marL="109728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Arkansas – 81 members</a:t>
            </a:r>
          </a:p>
          <a:p>
            <a:pPr marL="109728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Florida – 145 members</a:t>
            </a:r>
          </a:p>
          <a:p>
            <a:pPr marL="109728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Georgia – 77 members</a:t>
            </a:r>
          </a:p>
          <a:p>
            <a:pPr marL="109728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Louisiana – 43 members</a:t>
            </a:r>
          </a:p>
          <a:p>
            <a:pPr marL="109728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Kentucky – 115 members</a:t>
            </a:r>
          </a:p>
          <a:p>
            <a:pPr marL="109728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Mississippi – 41 members</a:t>
            </a:r>
          </a:p>
          <a:p>
            <a:pPr marL="109728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North Carolina – 103 members</a:t>
            </a:r>
          </a:p>
          <a:p>
            <a:pPr marL="109728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Puerto Rico – 7 members</a:t>
            </a:r>
          </a:p>
          <a:p>
            <a:pPr marL="109728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South Carolina – 44 members</a:t>
            </a:r>
          </a:p>
          <a:p>
            <a:pPr marL="109728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Tennessee – 69 members</a:t>
            </a:r>
          </a:p>
          <a:p>
            <a:pPr marL="109728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Virginia – 140 members</a:t>
            </a:r>
          </a:p>
          <a:p>
            <a:pPr marL="109728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Virgin Islands – 1 member</a:t>
            </a:r>
          </a:p>
          <a:p>
            <a:pPr marL="109728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DC/Maryland – 101 members</a:t>
            </a:r>
          </a:p>
          <a:p>
            <a:pPr marL="109728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Proposed Chapter Restructuring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53200" y="2362200"/>
            <a:ext cx="22889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Total Members: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1,038</a:t>
            </a:r>
          </a:p>
        </p:txBody>
      </p:sp>
    </p:spTree>
    <p:extLst>
      <p:ext uri="{BB962C8B-B14F-4D97-AF65-F5344CB8AC3E}">
        <p14:creationId xmlns:p14="http://schemas.microsoft.com/office/powerpoint/2010/main" val="601193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28800" y="1219200"/>
            <a:ext cx="4876800" cy="5638800"/>
          </a:xfrm>
        </p:spPr>
        <p:txBody>
          <a:bodyPr>
            <a:normAutofit fontScale="40000" lnSpcReduction="20000"/>
          </a:bodyPr>
          <a:lstStyle/>
          <a:p>
            <a:pPr marL="109728" indent="0">
              <a:buNone/>
            </a:pPr>
            <a:r>
              <a:rPr lang="en-US" sz="5000" dirty="0"/>
              <a:t>Region D</a:t>
            </a:r>
          </a:p>
          <a:p>
            <a:pPr marL="109728" indent="0">
              <a:buNone/>
            </a:pPr>
            <a:r>
              <a:rPr lang="en-US" sz="5000" dirty="0"/>
              <a:t>Arizona – 149 members</a:t>
            </a:r>
          </a:p>
          <a:p>
            <a:pPr marL="109728" indent="0">
              <a:buNone/>
            </a:pPr>
            <a:r>
              <a:rPr lang="en-US" sz="5000" dirty="0"/>
              <a:t>Hawaii - 7 members</a:t>
            </a:r>
          </a:p>
          <a:p>
            <a:pPr marL="109728" indent="0">
              <a:buNone/>
            </a:pPr>
            <a:r>
              <a:rPr lang="en-US" sz="5000" dirty="0"/>
              <a:t>New Mexico – 34 members</a:t>
            </a:r>
          </a:p>
          <a:p>
            <a:pPr marL="109728" indent="0">
              <a:buNone/>
            </a:pPr>
            <a:r>
              <a:rPr lang="en-US" sz="5000" dirty="0"/>
              <a:t>Southern California – 64 members</a:t>
            </a:r>
          </a:p>
          <a:p>
            <a:pPr marL="109728" indent="0">
              <a:buNone/>
            </a:pPr>
            <a:r>
              <a:rPr lang="en-US" sz="5000" dirty="0"/>
              <a:t>Texas	- 356 members</a:t>
            </a:r>
          </a:p>
          <a:p>
            <a:pPr marL="109728" indent="0">
              <a:buNone/>
            </a:pPr>
            <a:r>
              <a:rPr lang="en-US" sz="5000" dirty="0"/>
              <a:t>Alaska - 10 members</a:t>
            </a:r>
          </a:p>
          <a:p>
            <a:pPr marL="109728" indent="0">
              <a:buNone/>
            </a:pPr>
            <a:r>
              <a:rPr lang="en-US" sz="5000" dirty="0"/>
              <a:t>Alberta  - 5 members</a:t>
            </a:r>
          </a:p>
          <a:p>
            <a:pPr marL="109728" indent="0">
              <a:buNone/>
            </a:pPr>
            <a:r>
              <a:rPr lang="en-US" sz="5000" dirty="0"/>
              <a:t>BC Yukon – 19 members</a:t>
            </a:r>
          </a:p>
          <a:p>
            <a:pPr marL="109728" indent="0">
              <a:buNone/>
            </a:pPr>
            <a:r>
              <a:rPr lang="en-US" sz="5000" dirty="0"/>
              <a:t>Manitoba – 10 members</a:t>
            </a:r>
          </a:p>
          <a:p>
            <a:pPr marL="109728" indent="0">
              <a:buNone/>
            </a:pPr>
            <a:r>
              <a:rPr lang="en-US" sz="5000" dirty="0"/>
              <a:t>Nevada  - 10 members</a:t>
            </a:r>
          </a:p>
          <a:p>
            <a:pPr marL="109728" indent="0">
              <a:buNone/>
            </a:pPr>
            <a:r>
              <a:rPr lang="en-US" sz="5000" dirty="0"/>
              <a:t>North Dakota – 17 members</a:t>
            </a:r>
          </a:p>
          <a:p>
            <a:pPr marL="109728" indent="0">
              <a:buNone/>
            </a:pPr>
            <a:r>
              <a:rPr lang="en-US" sz="5000" dirty="0"/>
              <a:t>Northern California – 125 members</a:t>
            </a:r>
          </a:p>
          <a:p>
            <a:pPr marL="109728" indent="0">
              <a:buNone/>
            </a:pPr>
            <a:r>
              <a:rPr lang="en-US" sz="5000" dirty="0"/>
              <a:t>Oregon - 55 members</a:t>
            </a:r>
          </a:p>
          <a:p>
            <a:pPr marL="109728" indent="0">
              <a:buNone/>
            </a:pPr>
            <a:r>
              <a:rPr lang="en-US" sz="5000" dirty="0"/>
              <a:t>South Dakota – 18 members</a:t>
            </a:r>
          </a:p>
          <a:p>
            <a:pPr marL="109728" indent="0">
              <a:buNone/>
            </a:pPr>
            <a:r>
              <a:rPr lang="en-US" sz="5000" dirty="0"/>
              <a:t>Utah – 35 members</a:t>
            </a:r>
          </a:p>
          <a:p>
            <a:pPr marL="109728" indent="0">
              <a:buNone/>
            </a:pPr>
            <a:r>
              <a:rPr lang="en-US" sz="5000" dirty="0"/>
              <a:t>Washington -98 members</a:t>
            </a:r>
          </a:p>
          <a:p>
            <a:pPr marL="109728" indent="0">
              <a:buNone/>
            </a:pPr>
            <a:endParaRPr lang="en-US" sz="3600" dirty="0"/>
          </a:p>
          <a:p>
            <a:pPr marL="109728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Proposed Chapter Restructuring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81800" y="3298686"/>
            <a:ext cx="21210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Total Members:</a:t>
            </a:r>
          </a:p>
          <a:p>
            <a:r>
              <a:rPr lang="en-US" sz="2000" dirty="0"/>
              <a:t>1,012</a:t>
            </a:r>
          </a:p>
        </p:txBody>
      </p:sp>
    </p:spTree>
    <p:extLst>
      <p:ext uri="{BB962C8B-B14F-4D97-AF65-F5344CB8AC3E}">
        <p14:creationId xmlns:p14="http://schemas.microsoft.com/office/powerpoint/2010/main" val="19424357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32489BAEBC5642B993278FFD478A0F" ma:contentTypeVersion="8" ma:contentTypeDescription="Create a new document." ma:contentTypeScope="" ma:versionID="6e6300955180f65706e4b16381de7e6d">
  <xsd:schema xmlns:xsd="http://www.w3.org/2001/XMLSchema" xmlns:xs="http://www.w3.org/2001/XMLSchema" xmlns:p="http://schemas.microsoft.com/office/2006/metadata/properties" xmlns:ns2="0fb20522-acc7-4313-a0e4-14b76f90e47e" targetNamespace="http://schemas.microsoft.com/office/2006/metadata/properties" ma:root="true" ma:fieldsID="57de66ac23aee07aaa80bedc38a8611d" ns2:_="">
    <xsd:import namespace="0fb20522-acc7-4313-a0e4-14b76f90e4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b20522-acc7-4313-a0e4-14b76f90e4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5F38A09-F2DF-4BBE-900C-2824C005FC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0BF9C5-C7EC-4CAF-A093-F64DD70A6E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b20522-acc7-4313-a0e4-14b76f90e4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AB69720-93D9-435E-BD16-4BB9EB5AABE2}">
  <ds:schemaRefs>
    <ds:schemaRef ds:uri="0fb20522-acc7-4313-a0e4-14b76f90e47e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824</TotalTime>
  <Words>245</Words>
  <Application>Microsoft Office PowerPoint</Application>
  <PresentationFormat>On-screen Show (4:3)</PresentationFormat>
  <Paragraphs>90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AER Chapter Liability Insurance and Proposed Chapter Restructuring   AER LIFT Webinar June 11, 2014 </vt:lpstr>
      <vt:lpstr>Presenters:</vt:lpstr>
      <vt:lpstr>Proposed Chapter Restructuring</vt:lpstr>
      <vt:lpstr>Proposed Chapter Restructuring</vt:lpstr>
      <vt:lpstr>Proposed Chapter Restructuring</vt:lpstr>
      <vt:lpstr>Proposed Chapter Restructuring</vt:lpstr>
      <vt:lpstr>Proposed Chapter Restructuring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Recruitment of Vision Professionals… What is Being Done About It?</dc:title>
  <dc:creator>Owner</dc:creator>
  <cp:lastModifiedBy>Nana Dankyi</cp:lastModifiedBy>
  <cp:revision>150</cp:revision>
  <dcterms:created xsi:type="dcterms:W3CDTF">2014-04-29T23:43:59Z</dcterms:created>
  <dcterms:modified xsi:type="dcterms:W3CDTF">2019-09-25T18:36:56Z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0x010100D232489BAEBC5642B993278FFD478A0F</vt:lpwstr>
  </property>
</Properties>
</file>