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80" r:id="rId5"/>
    <p:sldId id="283" r:id="rId6"/>
    <p:sldId id="300" r:id="rId7"/>
    <p:sldId id="284" r:id="rId8"/>
    <p:sldId id="282" r:id="rId9"/>
    <p:sldId id="274" r:id="rId10"/>
    <p:sldId id="270" r:id="rId11"/>
    <p:sldId id="303" r:id="rId12"/>
    <p:sldId id="281" r:id="rId13"/>
    <p:sldId id="286" r:id="rId14"/>
    <p:sldId id="273" r:id="rId15"/>
    <p:sldId id="276" r:id="rId16"/>
    <p:sldId id="277" r:id="rId17"/>
    <p:sldId id="278" r:id="rId18"/>
    <p:sldId id="290" r:id="rId19"/>
    <p:sldId id="291" r:id="rId20"/>
    <p:sldId id="287" r:id="rId21"/>
    <p:sldId id="288" r:id="rId22"/>
    <p:sldId id="289" r:id="rId23"/>
    <p:sldId id="295" r:id="rId24"/>
    <p:sldId id="292" r:id="rId25"/>
    <p:sldId id="294" r:id="rId26"/>
    <p:sldId id="293" r:id="rId27"/>
    <p:sldId id="296" r:id="rId28"/>
    <p:sldId id="297" r:id="rId29"/>
    <p:sldId id="298" r:id="rId30"/>
    <p:sldId id="299" r:id="rId31"/>
    <p:sldId id="301" r:id="rId32"/>
    <p:sldId id="302"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3792" autoAdjust="0"/>
  </p:normalViewPr>
  <p:slideViewPr>
    <p:cSldViewPr snapToGrid="0">
      <p:cViewPr varScale="1">
        <p:scale>
          <a:sx n="76" d="100"/>
          <a:sy n="76" d="100"/>
        </p:scale>
        <p:origin x="272" y="6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64DD3A-2903-4B25-A9E2-D9F6685B63F9}" type="datetimeFigureOut">
              <a:rPr lang="en-US" smtClean="0"/>
              <a:t>12/13/2023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3055681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solidFill>
                  <a:schemeClr val="tx1"/>
                </a:solidFill>
              </a:defRPr>
            </a:lvl1pPr>
          </a:lstStyle>
          <a:p>
            <a:r>
              <a:rPr lang="en-US" dirty="0"/>
              <a:t>Click to edit Master title style</a:t>
            </a:r>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3564DD3A-2903-4B25-A9E2-D9F6685B63F9}" type="datetimeFigureOut">
              <a:rPr lang="en-US" smtClean="0"/>
              <a:t>12/13/2023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45536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solidFill>
                  <a:schemeClr val="tx1"/>
                </a:solidFill>
              </a:defRPr>
            </a:lvl1pPr>
          </a:lstStyle>
          <a:p>
            <a:r>
              <a:rPr lang="en-US" dirty="0"/>
              <a:t>Click to edit Master title style</a:t>
            </a:r>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0"/>
          </p:nvPr>
        </p:nvSpPr>
        <p:spPr/>
        <p:txBody>
          <a:bodyPr/>
          <a:lstStyle/>
          <a:p>
            <a:fld id="{3564DD3A-2903-4B25-A9E2-D9F6685B63F9}" type="datetimeFigureOut">
              <a:rPr lang="en-US" smtClean="0"/>
              <a:t>12/13/2023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1767912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solidFill>
                  <a:schemeClr val="tx1"/>
                </a:solidFill>
              </a:defRPr>
            </a:lvl1pPr>
          </a:lstStyle>
          <a:p>
            <a:r>
              <a:rPr lang="en-US" dirty="0"/>
              <a:t>Click to edit Master title style</a:t>
            </a:r>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0"/>
          </p:nvPr>
        </p:nvSpPr>
        <p:spPr/>
        <p:txBody>
          <a:bodyPr/>
          <a:lstStyle/>
          <a:p>
            <a:fld id="{3564DD3A-2903-4B25-A9E2-D9F6685B63F9}" type="datetimeFigureOut">
              <a:rPr lang="en-US" smtClean="0"/>
              <a:t>12/13/2023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432313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64DD3A-2903-4B25-A9E2-D9F6685B63F9}" type="datetimeFigureOut">
              <a:rPr lang="en-US" smtClean="0"/>
              <a:t>12/13/2023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2548301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564DD3A-2903-4B25-A9E2-D9F6685B63F9}" type="datetimeFigureOut">
              <a:rPr lang="en-US" smtClean="0"/>
              <a:t>12/13/2023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4625171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564DD3A-2903-4B25-A9E2-D9F6685B63F9}" type="datetimeFigureOut">
              <a:rPr lang="en-US" smtClean="0"/>
              <a:t>12/13/2023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40226977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64DD3A-2903-4B25-A9E2-D9F6685B63F9}" type="datetimeFigureOut">
              <a:rPr lang="en-US" smtClean="0"/>
              <a:t>12/13/2023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27920230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lvl1pPr>
              <a:defRPr>
                <a:solidFill>
                  <a:schemeClr val="tx1"/>
                </a:solidFill>
              </a:defRPr>
            </a:lvl1pPr>
          </a:lstStyle>
          <a:p>
            <a:r>
              <a:rPr lang="en-US" dirty="0"/>
              <a:t>Click to edit Master title style</a:t>
            </a:r>
          </a:p>
        </p:txBody>
      </p:sp>
      <p:sp>
        <p:nvSpPr>
          <p:cNvPr id="3" name="Vertical Text Placeholder 2"/>
          <p:cNvSpPr>
            <a:spLocks noGrp="1"/>
          </p:cNvSpPr>
          <p:nvPr>
            <p:ph type="body" orient="vert" idx="1"/>
          </p:nvPr>
        </p:nvSpPr>
        <p:spPr>
          <a:xfrm>
            <a:off x="652463" y="887414"/>
            <a:ext cx="7423149" cy="5368924"/>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564DD3A-2903-4B25-A9E2-D9F6685B63F9}" type="datetimeFigureOut">
              <a:rPr lang="en-US" smtClean="0"/>
              <a:t>12/13/2023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3392714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10"/>
          </p:nvPr>
        </p:nvSpPr>
        <p:spPr/>
        <p:txBody>
          <a:bodyPr/>
          <a:lstStyle/>
          <a:p>
            <a:fld id="{3564DD3A-2903-4B25-A9E2-D9F6685B63F9}" type="datetimeFigureOut">
              <a:rPr lang="en-US" smtClean="0"/>
              <a:t>12/13/2023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2574074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64DD3A-2903-4B25-A9E2-D9F6685B63F9}" type="datetimeFigureOut">
              <a:rPr lang="en-US" smtClean="0"/>
              <a:t>12/13/2023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1242296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sz="half" idx="1"/>
          </p:nvPr>
        </p:nvSpPr>
        <p:spPr>
          <a:xfrm>
            <a:off x="1103312" y="2060575"/>
            <a:ext cx="4396339" cy="4195763"/>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654493" y="2056092"/>
            <a:ext cx="4396341" cy="4200245"/>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3564DD3A-2903-4B25-A9E2-D9F6685B63F9}" type="datetimeFigureOut">
              <a:rPr lang="en-US" smtClean="0"/>
              <a:t>12/13/2023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3734817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3564DD3A-2903-4B25-A9E2-D9F6685B63F9}" type="datetimeFigureOut">
              <a:rPr lang="en-US" smtClean="0"/>
              <a:t>12/13/2023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306223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7" name="Date Placeholder 2"/>
          <p:cNvSpPr>
            <a:spLocks noGrp="1"/>
          </p:cNvSpPr>
          <p:nvPr>
            <p:ph type="dt" sz="half" idx="10"/>
          </p:nvPr>
        </p:nvSpPr>
        <p:spPr/>
        <p:txBody>
          <a:bodyPr/>
          <a:lstStyle/>
          <a:p>
            <a:fld id="{3564DD3A-2903-4B25-A9E2-D9F6685B63F9}" type="datetimeFigureOut">
              <a:rPr lang="en-US" smtClean="0"/>
              <a:t>12/13/2023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1374899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564DD3A-2903-4B25-A9E2-D9F6685B63F9}" type="datetimeFigureOut">
              <a:rPr lang="en-US" smtClean="0"/>
              <a:t>12/13/2023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2426585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400">
                <a:solidFill>
                  <a:schemeClr val="tx1"/>
                </a:solidFill>
              </a:defRPr>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Date Placeholder 4"/>
          <p:cNvSpPr>
            <a:spLocks noGrp="1"/>
          </p:cNvSpPr>
          <p:nvPr>
            <p:ph type="dt" sz="half" idx="10"/>
          </p:nvPr>
        </p:nvSpPr>
        <p:spPr/>
        <p:txBody>
          <a:bodyPr/>
          <a:lstStyle/>
          <a:p>
            <a:fld id="{3564DD3A-2903-4B25-A9E2-D9F6685B63F9}" type="datetimeFigureOut">
              <a:rPr lang="en-US" smtClean="0"/>
              <a:t>12/13/2023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3579752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solidFill>
                  <a:schemeClr val="tx1"/>
                </a:solidFill>
              </a:defRPr>
            </a:lvl1pPr>
          </a:lstStyle>
          <a:p>
            <a:r>
              <a:rPr lang="en-US" dirty="0"/>
              <a:t>Click to edit Master title style</a:t>
            </a:r>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3564DD3A-2903-4B25-A9E2-D9F6685B63F9}" type="datetimeFigureOut">
              <a:rPr lang="en-US" smtClean="0"/>
              <a:t>12/13/2023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2069848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0E3847"/>
            </a:gs>
            <a:gs pos="12000">
              <a:srgbClr val="376B5F"/>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564DD3A-2903-4B25-A9E2-D9F6685B63F9}" type="datetimeFigureOut">
              <a:rPr lang="en-US" smtClean="0"/>
              <a:t>12/13/2023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F2F11E89-76E7-4D7F-BB92-029F464598A4}" type="slidenum">
              <a:rPr lang="en-US" smtClean="0"/>
              <a:t>‹#›</a:t>
            </a:fld>
            <a:endParaRPr lang="en-US"/>
          </a:p>
        </p:txBody>
      </p:sp>
    </p:spTree>
    <p:extLst>
      <p:ext uri="{BB962C8B-B14F-4D97-AF65-F5344CB8AC3E}">
        <p14:creationId xmlns:p14="http://schemas.microsoft.com/office/powerpoint/2010/main" val="125148479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aerbvi.org/the-national-accreditation-council/higher-educa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42680-711E-CA4A-80B2-14F550A70840}"/>
              </a:ext>
            </a:extLst>
          </p:cNvPr>
          <p:cNvSpPr>
            <a:spLocks noGrp="1"/>
          </p:cNvSpPr>
          <p:nvPr>
            <p:ph type="ctrTitle"/>
          </p:nvPr>
        </p:nvSpPr>
        <p:spPr>
          <a:xfrm>
            <a:off x="0" y="1310641"/>
            <a:ext cx="12191999" cy="1361439"/>
          </a:xfrm>
        </p:spPr>
        <p:txBody>
          <a:bodyPr/>
          <a:lstStyle/>
          <a:p>
            <a:pPr algn="ctr"/>
            <a:r>
              <a:rPr lang="en-US" dirty="0">
                <a:solidFill>
                  <a:schemeClr val="tx1"/>
                </a:solidFill>
                <a:cs typeface="Arial Bold" panose="020B0704020202020204" pitchFamily="34" charset="0"/>
              </a:rPr>
              <a:t>Guidelines for Reviewers</a:t>
            </a:r>
            <a:endParaRPr lang="en-US" dirty="0">
              <a:solidFill>
                <a:schemeClr val="tx1"/>
              </a:solidFill>
            </a:endParaRPr>
          </a:p>
        </p:txBody>
      </p:sp>
      <p:sp>
        <p:nvSpPr>
          <p:cNvPr id="3" name="Subtitle 2">
            <a:extLst>
              <a:ext uri="{FF2B5EF4-FFF2-40B4-BE49-F238E27FC236}">
                <a16:creationId xmlns:a16="http://schemas.microsoft.com/office/drawing/2014/main" id="{FFD85C8E-E679-22B0-2592-0EEA992E5339}"/>
              </a:ext>
            </a:extLst>
          </p:cNvPr>
          <p:cNvSpPr>
            <a:spLocks noGrp="1"/>
          </p:cNvSpPr>
          <p:nvPr>
            <p:ph type="subTitle" idx="1"/>
          </p:nvPr>
        </p:nvSpPr>
        <p:spPr>
          <a:xfrm>
            <a:off x="0" y="3399903"/>
            <a:ext cx="12192000" cy="1757680"/>
          </a:xfrm>
        </p:spPr>
        <p:txBody>
          <a:bodyPr>
            <a:noAutofit/>
          </a:bodyPr>
          <a:lstStyle/>
          <a:p>
            <a:pPr algn="ctr"/>
            <a:r>
              <a:rPr lang="en-US" sz="3000" dirty="0">
                <a:solidFill>
                  <a:schemeClr val="tx1"/>
                </a:solidFill>
                <a:cs typeface="Arial Bold" panose="020B0704020202020204" pitchFamily="34" charset="0"/>
              </a:rPr>
              <a:t>How THE HEAC PANEL GETS ITS WORK DONE</a:t>
            </a:r>
          </a:p>
          <a:p>
            <a:pPr algn="ctr">
              <a:spcBef>
                <a:spcPts val="2400"/>
              </a:spcBef>
            </a:pPr>
            <a:r>
              <a:rPr lang="en-US" sz="3000" dirty="0">
                <a:solidFill>
                  <a:schemeClr val="tx1"/>
                </a:solidFill>
                <a:cs typeface="Arial Bold" panose="020B0704020202020204" pitchFamily="34" charset="0"/>
              </a:rPr>
              <a:t>HOW to evaluate documentation and determine if a standard is fully met</a:t>
            </a:r>
          </a:p>
        </p:txBody>
      </p:sp>
    </p:spTree>
    <p:extLst>
      <p:ext uri="{BB962C8B-B14F-4D97-AF65-F5344CB8AC3E}">
        <p14:creationId xmlns:p14="http://schemas.microsoft.com/office/powerpoint/2010/main" val="61224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05DA6A-2D64-4ADF-8B43-46F60178A6E3}"/>
              </a:ext>
            </a:extLst>
          </p:cNvPr>
          <p:cNvSpPr>
            <a:spLocks noGrp="1"/>
          </p:cNvSpPr>
          <p:nvPr>
            <p:ph idx="1"/>
          </p:nvPr>
        </p:nvSpPr>
        <p:spPr>
          <a:xfrm>
            <a:off x="646112" y="1615440"/>
            <a:ext cx="9861924" cy="4148050"/>
          </a:xfrm>
        </p:spPr>
        <p:txBody>
          <a:bodyPr vert="horz" lIns="91440" tIns="45720" rIns="91440" bIns="45720" rtlCol="0" anchor="t">
            <a:normAutofit/>
          </a:bodyPr>
          <a:lstStyle/>
          <a:p>
            <a:pPr marL="0" indent="0">
              <a:buNone/>
            </a:pPr>
            <a:r>
              <a:rPr lang="en-US" sz="2400" b="0" i="0" dirty="0">
                <a:effectLst/>
                <a:latin typeface="Arial Bold" panose="020B0704020202020204" pitchFamily="34" charset="0"/>
                <a:cs typeface="Arial Bold" panose="020B0704020202020204" pitchFamily="34" charset="0"/>
              </a:rPr>
              <a:t>Programs provide a HYPERLINK to their specific documentation in the Documents Submitte</a:t>
            </a:r>
            <a:r>
              <a:rPr lang="en-US" sz="2400" dirty="0">
                <a:latin typeface="Arial Bold" panose="020B0704020202020204" pitchFamily="34" charset="0"/>
                <a:cs typeface="Arial Bold" panose="020B0704020202020204" pitchFamily="34" charset="0"/>
              </a:rPr>
              <a:t>d column for each standard </a:t>
            </a:r>
            <a:r>
              <a:rPr lang="en-US" sz="2400" b="0" i="0" dirty="0">
                <a:effectLst/>
                <a:latin typeface="Arial Bold" panose="020B0704020202020204" pitchFamily="34" charset="0"/>
                <a:cs typeface="Arial Bold" panose="020B0704020202020204" pitchFamily="34" charset="0"/>
              </a:rPr>
              <a:t>on the Core Form and each standard on the Curriculum Form.</a:t>
            </a:r>
          </a:p>
          <a:p>
            <a:pPr marL="0" indent="0">
              <a:buNone/>
            </a:pPr>
            <a:endParaRPr lang="en-US" sz="2400" dirty="0">
              <a:latin typeface="Arial Bold" panose="020B0704020202020204" pitchFamily="34" charset="0"/>
              <a:cs typeface="Arial Bold" panose="020B0704020202020204" pitchFamily="34" charset="0"/>
            </a:endParaRPr>
          </a:p>
          <a:p>
            <a:pPr marL="0" indent="0">
              <a:buNone/>
            </a:pPr>
            <a:r>
              <a:rPr lang="en-US" sz="2400" dirty="0">
                <a:latin typeface="Arial Bold" panose="020B0704020202020204" pitchFamily="34" charset="0"/>
                <a:cs typeface="Arial Bold" panose="020B0704020202020204" pitchFamily="34" charset="0"/>
              </a:rPr>
              <a:t>The link can be to a university website, or to a document.</a:t>
            </a:r>
            <a:endParaRPr lang="en-US" sz="2400" b="0" i="0" dirty="0">
              <a:effectLst/>
              <a:latin typeface="Arial Bold" panose="020B0704020202020204" pitchFamily="34" charset="0"/>
              <a:cs typeface="Arial Bold" panose="020B0704020202020204" pitchFamily="34" charset="0"/>
            </a:endParaRPr>
          </a:p>
          <a:p>
            <a:pPr marL="0" indent="0">
              <a:buNone/>
            </a:pPr>
            <a:endParaRPr lang="en-US" sz="2400" b="0" i="0" dirty="0">
              <a:effectLst/>
              <a:latin typeface="Arial Bold" panose="020B0704020202020204" pitchFamily="34" charset="0"/>
              <a:cs typeface="Arial Bold" panose="020B0704020202020204" pitchFamily="34" charset="0"/>
            </a:endParaRPr>
          </a:p>
          <a:p>
            <a:pPr marL="0" indent="0">
              <a:buNone/>
            </a:pPr>
            <a:r>
              <a:rPr lang="en-US" sz="2400" b="0" i="0" dirty="0">
                <a:effectLst/>
                <a:latin typeface="Arial Bold" panose="020B0704020202020204" pitchFamily="34" charset="0"/>
                <a:cs typeface="Arial Bold" panose="020B0704020202020204" pitchFamily="34" charset="0"/>
              </a:rPr>
              <a:t>Reviewers click on the link to access the information.</a:t>
            </a:r>
            <a:r>
              <a:rPr lang="en-US" sz="2800" b="0" i="0" dirty="0">
                <a:effectLst/>
                <a:latin typeface="Arial Bold" panose="020B0704020202020204" pitchFamily="34" charset="0"/>
                <a:cs typeface="Arial Bold" panose="020B0704020202020204" pitchFamily="34" charset="0"/>
              </a:rPr>
              <a:t>  </a:t>
            </a:r>
          </a:p>
          <a:p>
            <a:pPr marL="0" indent="0">
              <a:buNone/>
            </a:pPr>
            <a:r>
              <a:rPr lang="en-US" sz="2800" b="0" i="0" dirty="0">
                <a:effectLst/>
                <a:latin typeface="Arial Bold" panose="020B0704020202020204" pitchFamily="34" charset="0"/>
                <a:cs typeface="Arial Bold" panose="020B0704020202020204" pitchFamily="34" charset="0"/>
              </a:rPr>
              <a:t>	</a:t>
            </a:r>
            <a:endParaRPr lang="en-US" sz="2800" dirty="0">
              <a:solidFill>
                <a:srgbClr val="000000"/>
              </a:solidFill>
              <a:latin typeface="Arial" panose="020B0604020202020204" pitchFamily="34" charset="0"/>
            </a:endParaRPr>
          </a:p>
          <a:p>
            <a:endParaRPr lang="en-US" sz="2800" dirty="0"/>
          </a:p>
        </p:txBody>
      </p:sp>
      <p:sp>
        <p:nvSpPr>
          <p:cNvPr id="4" name="Title 1">
            <a:extLst>
              <a:ext uri="{FF2B5EF4-FFF2-40B4-BE49-F238E27FC236}">
                <a16:creationId xmlns:a16="http://schemas.microsoft.com/office/drawing/2014/main" id="{8E395266-2ABA-40FF-A9FD-FBFFCE26F3A1}"/>
              </a:ext>
            </a:extLst>
          </p:cNvPr>
          <p:cNvSpPr>
            <a:spLocks noGrp="1"/>
          </p:cNvSpPr>
          <p:nvPr>
            <p:ph type="title"/>
          </p:nvPr>
        </p:nvSpPr>
        <p:spPr>
          <a:xfrm>
            <a:off x="646111" y="605118"/>
            <a:ext cx="9557123" cy="1162722"/>
          </a:xfrm>
        </p:spPr>
        <p:txBody>
          <a:bodyPr/>
          <a:lstStyle/>
          <a:p>
            <a:r>
              <a:rPr lang="en-US" dirty="0">
                <a:solidFill>
                  <a:schemeClr val="tx1"/>
                </a:solidFill>
                <a:cs typeface="Arial Bold" panose="020B0704020202020204" pitchFamily="34" charset="0"/>
              </a:rPr>
              <a:t>EVALUATING THE DOCUMENTATION</a:t>
            </a:r>
          </a:p>
        </p:txBody>
      </p:sp>
    </p:spTree>
    <p:extLst>
      <p:ext uri="{BB962C8B-B14F-4D97-AF65-F5344CB8AC3E}">
        <p14:creationId xmlns:p14="http://schemas.microsoft.com/office/powerpoint/2010/main" val="3425490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B0C457-AA89-468F-9783-675062AFE66A}"/>
              </a:ext>
            </a:extLst>
          </p:cNvPr>
          <p:cNvSpPr>
            <a:spLocks noGrp="1"/>
          </p:cNvSpPr>
          <p:nvPr>
            <p:ph idx="1"/>
          </p:nvPr>
        </p:nvSpPr>
        <p:spPr>
          <a:xfrm>
            <a:off x="646111" y="2230581"/>
            <a:ext cx="9744798" cy="3990109"/>
          </a:xfrm>
        </p:spPr>
        <p:txBody>
          <a:bodyPr>
            <a:normAutofit/>
          </a:bodyPr>
          <a:lstStyle/>
          <a:p>
            <a:pPr marL="0" indent="0">
              <a:buNone/>
            </a:pPr>
            <a:r>
              <a:rPr lang="en-US" sz="2400" dirty="0">
                <a:latin typeface="Arial Bold" panose="020B0704020202020204" pitchFamily="34" charset="0"/>
                <a:cs typeface="Arial Bold" panose="020B0704020202020204" pitchFamily="34" charset="0"/>
              </a:rPr>
              <a:t>THE PROGRAM </a:t>
            </a:r>
            <a:r>
              <a:rPr lang="en-US" sz="2400" b="0" i="0" dirty="0">
                <a:effectLst/>
                <a:latin typeface="Arial Bold" panose="020B0704020202020204" pitchFamily="34" charset="0"/>
                <a:cs typeface="Arial Bold" panose="020B0704020202020204" pitchFamily="34" charset="0"/>
              </a:rPr>
              <a:t>should provide SPECIFIC links to specific pages or to the exact web address that provides the evidence of compliance with the standard. </a:t>
            </a:r>
          </a:p>
          <a:p>
            <a:pPr marL="0" indent="0">
              <a:buNone/>
            </a:pPr>
            <a:endParaRPr lang="en-US" sz="2400" b="0" i="0" dirty="0">
              <a:effectLst/>
              <a:latin typeface="Arial Bold" panose="020B0704020202020204" pitchFamily="34" charset="0"/>
              <a:cs typeface="Arial Bold" panose="020B0704020202020204" pitchFamily="34" charset="0"/>
            </a:endParaRPr>
          </a:p>
          <a:p>
            <a:pPr marL="0" indent="0">
              <a:buNone/>
            </a:pPr>
            <a:r>
              <a:rPr lang="en-US" sz="2400" b="0" i="0" dirty="0">
                <a:effectLst/>
                <a:latin typeface="Arial Bold" panose="020B0704020202020204" pitchFamily="34" charset="0"/>
                <a:cs typeface="Arial Bold" panose="020B0704020202020204" pitchFamily="34" charset="0"/>
              </a:rPr>
              <a:t>Reviewers should </a:t>
            </a:r>
            <a:r>
              <a:rPr lang="en-US" sz="2400" b="0" i="0" u="sng" dirty="0">
                <a:effectLst/>
                <a:latin typeface="Arial Bold" panose="020B0704020202020204" pitchFamily="34" charset="0"/>
                <a:cs typeface="Arial Bold" panose="020B0704020202020204" pitchFamily="34" charset="0"/>
              </a:rPr>
              <a:t>not </a:t>
            </a:r>
            <a:r>
              <a:rPr lang="en-US" sz="2400" b="0" i="0" dirty="0">
                <a:effectLst/>
                <a:latin typeface="Arial Bold" panose="020B0704020202020204" pitchFamily="34" charset="0"/>
                <a:cs typeface="Arial Bold" panose="020B0704020202020204" pitchFamily="34" charset="0"/>
              </a:rPr>
              <a:t>have to search through the whole  university website to find the documentation needed. </a:t>
            </a:r>
          </a:p>
          <a:p>
            <a:pPr marL="0" indent="0">
              <a:buNone/>
            </a:pPr>
            <a:endParaRPr lang="en-US" sz="2400" b="0" i="0" dirty="0">
              <a:effectLst/>
              <a:latin typeface="Arial Bold" panose="020B0704020202020204" pitchFamily="34" charset="0"/>
              <a:cs typeface="Arial Bold" panose="020B0704020202020204" pitchFamily="34" charset="0"/>
            </a:endParaRPr>
          </a:p>
          <a:p>
            <a:pPr marL="0" indent="0">
              <a:buNone/>
            </a:pPr>
            <a:r>
              <a:rPr lang="en-US" sz="2400" dirty="0">
                <a:latin typeface="Arial Bold" panose="020B0704020202020204" pitchFamily="34" charset="0"/>
                <a:cs typeface="Arial Bold" panose="020B0704020202020204" pitchFamily="34" charset="0"/>
              </a:rPr>
              <a:t>Reviewers should </a:t>
            </a:r>
            <a:r>
              <a:rPr lang="en-US" sz="2400" u="sng" dirty="0">
                <a:latin typeface="Arial Bold" panose="020B0704020202020204" pitchFamily="34" charset="0"/>
                <a:cs typeface="Arial Bold" panose="020B0704020202020204" pitchFamily="34" charset="0"/>
              </a:rPr>
              <a:t>not </a:t>
            </a:r>
            <a:r>
              <a:rPr lang="en-US" sz="2400" dirty="0">
                <a:latin typeface="Arial Bold" panose="020B0704020202020204" pitchFamily="34" charset="0"/>
                <a:cs typeface="Arial Bold" panose="020B0704020202020204" pitchFamily="34" charset="0"/>
              </a:rPr>
              <a:t>have to read a lengthy document to find the documentation.</a:t>
            </a:r>
            <a:r>
              <a:rPr lang="en-US" sz="2400" b="0" i="0" dirty="0">
                <a:effectLst/>
                <a:latin typeface="Arial Bold" panose="020B0704020202020204" pitchFamily="34" charset="0"/>
                <a:cs typeface="Arial Bold" panose="020B0704020202020204" pitchFamily="34" charset="0"/>
              </a:rPr>
              <a:t>  It should be clear where to look.</a:t>
            </a:r>
          </a:p>
          <a:p>
            <a:pPr marL="0" indent="0">
              <a:buNone/>
            </a:pPr>
            <a:endParaRPr lang="en-US" sz="2400" b="0" i="0" dirty="0">
              <a:effectLst/>
              <a:latin typeface="Arial Bold" panose="020B0704020202020204" pitchFamily="34" charset="0"/>
              <a:cs typeface="Arial Bold" panose="020B0704020202020204" pitchFamily="34" charset="0"/>
            </a:endParaRPr>
          </a:p>
          <a:p>
            <a:pPr marL="0" marR="0" indent="0">
              <a:spcBef>
                <a:spcPts val="0"/>
              </a:spcBef>
              <a:spcAft>
                <a:spcPts val="0"/>
              </a:spcAft>
              <a:buNone/>
            </a:pPr>
            <a:endParaRPr lang="en-US" sz="2400" b="1" kern="0" dirty="0">
              <a:effectLst/>
              <a:latin typeface="Arial" panose="020B0604020202020204" pitchFamily="34" charset="0"/>
              <a:cs typeface="Arial" panose="020B0604020202020204" pitchFamily="34" charset="0"/>
            </a:endParaRPr>
          </a:p>
          <a:p>
            <a:endParaRPr lang="en-US" dirty="0"/>
          </a:p>
        </p:txBody>
      </p:sp>
      <p:sp>
        <p:nvSpPr>
          <p:cNvPr id="4" name="Title 1">
            <a:extLst>
              <a:ext uri="{FF2B5EF4-FFF2-40B4-BE49-F238E27FC236}">
                <a16:creationId xmlns:a16="http://schemas.microsoft.com/office/drawing/2014/main" id="{2F48711E-6FB7-4B90-AA29-F33DE3BD2ADD}"/>
              </a:ext>
            </a:extLst>
          </p:cNvPr>
          <p:cNvSpPr>
            <a:spLocks noGrp="1"/>
          </p:cNvSpPr>
          <p:nvPr>
            <p:ph type="title"/>
          </p:nvPr>
        </p:nvSpPr>
        <p:spPr>
          <a:xfrm>
            <a:off x="646111" y="605118"/>
            <a:ext cx="9557123" cy="1162722"/>
          </a:xfrm>
        </p:spPr>
        <p:txBody>
          <a:bodyPr/>
          <a:lstStyle/>
          <a:p>
            <a:r>
              <a:rPr lang="en-US" dirty="0">
                <a:solidFill>
                  <a:schemeClr val="tx1"/>
                </a:solidFill>
                <a:cs typeface="Arial Bold" panose="020B0704020202020204" pitchFamily="34" charset="0"/>
              </a:rPr>
              <a:t>EVALUATING THE DOCUMENTATION</a:t>
            </a:r>
            <a:br>
              <a:rPr lang="en-US" dirty="0">
                <a:solidFill>
                  <a:schemeClr val="tx1"/>
                </a:solidFill>
                <a:cs typeface="Arial Bold" panose="020B0704020202020204" pitchFamily="34" charset="0"/>
              </a:rPr>
            </a:br>
            <a:r>
              <a:rPr lang="en-US" dirty="0">
                <a:solidFill>
                  <a:schemeClr val="tx1"/>
                </a:solidFill>
                <a:cs typeface="Arial Bold" panose="020B0704020202020204" pitchFamily="34" charset="0"/>
              </a:rPr>
              <a:t>Part 2</a:t>
            </a:r>
          </a:p>
        </p:txBody>
      </p:sp>
    </p:spTree>
    <p:extLst>
      <p:ext uri="{BB962C8B-B14F-4D97-AF65-F5344CB8AC3E}">
        <p14:creationId xmlns:p14="http://schemas.microsoft.com/office/powerpoint/2010/main" val="1813987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78B8D5-6B1F-7247-A6AF-C93A4FE993B4}"/>
              </a:ext>
            </a:extLst>
          </p:cNvPr>
          <p:cNvSpPr>
            <a:spLocks noGrp="1"/>
          </p:cNvSpPr>
          <p:nvPr>
            <p:ph idx="1"/>
          </p:nvPr>
        </p:nvSpPr>
        <p:spPr>
          <a:xfrm>
            <a:off x="645131" y="1615440"/>
            <a:ext cx="9593377" cy="4632959"/>
          </a:xfrm>
        </p:spPr>
        <p:txBody>
          <a:bodyPr>
            <a:normAutofit/>
          </a:bodyPr>
          <a:lstStyle/>
          <a:p>
            <a:pPr marL="0" indent="0">
              <a:buNone/>
            </a:pPr>
            <a:r>
              <a:rPr lang="en-US" sz="2400" b="1" dirty="0">
                <a:latin typeface="Arial Bold" panose="020B0704020202020204" pitchFamily="34" charset="0"/>
                <a:cs typeface="Arial Bold" panose="020B0704020202020204" pitchFamily="34" charset="0"/>
              </a:rPr>
              <a:t>IT’S OK if a reviewer finds evidence that applies to one standard, while looking for documentation on another one.</a:t>
            </a:r>
          </a:p>
          <a:p>
            <a:pPr marL="0" indent="0">
              <a:buNone/>
            </a:pPr>
            <a:endParaRPr lang="en-US" sz="2400" dirty="0">
              <a:latin typeface="Arial Bold" panose="020B0704020202020204" pitchFamily="34" charset="0"/>
              <a:cs typeface="Arial Bold" panose="020B0704020202020204" pitchFamily="34" charset="0"/>
            </a:endParaRPr>
          </a:p>
          <a:p>
            <a:pPr marL="0" indent="0">
              <a:buNone/>
            </a:pPr>
            <a:r>
              <a:rPr lang="en-US" sz="2400" dirty="0">
                <a:latin typeface="Arial Bold" panose="020B0704020202020204" pitchFamily="34" charset="0"/>
                <a:cs typeface="Arial Bold" panose="020B0704020202020204" pitchFamily="34" charset="0"/>
              </a:rPr>
              <a:t>REMEMBER…If you find what you need, that’s a good thing.</a:t>
            </a:r>
          </a:p>
          <a:p>
            <a:pPr marL="0" indent="0">
              <a:buNone/>
            </a:pPr>
            <a:endParaRPr lang="en-US" sz="2400" dirty="0">
              <a:latin typeface="Arial Bold" panose="020B0704020202020204" pitchFamily="34" charset="0"/>
              <a:cs typeface="Arial Bold" panose="020B0704020202020204" pitchFamily="34" charset="0"/>
            </a:endParaRPr>
          </a:p>
          <a:p>
            <a:pPr marL="0" indent="0">
              <a:buNone/>
            </a:pPr>
            <a:r>
              <a:rPr lang="en-US" sz="2400" dirty="0">
                <a:latin typeface="Arial Bold" panose="020B0704020202020204" pitchFamily="34" charset="0"/>
                <a:cs typeface="Arial Bold" panose="020B0704020202020204" pitchFamily="34" charset="0"/>
              </a:rPr>
              <a:t>BUT don’t get lost in the weeds, playing “hide and seek.” The panel can request additional documentation if needed.</a:t>
            </a:r>
          </a:p>
        </p:txBody>
      </p:sp>
      <p:sp>
        <p:nvSpPr>
          <p:cNvPr id="5" name="Title 1">
            <a:extLst>
              <a:ext uri="{FF2B5EF4-FFF2-40B4-BE49-F238E27FC236}">
                <a16:creationId xmlns:a16="http://schemas.microsoft.com/office/drawing/2014/main" id="{CFAEB1AE-86C6-48A0-B5C4-BED6B7557179}"/>
              </a:ext>
            </a:extLst>
          </p:cNvPr>
          <p:cNvSpPr>
            <a:spLocks noGrp="1"/>
          </p:cNvSpPr>
          <p:nvPr>
            <p:ph type="title"/>
          </p:nvPr>
        </p:nvSpPr>
        <p:spPr>
          <a:xfrm>
            <a:off x="646111" y="605118"/>
            <a:ext cx="9557123" cy="1162722"/>
          </a:xfrm>
        </p:spPr>
        <p:txBody>
          <a:bodyPr/>
          <a:lstStyle/>
          <a:p>
            <a:r>
              <a:rPr lang="en-US" dirty="0">
                <a:solidFill>
                  <a:schemeClr val="tx1"/>
                </a:solidFill>
                <a:cs typeface="Arial Bold" panose="020B0704020202020204" pitchFamily="34" charset="0"/>
              </a:rPr>
              <a:t>PAUSE…FOR REALITY CHECK</a:t>
            </a:r>
          </a:p>
        </p:txBody>
      </p:sp>
    </p:spTree>
    <p:extLst>
      <p:ext uri="{BB962C8B-B14F-4D97-AF65-F5344CB8AC3E}">
        <p14:creationId xmlns:p14="http://schemas.microsoft.com/office/powerpoint/2010/main" val="116757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9AEF97-485B-40CE-AF78-6C11129B8CC9}"/>
              </a:ext>
            </a:extLst>
          </p:cNvPr>
          <p:cNvSpPr>
            <a:spLocks noGrp="1"/>
          </p:cNvSpPr>
          <p:nvPr>
            <p:ph idx="1"/>
          </p:nvPr>
        </p:nvSpPr>
        <p:spPr>
          <a:xfrm>
            <a:off x="646111" y="2018155"/>
            <a:ext cx="11171816" cy="4678082"/>
          </a:xfrm>
        </p:spPr>
        <p:txBody>
          <a:bodyPr vert="horz" lIns="91440" tIns="45720" rIns="91440" bIns="45720" rtlCol="0" anchor="t">
            <a:noAutofit/>
          </a:bodyPr>
          <a:lstStyle/>
          <a:p>
            <a:pPr marL="0" marR="0" lvl="0" indent="0" rtl="0">
              <a:lnSpc>
                <a:spcPct val="107000"/>
              </a:lnSpc>
              <a:spcBef>
                <a:spcPts val="0"/>
              </a:spcBef>
              <a:spcAft>
                <a:spcPts val="800"/>
              </a:spcAft>
              <a:buSzPts val="2200"/>
              <a:buNone/>
            </a:pPr>
            <a:r>
              <a:rPr lang="en-US" sz="2200" dirty="0">
                <a:latin typeface="Arial Bold" panose="020B0704020202020204" pitchFamily="34" charset="0"/>
                <a:cs typeface="Arial Bold" panose="020B0704020202020204" pitchFamily="34" charset="0"/>
              </a:rPr>
              <a:t>When the Reviewer finds the documentation and it does provide evidence of compliance:  </a:t>
            </a:r>
          </a:p>
          <a:p>
            <a:pPr lvl="1" indent="-342900">
              <a:lnSpc>
                <a:spcPct val="107000"/>
              </a:lnSpc>
              <a:spcBef>
                <a:spcPts val="0"/>
              </a:spcBef>
              <a:spcAft>
                <a:spcPts val="800"/>
              </a:spcAft>
              <a:buClr>
                <a:schemeClr val="tx1"/>
              </a:buClr>
              <a:buSzPts val="2200"/>
              <a:buFont typeface="Wingdings" panose="05000000000000000000" pitchFamily="2" charset="2"/>
              <a:buChar char="q"/>
            </a:pPr>
            <a:r>
              <a:rPr lang="en-US" sz="2200" dirty="0">
                <a:latin typeface="Arial Bold" panose="020B0704020202020204" pitchFamily="34" charset="0"/>
                <a:cs typeface="Arial Bold" panose="020B0704020202020204" pitchFamily="34" charset="0"/>
              </a:rPr>
              <a:t>Reviewer uses the blank Standards Form provided by the AER Accreditation manager and places an X in the MET Column.</a:t>
            </a:r>
          </a:p>
          <a:p>
            <a:pPr marL="0" lvl="1" indent="0">
              <a:lnSpc>
                <a:spcPct val="107000"/>
              </a:lnSpc>
              <a:spcBef>
                <a:spcPts val="0"/>
              </a:spcBef>
              <a:spcAft>
                <a:spcPts val="800"/>
              </a:spcAft>
              <a:buSzPts val="2200"/>
              <a:buNone/>
            </a:pPr>
            <a:r>
              <a:rPr lang="en-US" sz="2200" dirty="0">
                <a:latin typeface="Arial Bold" panose="020B0704020202020204" pitchFamily="34" charset="0"/>
                <a:cs typeface="Arial Bold" panose="020B0704020202020204" pitchFamily="34" charset="0"/>
              </a:rPr>
              <a:t>When the Reviewer cannot find the documentation or it does not provide sufficient evidence of compliance:  </a:t>
            </a:r>
          </a:p>
          <a:p>
            <a:pPr lvl="1" indent="-342900">
              <a:lnSpc>
                <a:spcPct val="107000"/>
              </a:lnSpc>
              <a:spcBef>
                <a:spcPts val="0"/>
              </a:spcBef>
              <a:spcAft>
                <a:spcPts val="800"/>
              </a:spcAft>
              <a:buClr>
                <a:schemeClr val="tx1"/>
              </a:buClr>
              <a:buSzPts val="2200"/>
              <a:buFont typeface="Wingdings" panose="05000000000000000000" pitchFamily="2" charset="2"/>
              <a:buChar char="q"/>
            </a:pPr>
            <a:r>
              <a:rPr lang="en-US" sz="2200" dirty="0">
                <a:latin typeface="Arial Bold" panose="020B0704020202020204" pitchFamily="34" charset="0"/>
                <a:cs typeface="Arial Bold" panose="020B0704020202020204" pitchFamily="34" charset="0"/>
              </a:rPr>
              <a:t>Reviewer uses the blank Standards Form and places an X in the NOT MET Column.  OR…</a:t>
            </a:r>
          </a:p>
          <a:p>
            <a:pPr lvl="1" indent="-342900">
              <a:lnSpc>
                <a:spcPct val="107000"/>
              </a:lnSpc>
              <a:spcBef>
                <a:spcPts val="0"/>
              </a:spcBef>
              <a:spcAft>
                <a:spcPts val="800"/>
              </a:spcAft>
              <a:buClr>
                <a:schemeClr val="tx1"/>
              </a:buClr>
              <a:buSzPts val="2200"/>
              <a:buFont typeface="Wingdings" panose="05000000000000000000" pitchFamily="2" charset="2"/>
              <a:buChar char="q"/>
            </a:pPr>
            <a:r>
              <a:rPr lang="en-US" sz="2200" dirty="0">
                <a:latin typeface="Arial Bold" panose="020B0704020202020204" pitchFamily="34" charset="0"/>
                <a:cs typeface="Arial Bold" panose="020B0704020202020204" pitchFamily="34" charset="0"/>
              </a:rPr>
              <a:t>Reviewer makes a short note for themselves to discuss at next panel meeting, where panel may develop questions for further response from the University.</a:t>
            </a:r>
          </a:p>
          <a:p>
            <a:pPr marL="400050" lvl="1" indent="0">
              <a:lnSpc>
                <a:spcPct val="107000"/>
              </a:lnSpc>
              <a:spcBef>
                <a:spcPts val="0"/>
              </a:spcBef>
              <a:spcAft>
                <a:spcPts val="800"/>
              </a:spcAft>
              <a:buSzPts val="2200"/>
              <a:buNone/>
            </a:pPr>
            <a:endParaRPr lang="en-US" sz="2200" dirty="0">
              <a:latin typeface="Arial Bold" panose="020B0704020202020204" pitchFamily="34" charset="0"/>
              <a:cs typeface="Arial Bold" panose="020B0704020202020204" pitchFamily="34" charset="0"/>
            </a:endParaRPr>
          </a:p>
        </p:txBody>
      </p:sp>
      <p:sp>
        <p:nvSpPr>
          <p:cNvPr id="4" name="Title 1">
            <a:extLst>
              <a:ext uri="{FF2B5EF4-FFF2-40B4-BE49-F238E27FC236}">
                <a16:creationId xmlns:a16="http://schemas.microsoft.com/office/drawing/2014/main" id="{BE4EC5C5-FC4F-4442-A978-CB23B718B5F3}"/>
              </a:ext>
            </a:extLst>
          </p:cNvPr>
          <p:cNvSpPr>
            <a:spLocks noGrp="1"/>
          </p:cNvSpPr>
          <p:nvPr>
            <p:ph type="title"/>
          </p:nvPr>
        </p:nvSpPr>
        <p:spPr>
          <a:xfrm>
            <a:off x="646111" y="605118"/>
            <a:ext cx="9557123" cy="1162722"/>
          </a:xfrm>
        </p:spPr>
        <p:txBody>
          <a:bodyPr/>
          <a:lstStyle/>
          <a:p>
            <a:r>
              <a:rPr lang="en-US" dirty="0">
                <a:solidFill>
                  <a:schemeClr val="tx1"/>
                </a:solidFill>
                <a:cs typeface="Arial Bold" panose="020B0704020202020204" pitchFamily="34" charset="0"/>
              </a:rPr>
              <a:t>EVALUATING THE DOCUMENTATION</a:t>
            </a:r>
            <a:br>
              <a:rPr lang="en-US" dirty="0">
                <a:solidFill>
                  <a:schemeClr val="tx1"/>
                </a:solidFill>
                <a:cs typeface="Arial Bold" panose="020B0704020202020204" pitchFamily="34" charset="0"/>
              </a:rPr>
            </a:br>
            <a:r>
              <a:rPr lang="en-US" dirty="0">
                <a:solidFill>
                  <a:schemeClr val="tx1"/>
                </a:solidFill>
                <a:cs typeface="Arial Bold" panose="020B0704020202020204" pitchFamily="34" charset="0"/>
              </a:rPr>
              <a:t>Part 3</a:t>
            </a:r>
          </a:p>
        </p:txBody>
      </p:sp>
    </p:spTree>
    <p:extLst>
      <p:ext uri="{BB962C8B-B14F-4D97-AF65-F5344CB8AC3E}">
        <p14:creationId xmlns:p14="http://schemas.microsoft.com/office/powerpoint/2010/main" val="1269472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5AD652-9D16-73F7-14B4-0E42ABDD26DA}"/>
              </a:ext>
            </a:extLst>
          </p:cNvPr>
          <p:cNvSpPr>
            <a:spLocks noGrp="1"/>
          </p:cNvSpPr>
          <p:nvPr>
            <p:ph idx="1"/>
          </p:nvPr>
        </p:nvSpPr>
        <p:spPr>
          <a:xfrm>
            <a:off x="645132" y="1564640"/>
            <a:ext cx="9981304" cy="4683759"/>
          </a:xfrm>
        </p:spPr>
        <p:txBody>
          <a:bodyPr>
            <a:normAutofit/>
          </a:bodyPr>
          <a:lstStyle/>
          <a:p>
            <a:pPr marL="0" indent="0">
              <a:buNone/>
            </a:pPr>
            <a:r>
              <a:rPr lang="en-US" sz="2400" dirty="0">
                <a:latin typeface="Arial Bold" panose="020B0704020202020204" pitchFamily="34" charset="0"/>
                <a:cs typeface="Arial Bold" panose="020B0704020202020204" pitchFamily="34" charset="0"/>
              </a:rPr>
              <a:t>The AER Accreditation Manager will share the screen so everyone can see the Program’s Core or Curricular Form and self-ratings.</a:t>
            </a:r>
          </a:p>
          <a:p>
            <a:pPr marL="0" indent="0">
              <a:buNone/>
            </a:pPr>
            <a:endParaRPr lang="en-US" sz="2400" dirty="0">
              <a:latin typeface="Arial Bold" panose="020B0704020202020204" pitchFamily="34" charset="0"/>
              <a:cs typeface="Arial Bold" panose="020B0704020202020204" pitchFamily="34" charset="0"/>
            </a:endParaRPr>
          </a:p>
          <a:p>
            <a:pPr marL="0" indent="0">
              <a:buNone/>
            </a:pPr>
            <a:r>
              <a:rPr lang="en-US" sz="2400" dirty="0">
                <a:latin typeface="Arial Bold" panose="020B0704020202020204" pitchFamily="34" charset="0"/>
                <a:cs typeface="Arial Bold" panose="020B0704020202020204" pitchFamily="34" charset="0"/>
              </a:rPr>
              <a:t>The members will comment on each standard and the manager will put an X in the appropriate column or record a request for more information which will be sent to the University.</a:t>
            </a:r>
          </a:p>
          <a:p>
            <a:pPr marL="0" indent="0">
              <a:buNone/>
            </a:pPr>
            <a:endParaRPr lang="en-US" sz="3000" dirty="0">
              <a:latin typeface="Arial Bold" panose="020B0704020202020204" pitchFamily="34" charset="0"/>
              <a:cs typeface="Arial Bold" panose="020B0704020202020204" pitchFamily="34" charset="0"/>
            </a:endParaRPr>
          </a:p>
          <a:p>
            <a:endParaRPr lang="en-US" sz="3000" dirty="0">
              <a:latin typeface="Arial Bold" panose="020B0704020202020204" pitchFamily="34" charset="0"/>
              <a:cs typeface="Arial Bold" panose="020B0704020202020204" pitchFamily="34" charset="0"/>
            </a:endParaRPr>
          </a:p>
        </p:txBody>
      </p:sp>
      <p:sp>
        <p:nvSpPr>
          <p:cNvPr id="4" name="Title 1">
            <a:extLst>
              <a:ext uri="{FF2B5EF4-FFF2-40B4-BE49-F238E27FC236}">
                <a16:creationId xmlns:a16="http://schemas.microsoft.com/office/drawing/2014/main" id="{4FA8950C-BD35-4D08-8D6A-B1CFD2B822BB}"/>
              </a:ext>
            </a:extLst>
          </p:cNvPr>
          <p:cNvSpPr>
            <a:spLocks noGrp="1"/>
          </p:cNvSpPr>
          <p:nvPr>
            <p:ph type="title"/>
          </p:nvPr>
        </p:nvSpPr>
        <p:spPr>
          <a:xfrm>
            <a:off x="646111" y="605118"/>
            <a:ext cx="9557123" cy="1162722"/>
          </a:xfrm>
        </p:spPr>
        <p:txBody>
          <a:bodyPr/>
          <a:lstStyle/>
          <a:p>
            <a:r>
              <a:rPr lang="en-US" dirty="0">
                <a:solidFill>
                  <a:schemeClr val="tx1"/>
                </a:solidFill>
                <a:cs typeface="Arial Bold" panose="020B0704020202020204" pitchFamily="34" charset="0"/>
              </a:rPr>
              <a:t>PANEL MEETINGS</a:t>
            </a:r>
          </a:p>
        </p:txBody>
      </p:sp>
    </p:spTree>
    <p:extLst>
      <p:ext uri="{BB962C8B-B14F-4D97-AF65-F5344CB8AC3E}">
        <p14:creationId xmlns:p14="http://schemas.microsoft.com/office/powerpoint/2010/main" val="583427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5AD652-9D16-73F7-14B4-0E42ABDD26DA}"/>
              </a:ext>
            </a:extLst>
          </p:cNvPr>
          <p:cNvSpPr>
            <a:spLocks noGrp="1"/>
          </p:cNvSpPr>
          <p:nvPr>
            <p:ph idx="1"/>
          </p:nvPr>
        </p:nvSpPr>
        <p:spPr>
          <a:xfrm>
            <a:off x="646111" y="2064330"/>
            <a:ext cx="10409815" cy="4267199"/>
          </a:xfrm>
        </p:spPr>
        <p:txBody>
          <a:bodyPr>
            <a:normAutofit/>
          </a:bodyPr>
          <a:lstStyle/>
          <a:p>
            <a:pPr marL="0" indent="0">
              <a:buNone/>
            </a:pPr>
            <a:r>
              <a:rPr lang="en-US" sz="2400" dirty="0">
                <a:latin typeface="Arial Bold" panose="020B0704020202020204" pitchFamily="34" charset="0"/>
                <a:cs typeface="Arial Bold" panose="020B0704020202020204" pitchFamily="34" charset="0"/>
              </a:rPr>
              <a:t>The members will comment on each CORE and CURRICULAR standard.</a:t>
            </a:r>
          </a:p>
          <a:p>
            <a:pPr marL="0" indent="0">
              <a:spcBef>
                <a:spcPts val="1800"/>
              </a:spcBef>
              <a:buNone/>
            </a:pPr>
            <a:r>
              <a:rPr lang="en-US" sz="2400" dirty="0">
                <a:latin typeface="Arial Bold" panose="020B0704020202020204" pitchFamily="34" charset="0"/>
                <a:cs typeface="Arial Bold" panose="020B0704020202020204" pitchFamily="34" charset="0"/>
              </a:rPr>
              <a:t>If all agree a CORE standard is fully met, the manager will put an X in the appropriate column.</a:t>
            </a:r>
          </a:p>
          <a:p>
            <a:pPr marL="0" indent="0">
              <a:spcBef>
                <a:spcPts val="1800"/>
              </a:spcBef>
              <a:buNone/>
            </a:pPr>
            <a:r>
              <a:rPr lang="en-US" sz="2400" dirty="0">
                <a:latin typeface="Arial Bold" panose="020B0704020202020204" pitchFamily="34" charset="0"/>
                <a:cs typeface="Arial Bold" panose="020B0704020202020204" pitchFamily="34" charset="0"/>
              </a:rPr>
              <a:t>If panel members do not agree, or agree that the CORE standard is not met, the panel will request more information from the University.</a:t>
            </a:r>
          </a:p>
          <a:p>
            <a:pPr marL="0" indent="0">
              <a:spcBef>
                <a:spcPts val="1800"/>
              </a:spcBef>
              <a:buNone/>
            </a:pPr>
            <a:r>
              <a:rPr lang="en-US" sz="2400" dirty="0">
                <a:latin typeface="Arial Bold" panose="020B0704020202020204" pitchFamily="34" charset="0"/>
                <a:cs typeface="Arial Bold" panose="020B0704020202020204" pitchFamily="34" charset="0"/>
              </a:rPr>
              <a:t>If panel members still cannot agree on a CORE score, the HEAC Chair will decide. </a:t>
            </a:r>
          </a:p>
          <a:p>
            <a:endParaRPr lang="en-US" sz="3000" dirty="0">
              <a:latin typeface="Arial Bold" panose="020B0704020202020204" pitchFamily="34" charset="0"/>
              <a:cs typeface="Arial Bold" panose="020B0704020202020204" pitchFamily="34" charset="0"/>
            </a:endParaRPr>
          </a:p>
        </p:txBody>
      </p:sp>
      <p:sp>
        <p:nvSpPr>
          <p:cNvPr id="4" name="Title 1">
            <a:extLst>
              <a:ext uri="{FF2B5EF4-FFF2-40B4-BE49-F238E27FC236}">
                <a16:creationId xmlns:a16="http://schemas.microsoft.com/office/drawing/2014/main" id="{8B90252F-B508-4E84-A1EF-0499B720494C}"/>
              </a:ext>
            </a:extLst>
          </p:cNvPr>
          <p:cNvSpPr>
            <a:spLocks noGrp="1"/>
          </p:cNvSpPr>
          <p:nvPr>
            <p:ph type="title"/>
          </p:nvPr>
        </p:nvSpPr>
        <p:spPr>
          <a:xfrm>
            <a:off x="646111" y="605118"/>
            <a:ext cx="9557123" cy="1162722"/>
          </a:xfrm>
        </p:spPr>
        <p:txBody>
          <a:bodyPr/>
          <a:lstStyle/>
          <a:p>
            <a:r>
              <a:rPr lang="en-US" dirty="0">
                <a:solidFill>
                  <a:schemeClr val="tx1"/>
                </a:solidFill>
                <a:cs typeface="Arial Bold" panose="020B0704020202020204" pitchFamily="34" charset="0"/>
              </a:rPr>
              <a:t>PANEL MEETINGS</a:t>
            </a:r>
            <a:br>
              <a:rPr lang="en-US" dirty="0">
                <a:solidFill>
                  <a:schemeClr val="tx1"/>
                </a:solidFill>
                <a:cs typeface="Arial Bold" panose="020B0704020202020204" pitchFamily="34" charset="0"/>
              </a:rPr>
            </a:br>
            <a:r>
              <a:rPr lang="en-US" dirty="0">
                <a:solidFill>
                  <a:schemeClr val="tx1"/>
                </a:solidFill>
                <a:cs typeface="Arial Bold" panose="020B0704020202020204" pitchFamily="34" charset="0"/>
              </a:rPr>
              <a:t>Part 2</a:t>
            </a:r>
          </a:p>
        </p:txBody>
      </p:sp>
    </p:spTree>
    <p:extLst>
      <p:ext uri="{BB962C8B-B14F-4D97-AF65-F5344CB8AC3E}">
        <p14:creationId xmlns:p14="http://schemas.microsoft.com/office/powerpoint/2010/main" val="634243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5AD652-9D16-73F7-14B4-0E42ABDD26DA}"/>
              </a:ext>
            </a:extLst>
          </p:cNvPr>
          <p:cNvSpPr>
            <a:spLocks noGrp="1"/>
          </p:cNvSpPr>
          <p:nvPr>
            <p:ph idx="1"/>
          </p:nvPr>
        </p:nvSpPr>
        <p:spPr>
          <a:xfrm>
            <a:off x="646111" y="2092036"/>
            <a:ext cx="10631489" cy="4156363"/>
          </a:xfrm>
        </p:spPr>
        <p:txBody>
          <a:bodyPr>
            <a:noAutofit/>
          </a:bodyPr>
          <a:lstStyle/>
          <a:p>
            <a:pPr marL="0" indent="0">
              <a:buNone/>
            </a:pPr>
            <a:r>
              <a:rPr lang="en-US" sz="2300" spc="-5" dirty="0">
                <a:effectLst/>
                <a:latin typeface="Arial Bold" panose="020B0704020202020204" pitchFamily="34" charset="0"/>
                <a:ea typeface="Arial" panose="020B0604020202020204" pitchFamily="34" charset="0"/>
                <a:cs typeface="Arial Bold" panose="020B0704020202020204" pitchFamily="34" charset="0"/>
              </a:rPr>
              <a:t>Curricular items are divided among two teams of panel members with each reviewing half of the standards. </a:t>
            </a:r>
            <a:endParaRPr lang="en-US" sz="2300" dirty="0">
              <a:latin typeface="Arial Bold" panose="020B0704020202020204" pitchFamily="34" charset="0"/>
              <a:cs typeface="Arial Bold" panose="020B0704020202020204" pitchFamily="34" charset="0"/>
            </a:endParaRPr>
          </a:p>
          <a:p>
            <a:pPr marL="0" indent="0">
              <a:spcBef>
                <a:spcPts val="1800"/>
              </a:spcBef>
              <a:buNone/>
            </a:pPr>
            <a:r>
              <a:rPr lang="en-US" sz="2300" dirty="0">
                <a:latin typeface="Arial Bold" panose="020B0704020202020204" pitchFamily="34" charset="0"/>
                <a:cs typeface="Arial Bold" panose="020B0704020202020204" pitchFamily="34" charset="0"/>
              </a:rPr>
              <a:t>If the team members agree a CURRICULAR standard they reviewed is fully met, the accreditation manager will put an X in the appropriate column.</a:t>
            </a:r>
          </a:p>
          <a:p>
            <a:pPr marL="0" indent="0">
              <a:spcBef>
                <a:spcPts val="1800"/>
              </a:spcBef>
              <a:buNone/>
            </a:pPr>
            <a:r>
              <a:rPr lang="en-US" sz="2300" dirty="0">
                <a:latin typeface="Arial Bold" panose="020B0704020202020204" pitchFamily="34" charset="0"/>
                <a:cs typeface="Arial Bold" panose="020B0704020202020204" pitchFamily="34" charset="0"/>
              </a:rPr>
              <a:t>If the team members do not agree, or agree that the CURRICULAR standard is not met, the panel will request more information from the University.</a:t>
            </a:r>
          </a:p>
          <a:p>
            <a:pPr marL="0" indent="0">
              <a:spcBef>
                <a:spcPts val="1800"/>
              </a:spcBef>
              <a:buNone/>
            </a:pPr>
            <a:r>
              <a:rPr lang="en-US" sz="2300" dirty="0">
                <a:latin typeface="Arial Bold" panose="020B0704020202020204" pitchFamily="34" charset="0"/>
                <a:cs typeface="Arial Bold" panose="020B0704020202020204" pitchFamily="34" charset="0"/>
              </a:rPr>
              <a:t>If the team members still cannot agree after reviewing the additional information, a review panel member from the other team will break the tie. </a:t>
            </a:r>
          </a:p>
          <a:p>
            <a:endParaRPr lang="en-US" sz="2400" dirty="0">
              <a:latin typeface="Arial Bold" panose="020B0704020202020204" pitchFamily="34" charset="0"/>
              <a:cs typeface="Arial Bold" panose="020B0704020202020204" pitchFamily="34" charset="0"/>
            </a:endParaRPr>
          </a:p>
        </p:txBody>
      </p:sp>
      <p:sp>
        <p:nvSpPr>
          <p:cNvPr id="4" name="Title 1">
            <a:extLst>
              <a:ext uri="{FF2B5EF4-FFF2-40B4-BE49-F238E27FC236}">
                <a16:creationId xmlns:a16="http://schemas.microsoft.com/office/drawing/2014/main" id="{C856DC6E-C465-407B-9C52-E9AC2CD89CD9}"/>
              </a:ext>
            </a:extLst>
          </p:cNvPr>
          <p:cNvSpPr>
            <a:spLocks noGrp="1"/>
          </p:cNvSpPr>
          <p:nvPr>
            <p:ph type="title"/>
          </p:nvPr>
        </p:nvSpPr>
        <p:spPr>
          <a:xfrm>
            <a:off x="646111" y="605118"/>
            <a:ext cx="9557123" cy="1162722"/>
          </a:xfrm>
        </p:spPr>
        <p:txBody>
          <a:bodyPr/>
          <a:lstStyle/>
          <a:p>
            <a:r>
              <a:rPr lang="en-US" dirty="0">
                <a:solidFill>
                  <a:schemeClr val="tx1"/>
                </a:solidFill>
                <a:cs typeface="Arial Bold" panose="020B0704020202020204" pitchFamily="34" charset="0"/>
              </a:rPr>
              <a:t>PANEL MEETINGS</a:t>
            </a:r>
            <a:br>
              <a:rPr lang="en-US" dirty="0">
                <a:solidFill>
                  <a:schemeClr val="tx1"/>
                </a:solidFill>
                <a:cs typeface="Arial Bold" panose="020B0704020202020204" pitchFamily="34" charset="0"/>
              </a:rPr>
            </a:br>
            <a:r>
              <a:rPr lang="en-US" dirty="0">
                <a:solidFill>
                  <a:schemeClr val="tx1"/>
                </a:solidFill>
                <a:cs typeface="Arial Bold" panose="020B0704020202020204" pitchFamily="34" charset="0"/>
              </a:rPr>
              <a:t>Part 3</a:t>
            </a:r>
          </a:p>
        </p:txBody>
      </p:sp>
    </p:spTree>
    <p:extLst>
      <p:ext uri="{BB962C8B-B14F-4D97-AF65-F5344CB8AC3E}">
        <p14:creationId xmlns:p14="http://schemas.microsoft.com/office/powerpoint/2010/main" val="371228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F7CEBE-F588-E010-7E82-2706413A3D2F}"/>
              </a:ext>
            </a:extLst>
          </p:cNvPr>
          <p:cNvSpPr>
            <a:spLocks noGrp="1"/>
          </p:cNvSpPr>
          <p:nvPr>
            <p:ph idx="1"/>
          </p:nvPr>
        </p:nvSpPr>
        <p:spPr>
          <a:xfrm>
            <a:off x="645130" y="2052918"/>
            <a:ext cx="10299961" cy="4195481"/>
          </a:xfrm>
        </p:spPr>
        <p:txBody>
          <a:bodyPr>
            <a:normAutofit/>
          </a:bodyPr>
          <a:lstStyle/>
          <a:p>
            <a:pPr marL="0" indent="0">
              <a:buNone/>
            </a:pPr>
            <a:r>
              <a:rPr lang="en-US" sz="2400" dirty="0">
                <a:latin typeface="Arial Bold" panose="020B0704020202020204" pitchFamily="34" charset="0"/>
                <a:cs typeface="Arial Bold" panose="020B0704020202020204" pitchFamily="34" charset="0"/>
              </a:rPr>
              <a:t>A 2 PAGE CURRICULUM VITAE for all faculty, adjunct faculty, additional appointed faculty and additional documentation as needed should show:</a:t>
            </a:r>
          </a:p>
          <a:p>
            <a:pPr lvl="1">
              <a:buClr>
                <a:schemeClr val="tx1"/>
              </a:buClr>
              <a:buFont typeface="Wingdings" panose="05000000000000000000" pitchFamily="2" charset="2"/>
              <a:buChar char="q"/>
            </a:pPr>
            <a:r>
              <a:rPr lang="en-US" sz="2200" dirty="0">
                <a:latin typeface="Arial Bold" panose="020B0704020202020204" pitchFamily="34" charset="0"/>
                <a:cs typeface="Arial Bold" panose="020B0704020202020204" pitchFamily="34" charset="0"/>
              </a:rPr>
              <a:t>	Work experience matches the courses the faculty 	member is teaching;</a:t>
            </a:r>
          </a:p>
          <a:p>
            <a:pPr marL="914400" lvl="1" indent="-457200">
              <a:buClr>
                <a:schemeClr val="tx1"/>
              </a:buClr>
              <a:buFont typeface="Wingdings" panose="05000000000000000000" pitchFamily="2" charset="2"/>
              <a:buChar char="q"/>
            </a:pPr>
            <a:r>
              <a:rPr lang="en-US" sz="2400" dirty="0">
                <a:latin typeface="Arial Bold" panose="020B0704020202020204" pitchFamily="34" charset="0"/>
                <a:cs typeface="Arial Bold" panose="020B0704020202020204" pitchFamily="34" charset="0"/>
              </a:rPr>
              <a:t>Adjunct faculty receive adequate training relative to performing simulation training/teaching, preparing a valid training sequence, providing student feedback;</a:t>
            </a:r>
          </a:p>
          <a:p>
            <a:pPr marL="914400" lvl="1" indent="-457200">
              <a:buClr>
                <a:schemeClr val="tx1"/>
              </a:buClr>
              <a:buFont typeface="Wingdings" panose="05000000000000000000" pitchFamily="2" charset="2"/>
              <a:buChar char="q"/>
            </a:pPr>
            <a:r>
              <a:rPr lang="en-US" sz="2400" dirty="0">
                <a:latin typeface="Arial Bold" panose="020B0704020202020204" pitchFamily="34" charset="0"/>
                <a:cs typeface="Arial Bold" panose="020B0704020202020204" pitchFamily="34" charset="0"/>
              </a:rPr>
              <a:t>Adjuncts receive adequate supervision, mentoring and regular communication.</a:t>
            </a:r>
          </a:p>
          <a:p>
            <a:pPr marL="0" indent="0">
              <a:buNone/>
            </a:pPr>
            <a:endParaRPr lang="en-US" sz="2400" dirty="0">
              <a:latin typeface="Arial Bold" panose="020B0704020202020204" pitchFamily="34" charset="0"/>
              <a:cs typeface="Arial Bold" panose="020B0704020202020204" pitchFamily="34" charset="0"/>
            </a:endParaRPr>
          </a:p>
        </p:txBody>
      </p:sp>
      <p:sp>
        <p:nvSpPr>
          <p:cNvPr id="5" name="Title 1">
            <a:extLst>
              <a:ext uri="{FF2B5EF4-FFF2-40B4-BE49-F238E27FC236}">
                <a16:creationId xmlns:a16="http://schemas.microsoft.com/office/drawing/2014/main" id="{05A3A3AC-3B93-404D-A742-3175434ED6E7}"/>
              </a:ext>
            </a:extLst>
          </p:cNvPr>
          <p:cNvSpPr>
            <a:spLocks noGrp="1"/>
          </p:cNvSpPr>
          <p:nvPr>
            <p:ph type="title"/>
          </p:nvPr>
        </p:nvSpPr>
        <p:spPr>
          <a:xfrm>
            <a:off x="646111" y="605118"/>
            <a:ext cx="9557123" cy="1162722"/>
          </a:xfrm>
        </p:spPr>
        <p:txBody>
          <a:bodyPr/>
          <a:lstStyle/>
          <a:p>
            <a:r>
              <a:rPr lang="en-US" dirty="0">
                <a:solidFill>
                  <a:schemeClr val="tx1"/>
                </a:solidFill>
                <a:cs typeface="Arial Bold" panose="020B0704020202020204" pitchFamily="34" charset="0"/>
              </a:rPr>
              <a:t>TYPES OF DOCUMENTATION:</a:t>
            </a:r>
            <a:br>
              <a:rPr lang="en-US" dirty="0">
                <a:solidFill>
                  <a:schemeClr val="tx1"/>
                </a:solidFill>
                <a:cs typeface="Arial Bold" panose="020B0704020202020204" pitchFamily="34" charset="0"/>
              </a:rPr>
            </a:br>
            <a:r>
              <a:rPr lang="en-US" sz="3600" dirty="0">
                <a:solidFill>
                  <a:schemeClr val="tx1"/>
                </a:solidFill>
                <a:cs typeface="Arial Bold" panose="020B0704020202020204" pitchFamily="34" charset="0"/>
              </a:rPr>
              <a:t>Examples for Core Standards</a:t>
            </a:r>
            <a:endParaRPr lang="en-US" dirty="0">
              <a:solidFill>
                <a:schemeClr val="tx1"/>
              </a:solidFill>
              <a:cs typeface="Arial Bold" panose="020B0704020202020204" pitchFamily="34" charset="0"/>
            </a:endParaRPr>
          </a:p>
        </p:txBody>
      </p:sp>
    </p:spTree>
    <p:extLst>
      <p:ext uri="{BB962C8B-B14F-4D97-AF65-F5344CB8AC3E}">
        <p14:creationId xmlns:p14="http://schemas.microsoft.com/office/powerpoint/2010/main" val="3146950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F7CEBE-F588-E010-7E82-2706413A3D2F}"/>
              </a:ext>
            </a:extLst>
          </p:cNvPr>
          <p:cNvSpPr>
            <a:spLocks noGrp="1"/>
          </p:cNvSpPr>
          <p:nvPr>
            <p:ph idx="1"/>
          </p:nvPr>
        </p:nvSpPr>
        <p:spPr>
          <a:xfrm>
            <a:off x="646110" y="2052918"/>
            <a:ext cx="10423672" cy="4195481"/>
          </a:xfrm>
        </p:spPr>
        <p:txBody>
          <a:bodyPr>
            <a:normAutofit/>
          </a:bodyPr>
          <a:lstStyle/>
          <a:p>
            <a:pPr marL="0" indent="0">
              <a:buNone/>
            </a:pPr>
            <a:r>
              <a:rPr lang="en-US" sz="2400" dirty="0">
                <a:latin typeface="Arial Bold" panose="020B0704020202020204" pitchFamily="34" charset="0"/>
                <a:cs typeface="Arial Bold" panose="020B0704020202020204" pitchFamily="34" charset="0"/>
              </a:rPr>
              <a:t>University Accreditation by regional higher education body (or quality recognition per national body responsible in another country for non-US universities);</a:t>
            </a:r>
          </a:p>
          <a:p>
            <a:pPr marL="0" indent="0">
              <a:buNone/>
            </a:pPr>
            <a:r>
              <a:rPr lang="en-US" sz="2400" dirty="0">
                <a:latin typeface="Arial Bold" panose="020B0704020202020204" pitchFamily="34" charset="0"/>
                <a:cs typeface="Arial Bold" panose="020B0704020202020204" pitchFamily="34" charset="0"/>
              </a:rPr>
              <a:t>Link to university website showing resources for students with disabilities;</a:t>
            </a:r>
          </a:p>
          <a:p>
            <a:pPr marL="0" indent="0">
              <a:buNone/>
            </a:pPr>
            <a:r>
              <a:rPr lang="en-US" sz="2400" dirty="0">
                <a:latin typeface="Arial Bold" panose="020B0704020202020204" pitchFamily="34" charset="0"/>
                <a:cs typeface="Arial Bold" panose="020B0704020202020204" pitchFamily="34" charset="0"/>
              </a:rPr>
              <a:t>Library resources—list of journals and texts available to students and faculty, specific website showing library services; </a:t>
            </a:r>
          </a:p>
          <a:p>
            <a:pPr marL="0" indent="0">
              <a:buNone/>
            </a:pPr>
            <a:r>
              <a:rPr lang="en-US" sz="2400" dirty="0">
                <a:latin typeface="Arial Bold" panose="020B0704020202020204" pitchFamily="34" charset="0"/>
                <a:cs typeface="Arial Bold" panose="020B0704020202020204" pitchFamily="34" charset="0"/>
              </a:rPr>
              <a:t>Accessible on-line research capabilities with adequate research and technical support for traditional and distance students;</a:t>
            </a:r>
          </a:p>
          <a:p>
            <a:pPr marL="0" indent="0">
              <a:buNone/>
            </a:pPr>
            <a:endParaRPr lang="en-US" sz="2400" dirty="0">
              <a:latin typeface="Arial Bold" panose="020B0704020202020204" pitchFamily="34" charset="0"/>
              <a:cs typeface="Arial Bold" panose="020B0704020202020204" pitchFamily="34" charset="0"/>
            </a:endParaRPr>
          </a:p>
        </p:txBody>
      </p:sp>
      <p:sp>
        <p:nvSpPr>
          <p:cNvPr id="4" name="Title 1">
            <a:extLst>
              <a:ext uri="{FF2B5EF4-FFF2-40B4-BE49-F238E27FC236}">
                <a16:creationId xmlns:a16="http://schemas.microsoft.com/office/drawing/2014/main" id="{036EB1FC-30FF-4B26-8CB5-BF640ACDFBB7}"/>
              </a:ext>
            </a:extLst>
          </p:cNvPr>
          <p:cNvSpPr>
            <a:spLocks noGrp="1"/>
          </p:cNvSpPr>
          <p:nvPr>
            <p:ph type="title"/>
          </p:nvPr>
        </p:nvSpPr>
        <p:spPr>
          <a:xfrm>
            <a:off x="646111" y="605118"/>
            <a:ext cx="9557123" cy="1162722"/>
          </a:xfrm>
        </p:spPr>
        <p:txBody>
          <a:bodyPr/>
          <a:lstStyle/>
          <a:p>
            <a:r>
              <a:rPr lang="en-US" dirty="0">
                <a:solidFill>
                  <a:schemeClr val="tx1"/>
                </a:solidFill>
                <a:cs typeface="Arial Bold" panose="020B0704020202020204" pitchFamily="34" charset="0"/>
              </a:rPr>
              <a:t>TYPES OF DOCUMENTATION:</a:t>
            </a:r>
            <a:br>
              <a:rPr lang="en-US" dirty="0">
                <a:solidFill>
                  <a:schemeClr val="tx1"/>
                </a:solidFill>
                <a:cs typeface="Arial Bold" panose="020B0704020202020204" pitchFamily="34" charset="0"/>
              </a:rPr>
            </a:br>
            <a:r>
              <a:rPr lang="en-US" sz="3600" dirty="0">
                <a:solidFill>
                  <a:schemeClr val="tx1"/>
                </a:solidFill>
                <a:cs typeface="Arial Bold" panose="020B0704020202020204" pitchFamily="34" charset="0"/>
              </a:rPr>
              <a:t>Examples for Core Standards, continued</a:t>
            </a:r>
            <a:endParaRPr lang="en-US" dirty="0">
              <a:solidFill>
                <a:schemeClr val="tx1"/>
              </a:solidFill>
              <a:cs typeface="Arial Bold" panose="020B0704020202020204" pitchFamily="34" charset="0"/>
            </a:endParaRPr>
          </a:p>
        </p:txBody>
      </p:sp>
    </p:spTree>
    <p:extLst>
      <p:ext uri="{BB962C8B-B14F-4D97-AF65-F5344CB8AC3E}">
        <p14:creationId xmlns:p14="http://schemas.microsoft.com/office/powerpoint/2010/main" val="1763533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F7CEBE-F588-E010-7E82-2706413A3D2F}"/>
              </a:ext>
            </a:extLst>
          </p:cNvPr>
          <p:cNvSpPr>
            <a:spLocks noGrp="1"/>
          </p:cNvSpPr>
          <p:nvPr>
            <p:ph idx="1"/>
          </p:nvPr>
        </p:nvSpPr>
        <p:spPr>
          <a:xfrm>
            <a:off x="645131" y="2052918"/>
            <a:ext cx="10410795" cy="4195481"/>
          </a:xfrm>
        </p:spPr>
        <p:txBody>
          <a:bodyPr>
            <a:normAutofit/>
          </a:bodyPr>
          <a:lstStyle/>
          <a:p>
            <a:pPr marL="0" indent="0">
              <a:buNone/>
            </a:pPr>
            <a:r>
              <a:rPr lang="en-US" sz="2400" spc="10" dirty="0">
                <a:effectLst/>
                <a:latin typeface="Arial Bold" panose="020B0704020202020204" pitchFamily="34" charset="0"/>
                <a:ea typeface="Arial" panose="020B0604020202020204" pitchFamily="34" charset="0"/>
                <a:cs typeface="Arial Bold" panose="020B0704020202020204" pitchFamily="34" charset="0"/>
              </a:rPr>
              <a:t>T</a:t>
            </a:r>
            <a:r>
              <a:rPr lang="en-US" sz="2400" dirty="0">
                <a:effectLst/>
                <a:latin typeface="Arial Bold" panose="020B0704020202020204" pitchFamily="34" charset="0"/>
                <a:ea typeface="Arial" panose="020B0604020202020204" pitchFamily="34" charset="0"/>
                <a:cs typeface="Arial Bold" panose="020B0704020202020204" pitchFamily="34" charset="0"/>
              </a:rPr>
              <a:t>he</a:t>
            </a:r>
            <a:r>
              <a:rPr lang="en-US" sz="2400" spc="145" dirty="0">
                <a:effectLst/>
                <a:latin typeface="Arial Bold" panose="020B0704020202020204" pitchFamily="34" charset="0"/>
                <a:ea typeface="Arial" panose="020B0604020202020204" pitchFamily="34" charset="0"/>
                <a:cs typeface="Arial Bold" panose="020B0704020202020204" pitchFamily="34" charset="0"/>
              </a:rPr>
              <a:t> </a:t>
            </a:r>
            <a:r>
              <a:rPr lang="en-US" sz="2400" spc="-10" dirty="0">
                <a:effectLst/>
                <a:latin typeface="Arial Bold" panose="020B0704020202020204" pitchFamily="34" charset="0"/>
                <a:ea typeface="Arial" panose="020B0604020202020204" pitchFamily="34" charset="0"/>
                <a:cs typeface="Arial Bold" panose="020B0704020202020204" pitchFamily="34" charset="0"/>
              </a:rPr>
              <a:t>s</a:t>
            </a:r>
            <a:r>
              <a:rPr lang="en-US" sz="2400" spc="5" dirty="0">
                <a:effectLst/>
                <a:latin typeface="Arial Bold" panose="020B0704020202020204" pitchFamily="34" charset="0"/>
                <a:ea typeface="Arial" panose="020B0604020202020204" pitchFamily="34" charset="0"/>
                <a:cs typeface="Arial Bold" panose="020B0704020202020204" pitchFamily="34" charset="0"/>
              </a:rPr>
              <a:t>t</a:t>
            </a:r>
            <a:r>
              <a:rPr lang="en-US" sz="2400" dirty="0">
                <a:effectLst/>
                <a:latin typeface="Arial Bold" panose="020B0704020202020204" pitchFamily="34" charset="0"/>
                <a:ea typeface="Arial" panose="020B0604020202020204" pitchFamily="34" charset="0"/>
                <a:cs typeface="Arial Bold" panose="020B0704020202020204" pitchFamily="34" charset="0"/>
              </a:rPr>
              <a:t>a</a:t>
            </a:r>
            <a:r>
              <a:rPr lang="en-US" sz="2400" spc="-5" dirty="0">
                <a:effectLst/>
                <a:latin typeface="Arial Bold" panose="020B0704020202020204" pitchFamily="34" charset="0"/>
                <a:ea typeface="Arial" panose="020B0604020202020204" pitchFamily="34" charset="0"/>
                <a:cs typeface="Arial Bold" panose="020B0704020202020204" pitchFamily="34" charset="0"/>
              </a:rPr>
              <a:t>n</a:t>
            </a:r>
            <a:r>
              <a:rPr lang="en-US" sz="2400" dirty="0">
                <a:effectLst/>
                <a:latin typeface="Arial Bold" panose="020B0704020202020204" pitchFamily="34" charset="0"/>
                <a:ea typeface="Arial" panose="020B0604020202020204" pitchFamily="34" charset="0"/>
                <a:cs typeface="Arial Bold" panose="020B0704020202020204" pitchFamily="34" charset="0"/>
              </a:rPr>
              <a:t>d</a:t>
            </a:r>
            <a:r>
              <a:rPr lang="en-US" sz="2400" spc="-5" dirty="0">
                <a:effectLst/>
                <a:latin typeface="Arial Bold" panose="020B0704020202020204" pitchFamily="34" charset="0"/>
                <a:ea typeface="Arial" panose="020B0604020202020204" pitchFamily="34" charset="0"/>
                <a:cs typeface="Arial Bold" panose="020B0704020202020204" pitchFamily="34" charset="0"/>
              </a:rPr>
              <a:t>a</a:t>
            </a:r>
            <a:r>
              <a:rPr lang="en-US" sz="2400" spc="5" dirty="0">
                <a:effectLst/>
                <a:latin typeface="Arial Bold" panose="020B0704020202020204" pitchFamily="34" charset="0"/>
                <a:ea typeface="Arial" panose="020B0604020202020204" pitchFamily="34" charset="0"/>
                <a:cs typeface="Arial Bold" panose="020B0704020202020204" pitchFamily="34" charset="0"/>
              </a:rPr>
              <a:t>r</a:t>
            </a:r>
            <a:r>
              <a:rPr lang="en-US" sz="2400" dirty="0">
                <a:effectLst/>
                <a:latin typeface="Arial Bold" panose="020B0704020202020204" pitchFamily="34" charset="0"/>
                <a:ea typeface="Arial" panose="020B0604020202020204" pitchFamily="34" charset="0"/>
                <a:cs typeface="Arial Bold" panose="020B0704020202020204" pitchFamily="34" charset="0"/>
              </a:rPr>
              <a:t>ds</a:t>
            </a:r>
            <a:r>
              <a:rPr lang="en-US" sz="2400" spc="145" dirty="0">
                <a:effectLst/>
                <a:latin typeface="Arial Bold" panose="020B0704020202020204" pitchFamily="34" charset="0"/>
                <a:ea typeface="Arial" panose="020B0604020202020204" pitchFamily="34" charset="0"/>
                <a:cs typeface="Arial Bold" panose="020B0704020202020204" pitchFamily="34" charset="0"/>
              </a:rPr>
              <a:t> </a:t>
            </a:r>
            <a:r>
              <a:rPr lang="en-US" sz="2400" dirty="0">
                <a:effectLst/>
                <a:latin typeface="Arial Bold" panose="020B0704020202020204" pitchFamily="34" charset="0"/>
                <a:ea typeface="Arial" panose="020B0604020202020204" pitchFamily="34" charset="0"/>
                <a:cs typeface="Arial Bold" panose="020B0704020202020204" pitchFamily="34" charset="0"/>
              </a:rPr>
              <a:t>sp</a:t>
            </a:r>
            <a:r>
              <a:rPr lang="en-US" sz="2400" spc="-5" dirty="0">
                <a:effectLst/>
                <a:latin typeface="Arial Bold" panose="020B0704020202020204" pitchFamily="34" charset="0"/>
                <a:ea typeface="Arial" panose="020B0604020202020204" pitchFamily="34" charset="0"/>
                <a:cs typeface="Arial Bold" panose="020B0704020202020204" pitchFamily="34" charset="0"/>
              </a:rPr>
              <a:t>e</a:t>
            </a:r>
            <a:r>
              <a:rPr lang="en-US" sz="2400" dirty="0">
                <a:effectLst/>
                <a:latin typeface="Arial Bold" panose="020B0704020202020204" pitchFamily="34" charset="0"/>
                <a:ea typeface="Arial" panose="020B0604020202020204" pitchFamily="34" charset="0"/>
                <a:cs typeface="Arial Bold" panose="020B0704020202020204" pitchFamily="34" charset="0"/>
              </a:rPr>
              <a:t>c</a:t>
            </a:r>
            <a:r>
              <a:rPr lang="en-US" sz="2400" spc="-15" dirty="0">
                <a:effectLst/>
                <a:latin typeface="Arial Bold" panose="020B0704020202020204" pitchFamily="34" charset="0"/>
                <a:ea typeface="Arial" panose="020B0604020202020204" pitchFamily="34" charset="0"/>
                <a:cs typeface="Arial Bold" panose="020B0704020202020204" pitchFamily="34" charset="0"/>
              </a:rPr>
              <a:t>i</a:t>
            </a:r>
            <a:r>
              <a:rPr lang="en-US" sz="2400" spc="15" dirty="0">
                <a:effectLst/>
                <a:latin typeface="Arial Bold" panose="020B0704020202020204" pitchFamily="34" charset="0"/>
                <a:ea typeface="Arial" panose="020B0604020202020204" pitchFamily="34" charset="0"/>
                <a:cs typeface="Arial Bold" panose="020B0704020202020204" pitchFamily="34" charset="0"/>
              </a:rPr>
              <a:t>f</a:t>
            </a:r>
            <a:r>
              <a:rPr lang="en-US" sz="2400" dirty="0">
                <a:effectLst/>
                <a:latin typeface="Arial Bold" panose="020B0704020202020204" pitchFamily="34" charset="0"/>
                <a:ea typeface="Arial" panose="020B0604020202020204" pitchFamily="34" charset="0"/>
                <a:cs typeface="Arial Bold" panose="020B0704020202020204" pitchFamily="34" charset="0"/>
              </a:rPr>
              <a:t>y</a:t>
            </a:r>
            <a:r>
              <a:rPr lang="en-US" sz="2400" spc="135" dirty="0">
                <a:effectLst/>
                <a:latin typeface="Arial Bold" panose="020B0704020202020204" pitchFamily="34" charset="0"/>
                <a:ea typeface="Arial" panose="020B0604020202020204" pitchFamily="34" charset="0"/>
                <a:cs typeface="Arial Bold" panose="020B0704020202020204" pitchFamily="34" charset="0"/>
              </a:rPr>
              <a:t> </a:t>
            </a:r>
            <a:r>
              <a:rPr lang="en-US" sz="2400" u="sng" spc="-10" dirty="0">
                <a:effectLst/>
                <a:latin typeface="Arial Bold" panose="020B0704020202020204" pitchFamily="34" charset="0"/>
                <a:ea typeface="Arial" panose="020B0604020202020204" pitchFamily="34" charset="0"/>
                <a:cs typeface="Arial Bold" panose="020B0704020202020204" pitchFamily="34" charset="0"/>
              </a:rPr>
              <a:t>c</a:t>
            </a:r>
            <a:r>
              <a:rPr lang="en-US" sz="2400" u="sng" dirty="0">
                <a:effectLst/>
                <a:latin typeface="Arial Bold" panose="020B0704020202020204" pitchFamily="34" charset="0"/>
                <a:ea typeface="Arial" panose="020B0604020202020204" pitchFamily="34" charset="0"/>
                <a:cs typeface="Arial Bold" panose="020B0704020202020204" pitchFamily="34" charset="0"/>
              </a:rPr>
              <a:t>o</a:t>
            </a:r>
            <a:r>
              <a:rPr lang="en-US" sz="2400" u="sng" spc="-5" dirty="0">
                <a:effectLst/>
                <a:latin typeface="Arial Bold" panose="020B0704020202020204" pitchFamily="34" charset="0"/>
                <a:ea typeface="Arial" panose="020B0604020202020204" pitchFamily="34" charset="0"/>
                <a:cs typeface="Arial Bold" panose="020B0704020202020204" pitchFamily="34" charset="0"/>
              </a:rPr>
              <a:t>n</a:t>
            </a:r>
            <a:r>
              <a:rPr lang="en-US" sz="2400" u="sng" spc="5" dirty="0">
                <a:effectLst/>
                <a:latin typeface="Arial Bold" panose="020B0704020202020204" pitchFamily="34" charset="0"/>
                <a:ea typeface="Arial" panose="020B0604020202020204" pitchFamily="34" charset="0"/>
                <a:cs typeface="Arial Bold" panose="020B0704020202020204" pitchFamily="34" charset="0"/>
              </a:rPr>
              <a:t>t</a:t>
            </a:r>
            <a:r>
              <a:rPr lang="en-US" sz="2400" u="sng" dirty="0">
                <a:effectLst/>
                <a:latin typeface="Arial Bold" panose="020B0704020202020204" pitchFamily="34" charset="0"/>
                <a:ea typeface="Arial" panose="020B0604020202020204" pitchFamily="34" charset="0"/>
                <a:cs typeface="Arial Bold" panose="020B0704020202020204" pitchFamily="34" charset="0"/>
              </a:rPr>
              <a:t>e</a:t>
            </a:r>
            <a:r>
              <a:rPr lang="en-US" sz="2400" u="sng" spc="-5" dirty="0">
                <a:effectLst/>
                <a:latin typeface="Arial Bold" panose="020B0704020202020204" pitchFamily="34" charset="0"/>
                <a:ea typeface="Arial" panose="020B0604020202020204" pitchFamily="34" charset="0"/>
                <a:cs typeface="Arial Bold" panose="020B0704020202020204" pitchFamily="34" charset="0"/>
              </a:rPr>
              <a:t>n</a:t>
            </a:r>
            <a:r>
              <a:rPr lang="en-US" sz="2400" u="sng" dirty="0">
                <a:effectLst/>
                <a:latin typeface="Arial Bold" panose="020B0704020202020204" pitchFamily="34" charset="0"/>
                <a:ea typeface="Arial" panose="020B0604020202020204" pitchFamily="34" charset="0"/>
                <a:cs typeface="Arial Bold" panose="020B0704020202020204" pitchFamily="34" charset="0"/>
              </a:rPr>
              <a:t>t</a:t>
            </a:r>
            <a:r>
              <a:rPr lang="en-US" sz="2400" spc="155" dirty="0">
                <a:effectLst/>
                <a:latin typeface="Arial Bold" panose="020B0704020202020204" pitchFamily="34" charset="0"/>
                <a:ea typeface="Arial" panose="020B0604020202020204" pitchFamily="34" charset="0"/>
                <a:cs typeface="Arial Bold" panose="020B0704020202020204" pitchFamily="34" charset="0"/>
              </a:rPr>
              <a:t> </a:t>
            </a:r>
            <a:r>
              <a:rPr lang="en-US" sz="2400" spc="5" dirty="0">
                <a:effectLst/>
                <a:latin typeface="Arial Bold" panose="020B0704020202020204" pitchFamily="34" charset="0"/>
                <a:ea typeface="Arial" panose="020B0604020202020204" pitchFamily="34" charset="0"/>
                <a:cs typeface="Arial Bold" panose="020B0704020202020204" pitchFamily="34" charset="0"/>
              </a:rPr>
              <a:t>r</a:t>
            </a:r>
            <a:r>
              <a:rPr lang="en-US" sz="2400" spc="-15" dirty="0">
                <a:effectLst/>
                <a:latin typeface="Arial Bold" panose="020B0704020202020204" pitchFamily="34" charset="0"/>
                <a:ea typeface="Arial" panose="020B0604020202020204" pitchFamily="34" charset="0"/>
                <a:cs typeface="Arial Bold" panose="020B0704020202020204" pitchFamily="34" charset="0"/>
              </a:rPr>
              <a:t>a</a:t>
            </a:r>
            <a:r>
              <a:rPr lang="en-US" sz="2400" spc="5" dirty="0">
                <a:effectLst/>
                <a:latin typeface="Arial Bold" panose="020B0704020202020204" pitchFamily="34" charset="0"/>
                <a:ea typeface="Arial" panose="020B0604020202020204" pitchFamily="34" charset="0"/>
                <a:cs typeface="Arial Bold" panose="020B0704020202020204" pitchFamily="34" charset="0"/>
              </a:rPr>
              <a:t>t</a:t>
            </a:r>
            <a:r>
              <a:rPr lang="en-US" sz="2400" dirty="0">
                <a:effectLst/>
                <a:latin typeface="Arial Bold" panose="020B0704020202020204" pitchFamily="34" charset="0"/>
                <a:ea typeface="Arial" panose="020B0604020202020204" pitchFamily="34" charset="0"/>
                <a:cs typeface="Arial Bold" panose="020B0704020202020204" pitchFamily="34" charset="0"/>
              </a:rPr>
              <a:t>h</a:t>
            </a:r>
            <a:r>
              <a:rPr lang="en-US" sz="2400" spc="-5" dirty="0">
                <a:effectLst/>
                <a:latin typeface="Arial Bold" panose="020B0704020202020204" pitchFamily="34" charset="0"/>
                <a:ea typeface="Arial" panose="020B0604020202020204" pitchFamily="34" charset="0"/>
                <a:cs typeface="Arial Bold" panose="020B0704020202020204" pitchFamily="34" charset="0"/>
              </a:rPr>
              <a:t>e</a:t>
            </a:r>
            <a:r>
              <a:rPr lang="en-US" sz="2400" dirty="0">
                <a:effectLst/>
                <a:latin typeface="Arial Bold" panose="020B0704020202020204" pitchFamily="34" charset="0"/>
                <a:ea typeface="Arial" panose="020B0604020202020204" pitchFamily="34" charset="0"/>
                <a:cs typeface="Arial Bold" panose="020B0704020202020204" pitchFamily="34" charset="0"/>
              </a:rPr>
              <a:t>r</a:t>
            </a:r>
            <a:r>
              <a:rPr lang="en-US" sz="2400" spc="140" dirty="0">
                <a:effectLst/>
                <a:latin typeface="Arial Bold" panose="020B0704020202020204" pitchFamily="34" charset="0"/>
                <a:ea typeface="Arial" panose="020B0604020202020204" pitchFamily="34" charset="0"/>
                <a:cs typeface="Arial Bold" panose="020B0704020202020204" pitchFamily="34" charset="0"/>
              </a:rPr>
              <a:t> </a:t>
            </a:r>
            <a:r>
              <a:rPr lang="en-US" sz="2400" spc="5" dirty="0">
                <a:effectLst/>
                <a:latin typeface="Arial Bold" panose="020B0704020202020204" pitchFamily="34" charset="0"/>
                <a:ea typeface="Arial" panose="020B0604020202020204" pitchFamily="34" charset="0"/>
                <a:cs typeface="Arial Bold" panose="020B0704020202020204" pitchFamily="34" charset="0"/>
              </a:rPr>
              <a:t>t</a:t>
            </a:r>
            <a:r>
              <a:rPr lang="en-US" sz="2400" dirty="0">
                <a:effectLst/>
                <a:latin typeface="Arial Bold" panose="020B0704020202020204" pitchFamily="34" charset="0"/>
                <a:ea typeface="Arial" panose="020B0604020202020204" pitchFamily="34" charset="0"/>
                <a:cs typeface="Arial Bold" panose="020B0704020202020204" pitchFamily="34" charset="0"/>
              </a:rPr>
              <a:t>h</a:t>
            </a:r>
            <a:r>
              <a:rPr lang="en-US" sz="2400" spc="-5" dirty="0">
                <a:effectLst/>
                <a:latin typeface="Arial Bold" panose="020B0704020202020204" pitchFamily="34" charset="0"/>
                <a:ea typeface="Arial" panose="020B0604020202020204" pitchFamily="34" charset="0"/>
                <a:cs typeface="Arial Bold" panose="020B0704020202020204" pitchFamily="34" charset="0"/>
              </a:rPr>
              <a:t>a</a:t>
            </a:r>
            <a:r>
              <a:rPr lang="en-US" sz="2400" dirty="0">
                <a:effectLst/>
                <a:latin typeface="Arial Bold" panose="020B0704020202020204" pitchFamily="34" charset="0"/>
                <a:ea typeface="Arial" panose="020B0604020202020204" pitchFamily="34" charset="0"/>
                <a:cs typeface="Arial Bold" panose="020B0704020202020204" pitchFamily="34" charset="0"/>
              </a:rPr>
              <a:t>n</a:t>
            </a:r>
            <a:r>
              <a:rPr lang="en-US" sz="2400" spc="145" dirty="0">
                <a:effectLst/>
                <a:latin typeface="Arial Bold" panose="020B0704020202020204" pitchFamily="34" charset="0"/>
                <a:ea typeface="Arial" panose="020B0604020202020204" pitchFamily="34" charset="0"/>
                <a:cs typeface="Arial Bold" panose="020B0704020202020204" pitchFamily="34" charset="0"/>
              </a:rPr>
              <a:t> </a:t>
            </a:r>
            <a:r>
              <a:rPr lang="en-US" sz="2400" dirty="0">
                <a:effectLst/>
                <a:latin typeface="Arial Bold" panose="020B0704020202020204" pitchFamily="34" charset="0"/>
                <a:ea typeface="Arial" panose="020B0604020202020204" pitchFamily="34" charset="0"/>
                <a:cs typeface="Arial Bold" panose="020B0704020202020204" pitchFamily="34" charset="0"/>
              </a:rPr>
              <a:t>sp</a:t>
            </a:r>
            <a:r>
              <a:rPr lang="en-US" sz="2400" spc="-5" dirty="0">
                <a:effectLst/>
                <a:latin typeface="Arial Bold" panose="020B0704020202020204" pitchFamily="34" charset="0"/>
                <a:ea typeface="Arial" panose="020B0604020202020204" pitchFamily="34" charset="0"/>
                <a:cs typeface="Arial Bold" panose="020B0704020202020204" pitchFamily="34" charset="0"/>
              </a:rPr>
              <a:t>e</a:t>
            </a:r>
            <a:r>
              <a:rPr lang="en-US" sz="2400" dirty="0">
                <a:effectLst/>
                <a:latin typeface="Arial Bold" panose="020B0704020202020204" pitchFamily="34" charset="0"/>
                <a:ea typeface="Arial" panose="020B0604020202020204" pitchFamily="34" charset="0"/>
                <a:cs typeface="Arial Bold" panose="020B0704020202020204" pitchFamily="34" charset="0"/>
              </a:rPr>
              <a:t>c</a:t>
            </a:r>
            <a:r>
              <a:rPr lang="en-US" sz="2400" spc="-15" dirty="0">
                <a:effectLst/>
                <a:latin typeface="Arial Bold" panose="020B0704020202020204" pitchFamily="34" charset="0"/>
                <a:ea typeface="Arial" panose="020B0604020202020204" pitchFamily="34" charset="0"/>
                <a:cs typeface="Arial Bold" panose="020B0704020202020204" pitchFamily="34" charset="0"/>
              </a:rPr>
              <a:t>i</a:t>
            </a:r>
            <a:r>
              <a:rPr lang="en-US" sz="2400" spc="15" dirty="0">
                <a:effectLst/>
                <a:latin typeface="Arial Bold" panose="020B0704020202020204" pitchFamily="34" charset="0"/>
                <a:ea typeface="Arial" panose="020B0604020202020204" pitchFamily="34" charset="0"/>
                <a:cs typeface="Arial Bold" panose="020B0704020202020204" pitchFamily="34" charset="0"/>
              </a:rPr>
              <a:t>fi</a:t>
            </a:r>
            <a:r>
              <a:rPr lang="en-US" sz="2400" dirty="0">
                <a:effectLst/>
                <a:latin typeface="Arial Bold" panose="020B0704020202020204" pitchFamily="34" charset="0"/>
                <a:ea typeface="Arial" panose="020B0604020202020204" pitchFamily="34" charset="0"/>
                <a:cs typeface="Arial Bold" panose="020B0704020202020204" pitchFamily="34" charset="0"/>
              </a:rPr>
              <a:t>c</a:t>
            </a:r>
            <a:r>
              <a:rPr lang="en-US" sz="2400" spc="150" dirty="0">
                <a:effectLst/>
                <a:latin typeface="Arial Bold" panose="020B0704020202020204" pitchFamily="34" charset="0"/>
                <a:ea typeface="Arial" panose="020B0604020202020204" pitchFamily="34" charset="0"/>
                <a:cs typeface="Arial Bold" panose="020B0704020202020204" pitchFamily="34" charset="0"/>
              </a:rPr>
              <a:t> </a:t>
            </a:r>
            <a:r>
              <a:rPr lang="en-US" sz="2400" dirty="0">
                <a:effectLst/>
                <a:latin typeface="Arial Bold" panose="020B0704020202020204" pitchFamily="34" charset="0"/>
                <a:ea typeface="Arial" panose="020B0604020202020204" pitchFamily="34" charset="0"/>
                <a:cs typeface="Arial Bold" panose="020B0704020202020204" pitchFamily="34" charset="0"/>
              </a:rPr>
              <a:t>co</a:t>
            </a:r>
            <a:r>
              <a:rPr lang="en-US" sz="2400" spc="-15" dirty="0">
                <a:effectLst/>
                <a:latin typeface="Arial Bold" panose="020B0704020202020204" pitchFamily="34" charset="0"/>
                <a:ea typeface="Arial" panose="020B0604020202020204" pitchFamily="34" charset="0"/>
                <a:cs typeface="Arial Bold" panose="020B0704020202020204" pitchFamily="34" charset="0"/>
              </a:rPr>
              <a:t>u</a:t>
            </a:r>
            <a:r>
              <a:rPr lang="en-US" sz="2400" spc="5" dirty="0">
                <a:effectLst/>
                <a:latin typeface="Arial Bold" panose="020B0704020202020204" pitchFamily="34" charset="0"/>
                <a:ea typeface="Arial" panose="020B0604020202020204" pitchFamily="34" charset="0"/>
                <a:cs typeface="Arial Bold" panose="020B0704020202020204" pitchFamily="34" charset="0"/>
              </a:rPr>
              <a:t>r</a:t>
            </a:r>
            <a:r>
              <a:rPr lang="en-US" sz="2400" dirty="0">
                <a:effectLst/>
                <a:latin typeface="Arial Bold" panose="020B0704020202020204" pitchFamily="34" charset="0"/>
                <a:ea typeface="Arial" panose="020B0604020202020204" pitchFamily="34" charset="0"/>
                <a:cs typeface="Arial Bold" panose="020B0704020202020204" pitchFamily="34" charset="0"/>
              </a:rPr>
              <a:t>ses</a:t>
            </a:r>
            <a:r>
              <a:rPr lang="en-US" sz="2400" spc="145" dirty="0">
                <a:effectLst/>
                <a:latin typeface="Arial Bold" panose="020B0704020202020204" pitchFamily="34" charset="0"/>
                <a:ea typeface="Arial" panose="020B0604020202020204" pitchFamily="34" charset="0"/>
                <a:cs typeface="Arial Bold" panose="020B0704020202020204" pitchFamily="34" charset="0"/>
              </a:rPr>
              <a:t> </a:t>
            </a:r>
            <a:r>
              <a:rPr lang="en-US" sz="2400" dirty="0">
                <a:effectLst/>
                <a:latin typeface="Arial Bold" panose="020B0704020202020204" pitchFamily="34" charset="0"/>
                <a:ea typeface="Arial" panose="020B0604020202020204" pitchFamily="34" charset="0"/>
                <a:cs typeface="Arial Bold" panose="020B0704020202020204" pitchFamily="34" charset="0"/>
              </a:rPr>
              <a:t>a</a:t>
            </a:r>
            <a:r>
              <a:rPr lang="en-US" sz="2400" spc="-5" dirty="0">
                <a:effectLst/>
                <a:latin typeface="Arial Bold" panose="020B0704020202020204" pitchFamily="34" charset="0"/>
                <a:ea typeface="Arial" panose="020B0604020202020204" pitchFamily="34" charset="0"/>
                <a:cs typeface="Arial Bold" panose="020B0704020202020204" pitchFamily="34" charset="0"/>
              </a:rPr>
              <a:t>n</a:t>
            </a:r>
            <a:r>
              <a:rPr lang="en-US" sz="2400" dirty="0">
                <a:effectLst/>
                <a:latin typeface="Arial Bold" panose="020B0704020202020204" pitchFamily="34" charset="0"/>
                <a:ea typeface="Arial" panose="020B0604020202020204" pitchFamily="34" charset="0"/>
                <a:cs typeface="Arial Bold" panose="020B0704020202020204" pitchFamily="34" charset="0"/>
              </a:rPr>
              <a:t>d</a:t>
            </a:r>
            <a:r>
              <a:rPr lang="en-US" sz="2400" spc="145" dirty="0">
                <a:effectLst/>
                <a:latin typeface="Arial Bold" panose="020B0704020202020204" pitchFamily="34" charset="0"/>
                <a:ea typeface="Arial" panose="020B0604020202020204" pitchFamily="34" charset="0"/>
                <a:cs typeface="Arial Bold" panose="020B0704020202020204" pitchFamily="34" charset="0"/>
              </a:rPr>
              <a:t> </a:t>
            </a:r>
            <a:r>
              <a:rPr lang="en-US" sz="2400" spc="5" dirty="0">
                <a:effectLst/>
                <a:latin typeface="Arial Bold" panose="020B0704020202020204" pitchFamily="34" charset="0"/>
                <a:ea typeface="Arial" panose="020B0604020202020204" pitchFamily="34" charset="0"/>
                <a:cs typeface="Arial Bold" panose="020B0704020202020204" pitchFamily="34" charset="0"/>
              </a:rPr>
              <a:t>t</a:t>
            </a:r>
            <a:r>
              <a:rPr lang="en-US" sz="2400" dirty="0">
                <a:effectLst/>
                <a:latin typeface="Arial Bold" panose="020B0704020202020204" pitchFamily="34" charset="0"/>
                <a:ea typeface="Arial" panose="020B0604020202020204" pitchFamily="34" charset="0"/>
                <a:cs typeface="Arial Bold" panose="020B0704020202020204" pitchFamily="34" charset="0"/>
              </a:rPr>
              <a:t>he</a:t>
            </a:r>
            <a:r>
              <a:rPr lang="en-US" sz="2400" spc="145" dirty="0">
                <a:effectLst/>
                <a:latin typeface="Arial Bold" panose="020B0704020202020204" pitchFamily="34" charset="0"/>
                <a:ea typeface="Arial" panose="020B0604020202020204" pitchFamily="34" charset="0"/>
                <a:cs typeface="Arial Bold" panose="020B0704020202020204" pitchFamily="34" charset="0"/>
              </a:rPr>
              <a:t> </a:t>
            </a:r>
            <a:r>
              <a:rPr lang="en-US" sz="2400" spc="-15" dirty="0">
                <a:effectLst/>
                <a:latin typeface="Arial Bold" panose="020B0704020202020204" pitchFamily="34" charset="0"/>
                <a:ea typeface="Arial" panose="020B0604020202020204" pitchFamily="34" charset="0"/>
                <a:cs typeface="Arial Bold" panose="020B0704020202020204" pitchFamily="34" charset="0"/>
              </a:rPr>
              <a:t>p</a:t>
            </a:r>
            <a:r>
              <a:rPr lang="en-US" sz="2400" spc="5" dirty="0">
                <a:effectLst/>
                <a:latin typeface="Arial Bold" panose="020B0704020202020204" pitchFamily="34" charset="0"/>
                <a:ea typeface="Arial" panose="020B0604020202020204" pitchFamily="34" charset="0"/>
                <a:cs typeface="Arial Bold" panose="020B0704020202020204" pitchFamily="34" charset="0"/>
              </a:rPr>
              <a:t>r</a:t>
            </a:r>
            <a:r>
              <a:rPr lang="en-US" sz="2400" spc="-15" dirty="0">
                <a:effectLst/>
                <a:latin typeface="Arial Bold" panose="020B0704020202020204" pitchFamily="34" charset="0"/>
                <a:ea typeface="Arial" panose="020B0604020202020204" pitchFamily="34" charset="0"/>
                <a:cs typeface="Arial Bold" panose="020B0704020202020204" pitchFamily="34" charset="0"/>
              </a:rPr>
              <a:t>o</a:t>
            </a:r>
            <a:r>
              <a:rPr lang="en-US" sz="2400" spc="10" dirty="0">
                <a:effectLst/>
                <a:latin typeface="Arial Bold" panose="020B0704020202020204" pitchFamily="34" charset="0"/>
                <a:ea typeface="Arial" panose="020B0604020202020204" pitchFamily="34" charset="0"/>
                <a:cs typeface="Arial Bold" panose="020B0704020202020204" pitchFamily="34" charset="0"/>
              </a:rPr>
              <a:t>g</a:t>
            </a:r>
            <a:r>
              <a:rPr lang="en-US" sz="2400" spc="-10" dirty="0">
                <a:effectLst/>
                <a:latin typeface="Arial Bold" panose="020B0704020202020204" pitchFamily="34" charset="0"/>
                <a:ea typeface="Arial" panose="020B0604020202020204" pitchFamily="34" charset="0"/>
                <a:cs typeface="Arial Bold" panose="020B0704020202020204" pitchFamily="34" charset="0"/>
              </a:rPr>
              <a:t>r</a:t>
            </a:r>
            <a:r>
              <a:rPr lang="en-US" sz="2400" dirty="0">
                <a:effectLst/>
                <a:latin typeface="Arial Bold" panose="020B0704020202020204" pitchFamily="34" charset="0"/>
                <a:ea typeface="Arial" panose="020B0604020202020204" pitchFamily="34" charset="0"/>
                <a:cs typeface="Arial Bold" panose="020B0704020202020204" pitchFamily="34" charset="0"/>
              </a:rPr>
              <a:t>am</a:t>
            </a:r>
            <a:r>
              <a:rPr lang="en-US" sz="2400" spc="165" dirty="0">
                <a:effectLst/>
                <a:latin typeface="Arial Bold" panose="020B0704020202020204" pitchFamily="34" charset="0"/>
                <a:ea typeface="Arial" panose="020B0604020202020204" pitchFamily="34" charset="0"/>
                <a:cs typeface="Arial Bold" panose="020B0704020202020204" pitchFamily="34" charset="0"/>
              </a:rPr>
              <a:t> </a:t>
            </a:r>
            <a:r>
              <a:rPr lang="en-US" sz="2400" dirty="0">
                <a:effectLst/>
                <a:latin typeface="Arial Bold" panose="020B0704020202020204" pitchFamily="34" charset="0"/>
                <a:ea typeface="Arial" panose="020B0604020202020204" pitchFamily="34" charset="0"/>
                <a:cs typeface="Arial Bold" panose="020B0704020202020204" pitchFamily="34" charset="0"/>
              </a:rPr>
              <a:t>can</a:t>
            </a:r>
            <a:r>
              <a:rPr lang="en-US" sz="2400" spc="145" dirty="0">
                <a:effectLst/>
                <a:latin typeface="Arial Bold" panose="020B0704020202020204" pitchFamily="34" charset="0"/>
                <a:ea typeface="Arial" panose="020B0604020202020204" pitchFamily="34" charset="0"/>
                <a:cs typeface="Arial Bold" panose="020B0704020202020204" pitchFamily="34" charset="0"/>
              </a:rPr>
              <a:t> </a:t>
            </a:r>
            <a:r>
              <a:rPr lang="en-US" sz="2400" dirty="0">
                <a:effectLst/>
                <a:latin typeface="Arial Bold" panose="020B0704020202020204" pitchFamily="34" charset="0"/>
                <a:ea typeface="Arial" panose="020B0604020202020204" pitchFamily="34" charset="0"/>
                <a:cs typeface="Arial Bold" panose="020B0704020202020204" pitchFamily="34" charset="0"/>
              </a:rPr>
              <a:t>o</a:t>
            </a:r>
            <a:r>
              <a:rPr lang="en-US" sz="2400" spc="-10" dirty="0">
                <a:effectLst/>
                <a:latin typeface="Arial Bold" panose="020B0704020202020204" pitchFamily="34" charset="0"/>
                <a:ea typeface="Arial" panose="020B0604020202020204" pitchFamily="34" charset="0"/>
                <a:cs typeface="Arial Bold" panose="020B0704020202020204" pitchFamily="34" charset="0"/>
              </a:rPr>
              <a:t>r</a:t>
            </a:r>
            <a:r>
              <a:rPr lang="en-US" sz="2400" dirty="0">
                <a:effectLst/>
                <a:latin typeface="Arial Bold" panose="020B0704020202020204" pitchFamily="34" charset="0"/>
                <a:ea typeface="Arial" panose="020B0604020202020204" pitchFamily="34" charset="0"/>
                <a:cs typeface="Arial Bold" panose="020B0704020202020204" pitchFamily="34" charset="0"/>
              </a:rPr>
              <a:t>g</a:t>
            </a:r>
            <a:r>
              <a:rPr lang="en-US" sz="2400" spc="-5" dirty="0">
                <a:effectLst/>
                <a:latin typeface="Arial Bold" panose="020B0704020202020204" pitchFamily="34" charset="0"/>
                <a:ea typeface="Arial" panose="020B0604020202020204" pitchFamily="34" charset="0"/>
                <a:cs typeface="Arial Bold" panose="020B0704020202020204" pitchFamily="34" charset="0"/>
              </a:rPr>
              <a:t>a</a:t>
            </a:r>
            <a:r>
              <a:rPr lang="en-US" sz="2400" dirty="0">
                <a:effectLst/>
                <a:latin typeface="Arial Bold" panose="020B0704020202020204" pitchFamily="34" charset="0"/>
                <a:ea typeface="Arial" panose="020B0604020202020204" pitchFamily="34" charset="0"/>
                <a:cs typeface="Arial Bold" panose="020B0704020202020204" pitchFamily="34" charset="0"/>
              </a:rPr>
              <a:t>n</a:t>
            </a:r>
            <a:r>
              <a:rPr lang="en-US" sz="2400" spc="-5" dirty="0">
                <a:effectLst/>
                <a:latin typeface="Arial Bold" panose="020B0704020202020204" pitchFamily="34" charset="0"/>
                <a:ea typeface="Arial" panose="020B0604020202020204" pitchFamily="34" charset="0"/>
                <a:cs typeface="Arial Bold" panose="020B0704020202020204" pitchFamily="34" charset="0"/>
              </a:rPr>
              <a:t>i</a:t>
            </a:r>
            <a:r>
              <a:rPr lang="en-US" sz="2400" spc="-10" dirty="0">
                <a:effectLst/>
                <a:latin typeface="Arial Bold" panose="020B0704020202020204" pitchFamily="34" charset="0"/>
                <a:ea typeface="Arial" panose="020B0604020202020204" pitchFamily="34" charset="0"/>
                <a:cs typeface="Arial Bold" panose="020B0704020202020204" pitchFamily="34" charset="0"/>
              </a:rPr>
              <a:t>z</a:t>
            </a:r>
            <a:r>
              <a:rPr lang="en-US" sz="2400" dirty="0">
                <a:effectLst/>
                <a:latin typeface="Arial Bold" panose="020B0704020202020204" pitchFamily="34" charset="0"/>
                <a:ea typeface="Arial" panose="020B0604020202020204" pitchFamily="34" charset="0"/>
                <a:cs typeface="Arial Bold" panose="020B0704020202020204" pitchFamily="34" charset="0"/>
              </a:rPr>
              <a:t>e</a:t>
            </a:r>
            <a:r>
              <a:rPr lang="en-US" sz="2400" spc="145" dirty="0">
                <a:effectLst/>
                <a:latin typeface="Arial Bold" panose="020B0704020202020204" pitchFamily="34" charset="0"/>
                <a:ea typeface="Arial" panose="020B0604020202020204" pitchFamily="34" charset="0"/>
                <a:cs typeface="Arial Bold" panose="020B0704020202020204" pitchFamily="34" charset="0"/>
              </a:rPr>
              <a:t> </a:t>
            </a:r>
            <a:r>
              <a:rPr lang="en-US" sz="2400" spc="-5" dirty="0">
                <a:effectLst/>
                <a:latin typeface="Arial Bold" panose="020B0704020202020204" pitchFamily="34" charset="0"/>
                <a:ea typeface="Arial" panose="020B0604020202020204" pitchFamily="34" charset="0"/>
                <a:cs typeface="Arial Bold" panose="020B0704020202020204" pitchFamily="34" charset="0"/>
              </a:rPr>
              <a:t>i</a:t>
            </a:r>
            <a:r>
              <a:rPr lang="en-US" sz="2400" spc="5" dirty="0">
                <a:effectLst/>
                <a:latin typeface="Arial Bold" panose="020B0704020202020204" pitchFamily="34" charset="0"/>
                <a:ea typeface="Arial" panose="020B0604020202020204" pitchFamily="34" charset="0"/>
                <a:cs typeface="Arial Bold" panose="020B0704020202020204" pitchFamily="34" charset="0"/>
              </a:rPr>
              <a:t>t</a:t>
            </a:r>
            <a:r>
              <a:rPr lang="en-US" sz="2400" dirty="0">
                <a:effectLst/>
                <a:latin typeface="Arial Bold" panose="020B0704020202020204" pitchFamily="34" charset="0"/>
                <a:ea typeface="Arial" panose="020B0604020202020204" pitchFamily="34" charset="0"/>
                <a:cs typeface="Arial Bold" panose="020B0704020202020204" pitchFamily="34" charset="0"/>
              </a:rPr>
              <a:t>s cur</a:t>
            </a:r>
            <a:r>
              <a:rPr lang="en-US" sz="2400" spc="5" dirty="0">
                <a:effectLst/>
                <a:latin typeface="Arial Bold" panose="020B0704020202020204" pitchFamily="34" charset="0"/>
                <a:ea typeface="Arial" panose="020B0604020202020204" pitchFamily="34" charset="0"/>
                <a:cs typeface="Arial Bold" panose="020B0704020202020204" pitchFamily="34" charset="0"/>
              </a:rPr>
              <a:t>r</a:t>
            </a:r>
            <a:r>
              <a:rPr lang="en-US" sz="2400" spc="-5" dirty="0">
                <a:effectLst/>
                <a:latin typeface="Arial Bold" panose="020B0704020202020204" pitchFamily="34" charset="0"/>
                <a:ea typeface="Arial" panose="020B0604020202020204" pitchFamily="34" charset="0"/>
                <a:cs typeface="Arial Bold" panose="020B0704020202020204" pitchFamily="34" charset="0"/>
              </a:rPr>
              <a:t>i</a:t>
            </a:r>
            <a:r>
              <a:rPr lang="en-US" sz="2400" dirty="0">
                <a:effectLst/>
                <a:latin typeface="Arial Bold" panose="020B0704020202020204" pitchFamily="34" charset="0"/>
                <a:ea typeface="Arial" panose="020B0604020202020204" pitchFamily="34" charset="0"/>
                <a:cs typeface="Arial Bold" panose="020B0704020202020204" pitchFamily="34" charset="0"/>
              </a:rPr>
              <a:t>cu</a:t>
            </a:r>
            <a:r>
              <a:rPr lang="en-US" sz="2400" spc="-5" dirty="0">
                <a:effectLst/>
                <a:latin typeface="Arial Bold" panose="020B0704020202020204" pitchFamily="34" charset="0"/>
                <a:ea typeface="Arial" panose="020B0604020202020204" pitchFamily="34" charset="0"/>
                <a:cs typeface="Arial Bold" panose="020B0704020202020204" pitchFamily="34" charset="0"/>
              </a:rPr>
              <a:t>l</a:t>
            </a:r>
            <a:r>
              <a:rPr lang="en-US" sz="2400" dirty="0">
                <a:effectLst/>
                <a:latin typeface="Arial Bold" panose="020B0704020202020204" pitchFamily="34" charset="0"/>
                <a:ea typeface="Arial" panose="020B0604020202020204" pitchFamily="34" charset="0"/>
                <a:cs typeface="Arial Bold" panose="020B0704020202020204" pitchFamily="34" charset="0"/>
              </a:rPr>
              <a:t>um</a:t>
            </a:r>
            <a:r>
              <a:rPr lang="en-US" sz="2400" spc="15" dirty="0">
                <a:effectLst/>
                <a:latin typeface="Arial Bold" panose="020B0704020202020204" pitchFamily="34" charset="0"/>
                <a:ea typeface="Arial" panose="020B0604020202020204" pitchFamily="34" charset="0"/>
                <a:cs typeface="Arial Bold" panose="020B0704020202020204" pitchFamily="34" charset="0"/>
              </a:rPr>
              <a:t> </a:t>
            </a:r>
            <a:r>
              <a:rPr lang="en-US" sz="2400" spc="-5" dirty="0">
                <a:effectLst/>
                <a:latin typeface="Arial Bold" panose="020B0704020202020204" pitchFamily="34" charset="0"/>
                <a:ea typeface="Arial" panose="020B0604020202020204" pitchFamily="34" charset="0"/>
                <a:cs typeface="Arial Bold" panose="020B0704020202020204" pitchFamily="34" charset="0"/>
              </a:rPr>
              <a:t>i</a:t>
            </a:r>
            <a:r>
              <a:rPr lang="en-US" sz="2400" dirty="0">
                <a:effectLst/>
                <a:latin typeface="Arial Bold" panose="020B0704020202020204" pitchFamily="34" charset="0"/>
                <a:ea typeface="Arial" panose="020B0604020202020204" pitchFamily="34" charset="0"/>
                <a:cs typeface="Arial Bold" panose="020B0704020202020204" pitchFamily="34" charset="0"/>
              </a:rPr>
              <a:t>n</a:t>
            </a:r>
            <a:r>
              <a:rPr lang="en-US" sz="2400" spc="10" dirty="0">
                <a:effectLst/>
                <a:latin typeface="Arial Bold" panose="020B0704020202020204" pitchFamily="34" charset="0"/>
                <a:ea typeface="Arial" panose="020B0604020202020204" pitchFamily="34" charset="0"/>
                <a:cs typeface="Arial Bold" panose="020B0704020202020204" pitchFamily="34" charset="0"/>
              </a:rPr>
              <a:t> </a:t>
            </a:r>
            <a:r>
              <a:rPr lang="en-US" sz="2400" dirty="0">
                <a:effectLst/>
                <a:latin typeface="Arial Bold" panose="020B0704020202020204" pitchFamily="34" charset="0"/>
                <a:ea typeface="Arial" panose="020B0604020202020204" pitchFamily="34" charset="0"/>
                <a:cs typeface="Arial Bold" panose="020B0704020202020204" pitchFamily="34" charset="0"/>
              </a:rPr>
              <a:t>a</a:t>
            </a:r>
            <a:r>
              <a:rPr lang="en-US" sz="2400" spc="20" dirty="0">
                <a:effectLst/>
                <a:latin typeface="Arial Bold" panose="020B0704020202020204" pitchFamily="34" charset="0"/>
                <a:ea typeface="Arial" panose="020B0604020202020204" pitchFamily="34" charset="0"/>
                <a:cs typeface="Arial Bold" panose="020B0704020202020204" pitchFamily="34" charset="0"/>
              </a:rPr>
              <a:t> </a:t>
            </a:r>
            <a:r>
              <a:rPr lang="en-US" sz="2400" spc="-15" dirty="0">
                <a:effectLst/>
                <a:latin typeface="Arial Bold" panose="020B0704020202020204" pitchFamily="34" charset="0"/>
                <a:ea typeface="Arial" panose="020B0604020202020204" pitchFamily="34" charset="0"/>
                <a:cs typeface="Arial Bold" panose="020B0704020202020204" pitchFamily="34" charset="0"/>
              </a:rPr>
              <a:t>w</a:t>
            </a:r>
            <a:r>
              <a:rPr lang="en-US" sz="2400" dirty="0">
                <a:effectLst/>
                <a:latin typeface="Arial Bold" panose="020B0704020202020204" pitchFamily="34" charset="0"/>
                <a:ea typeface="Arial" panose="020B0604020202020204" pitchFamily="34" charset="0"/>
                <a:cs typeface="Arial Bold" panose="020B0704020202020204" pitchFamily="34" charset="0"/>
              </a:rPr>
              <a:t>ay</a:t>
            </a:r>
            <a:r>
              <a:rPr lang="en-US" sz="2400" spc="10" dirty="0">
                <a:effectLst/>
                <a:latin typeface="Arial Bold" panose="020B0704020202020204" pitchFamily="34" charset="0"/>
                <a:ea typeface="Arial" panose="020B0604020202020204" pitchFamily="34" charset="0"/>
                <a:cs typeface="Arial Bold" panose="020B0704020202020204" pitchFamily="34" charset="0"/>
              </a:rPr>
              <a:t> </a:t>
            </a:r>
            <a:r>
              <a:rPr lang="en-US" sz="2400" spc="5" dirty="0">
                <a:effectLst/>
                <a:latin typeface="Arial Bold" panose="020B0704020202020204" pitchFamily="34" charset="0"/>
                <a:ea typeface="Arial" panose="020B0604020202020204" pitchFamily="34" charset="0"/>
                <a:cs typeface="Arial Bold" panose="020B0704020202020204" pitchFamily="34" charset="0"/>
              </a:rPr>
              <a:t>t</a:t>
            </a:r>
            <a:r>
              <a:rPr lang="en-US" sz="2400" dirty="0">
                <a:effectLst/>
                <a:latin typeface="Arial Bold" panose="020B0704020202020204" pitchFamily="34" charset="0"/>
                <a:ea typeface="Arial" panose="020B0604020202020204" pitchFamily="34" charset="0"/>
                <a:cs typeface="Arial Bold" panose="020B0704020202020204" pitchFamily="34" charset="0"/>
              </a:rPr>
              <a:t>h</a:t>
            </a:r>
            <a:r>
              <a:rPr lang="en-US" sz="2400" spc="-5" dirty="0">
                <a:effectLst/>
                <a:latin typeface="Arial Bold" panose="020B0704020202020204" pitchFamily="34" charset="0"/>
                <a:ea typeface="Arial" panose="020B0604020202020204" pitchFamily="34" charset="0"/>
                <a:cs typeface="Arial Bold" panose="020B0704020202020204" pitchFamily="34" charset="0"/>
              </a:rPr>
              <a:t>a</a:t>
            </a:r>
            <a:r>
              <a:rPr lang="en-US" sz="2400" dirty="0">
                <a:effectLst/>
                <a:latin typeface="Arial Bold" panose="020B0704020202020204" pitchFamily="34" charset="0"/>
                <a:ea typeface="Arial" panose="020B0604020202020204" pitchFamily="34" charset="0"/>
                <a:cs typeface="Arial Bold" panose="020B0704020202020204" pitchFamily="34" charset="0"/>
              </a:rPr>
              <a:t>t</a:t>
            </a:r>
            <a:r>
              <a:rPr lang="en-US" sz="2400" spc="15" dirty="0">
                <a:effectLst/>
                <a:latin typeface="Arial Bold" panose="020B0704020202020204" pitchFamily="34" charset="0"/>
                <a:ea typeface="Arial" panose="020B0604020202020204" pitchFamily="34" charset="0"/>
                <a:cs typeface="Arial Bold" panose="020B0704020202020204" pitchFamily="34" charset="0"/>
              </a:rPr>
              <a:t> </a:t>
            </a:r>
            <a:r>
              <a:rPr lang="en-US" sz="2400" dirty="0">
                <a:effectLst/>
                <a:latin typeface="Arial Bold" panose="020B0704020202020204" pitchFamily="34" charset="0"/>
                <a:ea typeface="Arial" panose="020B0604020202020204" pitchFamily="34" charset="0"/>
                <a:cs typeface="Arial Bold" panose="020B0704020202020204" pitchFamily="34" charset="0"/>
              </a:rPr>
              <a:t>b</a:t>
            </a:r>
            <a:r>
              <a:rPr lang="en-US" sz="2400" spc="-5" dirty="0">
                <a:effectLst/>
                <a:latin typeface="Arial Bold" panose="020B0704020202020204" pitchFamily="34" charset="0"/>
                <a:ea typeface="Arial" panose="020B0604020202020204" pitchFamily="34" charset="0"/>
                <a:cs typeface="Arial Bold" panose="020B0704020202020204" pitchFamily="34" charset="0"/>
              </a:rPr>
              <a:t>e</a:t>
            </a:r>
            <a:r>
              <a:rPr lang="en-US" sz="2400" dirty="0">
                <a:effectLst/>
                <a:latin typeface="Arial Bold" panose="020B0704020202020204" pitchFamily="34" charset="0"/>
                <a:ea typeface="Arial" panose="020B0604020202020204" pitchFamily="34" charset="0"/>
                <a:cs typeface="Arial Bold" panose="020B0704020202020204" pitchFamily="34" charset="0"/>
              </a:rPr>
              <a:t>st</a:t>
            </a:r>
            <a:r>
              <a:rPr lang="en-US" sz="2400" spc="15" dirty="0">
                <a:effectLst/>
                <a:latin typeface="Arial Bold" panose="020B0704020202020204" pitchFamily="34" charset="0"/>
                <a:ea typeface="Arial" panose="020B0604020202020204" pitchFamily="34" charset="0"/>
                <a:cs typeface="Arial Bold" panose="020B0704020202020204" pitchFamily="34" charset="0"/>
              </a:rPr>
              <a:t> </a:t>
            </a:r>
            <a:r>
              <a:rPr lang="en-US" sz="2400" spc="5" dirty="0">
                <a:effectLst/>
                <a:latin typeface="Arial Bold" panose="020B0704020202020204" pitchFamily="34" charset="0"/>
                <a:ea typeface="Arial" panose="020B0604020202020204" pitchFamily="34" charset="0"/>
                <a:cs typeface="Arial Bold" panose="020B0704020202020204" pitchFamily="34" charset="0"/>
              </a:rPr>
              <a:t>m</a:t>
            </a:r>
            <a:r>
              <a:rPr lang="en-US" sz="2400" dirty="0">
                <a:effectLst/>
                <a:latin typeface="Arial Bold" panose="020B0704020202020204" pitchFamily="34" charset="0"/>
                <a:ea typeface="Arial" panose="020B0604020202020204" pitchFamily="34" charset="0"/>
                <a:cs typeface="Arial Bold" panose="020B0704020202020204" pitchFamily="34" charset="0"/>
              </a:rPr>
              <a:t>e</a:t>
            </a:r>
            <a:r>
              <a:rPr lang="en-US" sz="2400" spc="-5" dirty="0">
                <a:effectLst/>
                <a:latin typeface="Arial Bold" panose="020B0704020202020204" pitchFamily="34" charset="0"/>
                <a:ea typeface="Arial" panose="020B0604020202020204" pitchFamily="34" charset="0"/>
                <a:cs typeface="Arial Bold" panose="020B0704020202020204" pitchFamily="34" charset="0"/>
              </a:rPr>
              <a:t>e</a:t>
            </a:r>
            <a:r>
              <a:rPr lang="en-US" sz="2400" spc="5" dirty="0">
                <a:effectLst/>
                <a:latin typeface="Arial Bold" panose="020B0704020202020204" pitchFamily="34" charset="0"/>
                <a:ea typeface="Arial" panose="020B0604020202020204" pitchFamily="34" charset="0"/>
                <a:cs typeface="Arial Bold" panose="020B0704020202020204" pitchFamily="34" charset="0"/>
              </a:rPr>
              <a:t>t</a:t>
            </a:r>
            <a:r>
              <a:rPr lang="en-US" sz="2400" dirty="0">
                <a:effectLst/>
                <a:latin typeface="Arial Bold" panose="020B0704020202020204" pitchFamily="34" charset="0"/>
                <a:ea typeface="Arial" panose="020B0604020202020204" pitchFamily="34" charset="0"/>
                <a:cs typeface="Arial Bold" panose="020B0704020202020204" pitchFamily="34" charset="0"/>
              </a:rPr>
              <a:t>s</a:t>
            </a:r>
            <a:r>
              <a:rPr lang="en-US" sz="2400" spc="10" dirty="0">
                <a:effectLst/>
                <a:latin typeface="Arial Bold" panose="020B0704020202020204" pitchFamily="34" charset="0"/>
                <a:ea typeface="Arial" panose="020B0604020202020204" pitchFamily="34" charset="0"/>
                <a:cs typeface="Arial Bold" panose="020B0704020202020204" pitchFamily="34" charset="0"/>
              </a:rPr>
              <a:t> </a:t>
            </a:r>
            <a:r>
              <a:rPr lang="en-US" sz="2400" spc="-5" dirty="0">
                <a:effectLst/>
                <a:latin typeface="Arial Bold" panose="020B0704020202020204" pitchFamily="34" charset="0"/>
                <a:ea typeface="Arial" panose="020B0604020202020204" pitchFamily="34" charset="0"/>
                <a:cs typeface="Arial Bold" panose="020B0704020202020204" pitchFamily="34" charset="0"/>
              </a:rPr>
              <a:t>i</a:t>
            </a:r>
            <a:r>
              <a:rPr lang="en-US" sz="2400" spc="5" dirty="0">
                <a:effectLst/>
                <a:latin typeface="Arial Bold" panose="020B0704020202020204" pitchFamily="34" charset="0"/>
                <a:ea typeface="Arial" panose="020B0604020202020204" pitchFamily="34" charset="0"/>
                <a:cs typeface="Arial Bold" panose="020B0704020202020204" pitchFamily="34" charset="0"/>
              </a:rPr>
              <a:t>t</a:t>
            </a:r>
            <a:r>
              <a:rPr lang="en-US" sz="2400" dirty="0">
                <a:effectLst/>
                <a:latin typeface="Arial Bold" panose="020B0704020202020204" pitchFamily="34" charset="0"/>
                <a:ea typeface="Arial" panose="020B0604020202020204" pitchFamily="34" charset="0"/>
                <a:cs typeface="Arial Bold" panose="020B0704020202020204" pitchFamily="34" charset="0"/>
              </a:rPr>
              <a:t>s</a:t>
            </a:r>
            <a:r>
              <a:rPr lang="en-US" sz="2400" spc="10" dirty="0">
                <a:effectLst/>
                <a:latin typeface="Arial Bold" panose="020B0704020202020204" pitchFamily="34" charset="0"/>
                <a:ea typeface="Arial" panose="020B0604020202020204" pitchFamily="34" charset="0"/>
                <a:cs typeface="Arial Bold" panose="020B0704020202020204" pitchFamily="34" charset="0"/>
              </a:rPr>
              <a:t> </a:t>
            </a:r>
            <a:r>
              <a:rPr lang="en-US" sz="2400" dirty="0">
                <a:effectLst/>
                <a:latin typeface="Arial Bold" panose="020B0704020202020204" pitchFamily="34" charset="0"/>
                <a:ea typeface="Arial" panose="020B0604020202020204" pitchFamily="34" charset="0"/>
                <a:cs typeface="Arial Bold" panose="020B0704020202020204" pitchFamily="34" charset="0"/>
              </a:rPr>
              <a:t>o</a:t>
            </a:r>
            <a:r>
              <a:rPr lang="en-US" sz="2400" spc="-10" dirty="0">
                <a:effectLst/>
                <a:latin typeface="Arial Bold" panose="020B0704020202020204" pitchFamily="34" charset="0"/>
                <a:ea typeface="Arial" panose="020B0604020202020204" pitchFamily="34" charset="0"/>
                <a:cs typeface="Arial Bold" panose="020B0704020202020204" pitchFamily="34" charset="0"/>
              </a:rPr>
              <a:t>r</a:t>
            </a:r>
            <a:r>
              <a:rPr lang="en-US" sz="2400" spc="10" dirty="0">
                <a:effectLst/>
                <a:latin typeface="Arial Bold" panose="020B0704020202020204" pitchFamily="34" charset="0"/>
                <a:ea typeface="Arial" panose="020B0604020202020204" pitchFamily="34" charset="0"/>
                <a:cs typeface="Arial Bold" panose="020B0704020202020204" pitchFamily="34" charset="0"/>
              </a:rPr>
              <a:t>g</a:t>
            </a:r>
            <a:r>
              <a:rPr lang="en-US" sz="2400" dirty="0">
                <a:effectLst/>
                <a:latin typeface="Arial Bold" panose="020B0704020202020204" pitchFamily="34" charset="0"/>
                <a:ea typeface="Arial" panose="020B0604020202020204" pitchFamily="34" charset="0"/>
                <a:cs typeface="Arial Bold" panose="020B0704020202020204" pitchFamily="34" charset="0"/>
              </a:rPr>
              <a:t>a</a:t>
            </a:r>
            <a:r>
              <a:rPr lang="en-US" sz="2400" spc="20" dirty="0">
                <a:effectLst/>
                <a:latin typeface="Arial Bold" panose="020B0704020202020204" pitchFamily="34" charset="0"/>
                <a:ea typeface="Arial" panose="020B0604020202020204" pitchFamily="34" charset="0"/>
                <a:cs typeface="Arial Bold" panose="020B0704020202020204" pitchFamily="34" charset="0"/>
              </a:rPr>
              <a:t>n</a:t>
            </a:r>
            <a:r>
              <a:rPr lang="en-US" sz="2400" spc="-5" dirty="0">
                <a:effectLst/>
                <a:latin typeface="Arial Bold" panose="020B0704020202020204" pitchFamily="34" charset="0"/>
                <a:ea typeface="Arial" panose="020B0604020202020204" pitchFamily="34" charset="0"/>
                <a:cs typeface="Arial Bold" panose="020B0704020202020204" pitchFamily="34" charset="0"/>
              </a:rPr>
              <a:t>i</a:t>
            </a:r>
            <a:r>
              <a:rPr lang="en-US" sz="2400" spc="-10" dirty="0">
                <a:effectLst/>
                <a:latin typeface="Arial Bold" panose="020B0704020202020204" pitchFamily="34" charset="0"/>
                <a:ea typeface="Arial" panose="020B0604020202020204" pitchFamily="34" charset="0"/>
                <a:cs typeface="Arial Bold" panose="020B0704020202020204" pitchFamily="34" charset="0"/>
              </a:rPr>
              <a:t>z</a:t>
            </a:r>
            <a:r>
              <a:rPr lang="en-US" sz="2400" dirty="0">
                <a:effectLst/>
                <a:latin typeface="Arial Bold" panose="020B0704020202020204" pitchFamily="34" charset="0"/>
                <a:ea typeface="Arial" panose="020B0604020202020204" pitchFamily="34" charset="0"/>
                <a:cs typeface="Arial Bold" panose="020B0704020202020204" pitchFamily="34" charset="0"/>
              </a:rPr>
              <a:t>ati</a:t>
            </a:r>
            <a:r>
              <a:rPr lang="en-US" sz="2400" spc="-5" dirty="0">
                <a:effectLst/>
                <a:latin typeface="Arial Bold" panose="020B0704020202020204" pitchFamily="34" charset="0"/>
                <a:ea typeface="Arial" panose="020B0604020202020204" pitchFamily="34" charset="0"/>
                <a:cs typeface="Arial Bold" panose="020B0704020202020204" pitchFamily="34" charset="0"/>
              </a:rPr>
              <a:t>o</a:t>
            </a:r>
            <a:r>
              <a:rPr lang="en-US" sz="2400" dirty="0">
                <a:effectLst/>
                <a:latin typeface="Arial Bold" panose="020B0704020202020204" pitchFamily="34" charset="0"/>
                <a:ea typeface="Arial" panose="020B0604020202020204" pitchFamily="34" charset="0"/>
                <a:cs typeface="Arial Bold" panose="020B0704020202020204" pitchFamily="34" charset="0"/>
              </a:rPr>
              <a:t>n</a:t>
            </a:r>
            <a:r>
              <a:rPr lang="en-US" sz="2400" spc="-5" dirty="0">
                <a:effectLst/>
                <a:latin typeface="Arial Bold" panose="020B0704020202020204" pitchFamily="34" charset="0"/>
                <a:ea typeface="Arial" panose="020B0604020202020204" pitchFamily="34" charset="0"/>
                <a:cs typeface="Arial Bold" panose="020B0704020202020204" pitchFamily="34" charset="0"/>
              </a:rPr>
              <a:t>a</a:t>
            </a:r>
            <a:r>
              <a:rPr lang="en-US" sz="2400" dirty="0">
                <a:effectLst/>
                <a:latin typeface="Arial Bold" panose="020B0704020202020204" pitchFamily="34" charset="0"/>
                <a:ea typeface="Arial" panose="020B0604020202020204" pitchFamily="34" charset="0"/>
                <a:cs typeface="Arial Bold" panose="020B0704020202020204" pitchFamily="34" charset="0"/>
              </a:rPr>
              <a:t>l</a:t>
            </a:r>
            <a:r>
              <a:rPr lang="en-US" sz="2400" spc="5" dirty="0">
                <a:effectLst/>
                <a:latin typeface="Arial Bold" panose="020B0704020202020204" pitchFamily="34" charset="0"/>
                <a:ea typeface="Arial" panose="020B0604020202020204" pitchFamily="34" charset="0"/>
                <a:cs typeface="Arial Bold" panose="020B0704020202020204" pitchFamily="34" charset="0"/>
              </a:rPr>
              <a:t> </a:t>
            </a:r>
            <a:r>
              <a:rPr lang="en-US" sz="2400" dirty="0">
                <a:effectLst/>
                <a:latin typeface="Arial Bold" panose="020B0704020202020204" pitchFamily="34" charset="0"/>
                <a:ea typeface="Arial" panose="020B0604020202020204" pitchFamily="34" charset="0"/>
                <a:cs typeface="Arial Bold" panose="020B0704020202020204" pitchFamily="34" charset="0"/>
              </a:rPr>
              <a:t>s</a:t>
            </a:r>
            <a:r>
              <a:rPr lang="en-US" sz="2400" spc="5" dirty="0">
                <a:effectLst/>
                <a:latin typeface="Arial Bold" panose="020B0704020202020204" pitchFamily="34" charset="0"/>
                <a:ea typeface="Arial" panose="020B0604020202020204" pitchFamily="34" charset="0"/>
                <a:cs typeface="Arial Bold" panose="020B0704020202020204" pitchFamily="34" charset="0"/>
              </a:rPr>
              <a:t>tr</a:t>
            </a:r>
            <a:r>
              <a:rPr lang="en-US" sz="2400" dirty="0">
                <a:effectLst/>
                <a:latin typeface="Arial Bold" panose="020B0704020202020204" pitchFamily="34" charset="0"/>
                <a:ea typeface="Arial" panose="020B0604020202020204" pitchFamily="34" charset="0"/>
                <a:cs typeface="Arial Bold" panose="020B0704020202020204" pitchFamily="34" charset="0"/>
              </a:rPr>
              <a:t>uct</a:t>
            </a:r>
            <a:r>
              <a:rPr lang="en-US" sz="2400" spc="-10" dirty="0">
                <a:effectLst/>
                <a:latin typeface="Arial Bold" panose="020B0704020202020204" pitchFamily="34" charset="0"/>
                <a:ea typeface="Arial" panose="020B0604020202020204" pitchFamily="34" charset="0"/>
                <a:cs typeface="Arial Bold" panose="020B0704020202020204" pitchFamily="34" charset="0"/>
              </a:rPr>
              <a:t>u</a:t>
            </a:r>
            <a:r>
              <a:rPr lang="en-US" sz="2400" spc="5" dirty="0">
                <a:effectLst/>
                <a:latin typeface="Arial Bold" panose="020B0704020202020204" pitchFamily="34" charset="0"/>
                <a:ea typeface="Arial" panose="020B0604020202020204" pitchFamily="34" charset="0"/>
                <a:cs typeface="Arial Bold" panose="020B0704020202020204" pitchFamily="34" charset="0"/>
              </a:rPr>
              <a:t>r</a:t>
            </a:r>
            <a:r>
              <a:rPr lang="en-US" sz="2400" dirty="0">
                <a:effectLst/>
                <a:latin typeface="Arial Bold" panose="020B0704020202020204" pitchFamily="34" charset="0"/>
                <a:ea typeface="Arial" panose="020B0604020202020204" pitchFamily="34" charset="0"/>
                <a:cs typeface="Arial Bold" panose="020B0704020202020204" pitchFamily="34" charset="0"/>
              </a:rPr>
              <a:t>e.</a:t>
            </a:r>
            <a:r>
              <a:rPr lang="en-US" sz="2400" spc="5" dirty="0">
                <a:effectLst/>
                <a:latin typeface="Arial Bold" panose="020B0704020202020204" pitchFamily="34" charset="0"/>
                <a:ea typeface="Arial" panose="020B0604020202020204" pitchFamily="34" charset="0"/>
                <a:cs typeface="Arial Bold" panose="020B0704020202020204" pitchFamily="34" charset="0"/>
              </a:rPr>
              <a:t> </a:t>
            </a:r>
          </a:p>
          <a:p>
            <a:pPr marL="0" indent="0">
              <a:buNone/>
            </a:pPr>
            <a:endParaRPr lang="en-US" sz="2400" spc="5" dirty="0">
              <a:effectLst/>
              <a:latin typeface="Arial Bold" panose="020B0704020202020204" pitchFamily="34" charset="0"/>
              <a:ea typeface="Arial" panose="020B0604020202020204" pitchFamily="34" charset="0"/>
              <a:cs typeface="Arial Bold" panose="020B0704020202020204" pitchFamily="34" charset="0"/>
            </a:endParaRPr>
          </a:p>
          <a:p>
            <a:pPr marL="0" indent="0">
              <a:buNone/>
            </a:pPr>
            <a:r>
              <a:rPr lang="en-US" sz="2400" spc="10" dirty="0">
                <a:effectLst/>
                <a:latin typeface="Arial Bold" panose="020B0704020202020204" pitchFamily="34" charset="0"/>
                <a:ea typeface="Arial" panose="020B0604020202020204" pitchFamily="34" charset="0"/>
                <a:cs typeface="Arial Bold" panose="020B0704020202020204" pitchFamily="34" charset="0"/>
              </a:rPr>
              <a:t>T</a:t>
            </a:r>
            <a:r>
              <a:rPr lang="en-US" sz="2400" dirty="0">
                <a:effectLst/>
                <a:latin typeface="Arial Bold" panose="020B0704020202020204" pitchFamily="34" charset="0"/>
                <a:ea typeface="Arial" panose="020B0604020202020204" pitchFamily="34" charset="0"/>
                <a:cs typeface="Arial Bold" panose="020B0704020202020204" pitchFamily="34" charset="0"/>
              </a:rPr>
              <a:t>he</a:t>
            </a:r>
            <a:r>
              <a:rPr lang="en-US" sz="2400" spc="10" dirty="0">
                <a:effectLst/>
                <a:latin typeface="Arial Bold" panose="020B0704020202020204" pitchFamily="34" charset="0"/>
                <a:ea typeface="Arial" panose="020B0604020202020204" pitchFamily="34" charset="0"/>
                <a:cs typeface="Arial Bold" panose="020B0704020202020204" pitchFamily="34" charset="0"/>
              </a:rPr>
              <a:t> </a:t>
            </a:r>
            <a:r>
              <a:rPr lang="en-US" sz="2400" dirty="0">
                <a:effectLst/>
                <a:latin typeface="Arial Bold" panose="020B0704020202020204" pitchFamily="34" charset="0"/>
                <a:ea typeface="Arial" panose="020B0604020202020204" pitchFamily="34" charset="0"/>
                <a:cs typeface="Arial Bold" panose="020B0704020202020204" pitchFamily="34" charset="0"/>
              </a:rPr>
              <a:t>u</a:t>
            </a:r>
            <a:r>
              <a:rPr lang="en-US" sz="2400" spc="-5" dirty="0">
                <a:effectLst/>
                <a:latin typeface="Arial Bold" panose="020B0704020202020204" pitchFamily="34" charset="0"/>
                <a:ea typeface="Arial" panose="020B0604020202020204" pitchFamily="34" charset="0"/>
                <a:cs typeface="Arial Bold" panose="020B0704020202020204" pitchFamily="34" charset="0"/>
              </a:rPr>
              <a:t>ni</a:t>
            </a:r>
            <a:r>
              <a:rPr lang="en-US" sz="2400" spc="-10" dirty="0">
                <a:effectLst/>
                <a:latin typeface="Arial Bold" panose="020B0704020202020204" pitchFamily="34" charset="0"/>
                <a:ea typeface="Arial" panose="020B0604020202020204" pitchFamily="34" charset="0"/>
                <a:cs typeface="Arial Bold" panose="020B0704020202020204" pitchFamily="34" charset="0"/>
              </a:rPr>
              <a:t>v</a:t>
            </a:r>
            <a:r>
              <a:rPr lang="en-US" sz="2400" dirty="0">
                <a:effectLst/>
                <a:latin typeface="Arial Bold" panose="020B0704020202020204" pitchFamily="34" charset="0"/>
                <a:ea typeface="Arial" panose="020B0604020202020204" pitchFamily="34" charset="0"/>
                <a:cs typeface="Arial Bold" panose="020B0704020202020204" pitchFamily="34" charset="0"/>
              </a:rPr>
              <a:t>ersity pro</a:t>
            </a:r>
            <a:r>
              <a:rPr lang="en-US" sz="2400" spc="10" dirty="0">
                <a:effectLst/>
                <a:latin typeface="Arial Bold" panose="020B0704020202020204" pitchFamily="34" charset="0"/>
                <a:ea typeface="Arial" panose="020B0604020202020204" pitchFamily="34" charset="0"/>
                <a:cs typeface="Arial Bold" panose="020B0704020202020204" pitchFamily="34" charset="0"/>
              </a:rPr>
              <a:t>g</a:t>
            </a:r>
            <a:r>
              <a:rPr lang="en-US" sz="2400" spc="5" dirty="0">
                <a:effectLst/>
                <a:latin typeface="Arial Bold" panose="020B0704020202020204" pitchFamily="34" charset="0"/>
                <a:ea typeface="Arial" panose="020B0604020202020204" pitchFamily="34" charset="0"/>
                <a:cs typeface="Arial Bold" panose="020B0704020202020204" pitchFamily="34" charset="0"/>
              </a:rPr>
              <a:t>r</a:t>
            </a:r>
            <a:r>
              <a:rPr lang="en-US" sz="2400" dirty="0">
                <a:effectLst/>
                <a:latin typeface="Arial Bold" panose="020B0704020202020204" pitchFamily="34" charset="0"/>
                <a:ea typeface="Arial" panose="020B0604020202020204" pitchFamily="34" charset="0"/>
                <a:cs typeface="Arial Bold" panose="020B0704020202020204" pitchFamily="34" charset="0"/>
              </a:rPr>
              <a:t>am</a:t>
            </a:r>
            <a:r>
              <a:rPr lang="en-US" sz="2400" spc="5" dirty="0">
                <a:effectLst/>
                <a:latin typeface="Arial Bold" panose="020B0704020202020204" pitchFamily="34" charset="0"/>
                <a:ea typeface="Arial" panose="020B0604020202020204" pitchFamily="34" charset="0"/>
                <a:cs typeface="Arial Bold" panose="020B0704020202020204" pitchFamily="34" charset="0"/>
              </a:rPr>
              <a:t> m</a:t>
            </a:r>
            <a:r>
              <a:rPr lang="en-US" sz="2400" dirty="0">
                <a:effectLst/>
                <a:latin typeface="Arial Bold" panose="020B0704020202020204" pitchFamily="34" charset="0"/>
                <a:ea typeface="Arial" panose="020B0604020202020204" pitchFamily="34" charset="0"/>
                <a:cs typeface="Arial Bold" panose="020B0704020202020204" pitchFamily="34" charset="0"/>
              </a:rPr>
              <a:t>u</a:t>
            </a:r>
            <a:r>
              <a:rPr lang="en-US" sz="2400" spc="-15" dirty="0">
                <a:effectLst/>
                <a:latin typeface="Arial Bold" panose="020B0704020202020204" pitchFamily="34" charset="0"/>
                <a:ea typeface="Arial" panose="020B0604020202020204" pitchFamily="34" charset="0"/>
                <a:cs typeface="Arial Bold" panose="020B0704020202020204" pitchFamily="34" charset="0"/>
              </a:rPr>
              <a:t>s</a:t>
            </a:r>
            <a:r>
              <a:rPr lang="en-US" sz="2400" dirty="0">
                <a:effectLst/>
                <a:latin typeface="Arial Bold" panose="020B0704020202020204" pitchFamily="34" charset="0"/>
                <a:ea typeface="Arial" panose="020B0604020202020204" pitchFamily="34" charset="0"/>
                <a:cs typeface="Arial Bold" panose="020B0704020202020204" pitchFamily="34" charset="0"/>
              </a:rPr>
              <a:t>t d</a:t>
            </a:r>
            <a:r>
              <a:rPr lang="en-US" sz="2400" spc="-5" dirty="0">
                <a:effectLst/>
                <a:latin typeface="Arial Bold" panose="020B0704020202020204" pitchFamily="34" charset="0"/>
                <a:ea typeface="Arial" panose="020B0604020202020204" pitchFamily="34" charset="0"/>
                <a:cs typeface="Arial Bold" panose="020B0704020202020204" pitchFamily="34" charset="0"/>
              </a:rPr>
              <a:t>o</a:t>
            </a:r>
            <a:r>
              <a:rPr lang="en-US" sz="2400" dirty="0">
                <a:effectLst/>
                <a:latin typeface="Arial Bold" panose="020B0704020202020204" pitchFamily="34" charset="0"/>
                <a:ea typeface="Arial" panose="020B0604020202020204" pitchFamily="34" charset="0"/>
                <a:cs typeface="Arial Bold" panose="020B0704020202020204" pitchFamily="34" charset="0"/>
              </a:rPr>
              <a:t>cument </a:t>
            </a:r>
            <a:r>
              <a:rPr lang="en-US" sz="2400" spc="5" dirty="0">
                <a:effectLst/>
                <a:latin typeface="Arial Bold" panose="020B0704020202020204" pitchFamily="34" charset="0"/>
                <a:ea typeface="Arial" panose="020B0604020202020204" pitchFamily="34" charset="0"/>
                <a:cs typeface="Arial Bold" panose="020B0704020202020204" pitchFamily="34" charset="0"/>
              </a:rPr>
              <a:t>t</a:t>
            </a:r>
            <a:r>
              <a:rPr lang="en-US" sz="2400" dirty="0">
                <a:effectLst/>
                <a:latin typeface="Arial Bold" panose="020B0704020202020204" pitchFamily="34" charset="0"/>
                <a:ea typeface="Arial" panose="020B0604020202020204" pitchFamily="34" charset="0"/>
                <a:cs typeface="Arial Bold" panose="020B0704020202020204" pitchFamily="34" charset="0"/>
              </a:rPr>
              <a:t>he</a:t>
            </a:r>
            <a:r>
              <a:rPr lang="en-US" sz="2400" spc="-10" dirty="0">
                <a:effectLst/>
                <a:latin typeface="Arial Bold" panose="020B0704020202020204" pitchFamily="34" charset="0"/>
                <a:ea typeface="Arial" panose="020B0604020202020204" pitchFamily="34" charset="0"/>
                <a:cs typeface="Arial Bold" panose="020B0704020202020204" pitchFamily="34" charset="0"/>
              </a:rPr>
              <a:t> specific  </a:t>
            </a:r>
            <a:r>
              <a:rPr lang="en-US" sz="2400" dirty="0">
                <a:effectLst/>
                <a:latin typeface="Arial Bold" panose="020B0704020202020204" pitchFamily="34" charset="0"/>
                <a:ea typeface="Arial" panose="020B0604020202020204" pitchFamily="34" charset="0"/>
                <a:cs typeface="Arial Bold" panose="020B0704020202020204" pitchFamily="34" charset="0"/>
              </a:rPr>
              <a:t>c</a:t>
            </a:r>
            <a:r>
              <a:rPr lang="en-US" sz="2400" spc="-15" dirty="0">
                <a:effectLst/>
                <a:latin typeface="Arial Bold" panose="020B0704020202020204" pitchFamily="34" charset="0"/>
                <a:ea typeface="Arial" panose="020B0604020202020204" pitchFamily="34" charset="0"/>
                <a:cs typeface="Arial Bold" panose="020B0704020202020204" pitchFamily="34" charset="0"/>
              </a:rPr>
              <a:t>u</a:t>
            </a:r>
            <a:r>
              <a:rPr lang="en-US" sz="2400" spc="5" dirty="0">
                <a:effectLst/>
                <a:latin typeface="Arial Bold" panose="020B0704020202020204" pitchFamily="34" charset="0"/>
                <a:ea typeface="Arial" panose="020B0604020202020204" pitchFamily="34" charset="0"/>
                <a:cs typeface="Arial Bold" panose="020B0704020202020204" pitchFamily="34" charset="0"/>
              </a:rPr>
              <a:t>rr</a:t>
            </a:r>
            <a:r>
              <a:rPr lang="en-US" sz="2400" spc="-5" dirty="0">
                <a:effectLst/>
                <a:latin typeface="Arial Bold" panose="020B0704020202020204" pitchFamily="34" charset="0"/>
                <a:ea typeface="Arial" panose="020B0604020202020204" pitchFamily="34" charset="0"/>
                <a:cs typeface="Arial Bold" panose="020B0704020202020204" pitchFamily="34" charset="0"/>
              </a:rPr>
              <a:t>i</a:t>
            </a:r>
            <a:r>
              <a:rPr lang="en-US" sz="2400" dirty="0">
                <a:effectLst/>
                <a:latin typeface="Arial Bold" panose="020B0704020202020204" pitchFamily="34" charset="0"/>
                <a:ea typeface="Arial" panose="020B0604020202020204" pitchFamily="34" charset="0"/>
                <a:cs typeface="Arial Bold" panose="020B0704020202020204" pitchFamily="34" charset="0"/>
              </a:rPr>
              <a:t>cu</a:t>
            </a:r>
            <a:r>
              <a:rPr lang="en-US" sz="2400" spc="-5" dirty="0">
                <a:effectLst/>
                <a:latin typeface="Arial Bold" panose="020B0704020202020204" pitchFamily="34" charset="0"/>
                <a:ea typeface="Arial" panose="020B0604020202020204" pitchFamily="34" charset="0"/>
                <a:cs typeface="Arial Bold" panose="020B0704020202020204" pitchFamily="34" charset="0"/>
              </a:rPr>
              <a:t>l</a:t>
            </a:r>
            <a:r>
              <a:rPr lang="en-US" sz="2400" dirty="0">
                <a:effectLst/>
                <a:latin typeface="Arial Bold" panose="020B0704020202020204" pitchFamily="34" charset="0"/>
                <a:ea typeface="Arial" panose="020B0604020202020204" pitchFamily="34" charset="0"/>
                <a:cs typeface="Arial Bold" panose="020B0704020202020204" pitchFamily="34" charset="0"/>
              </a:rPr>
              <a:t>um</a:t>
            </a:r>
            <a:r>
              <a:rPr lang="en-US" sz="2400" spc="-5" dirty="0">
                <a:effectLst/>
                <a:latin typeface="Arial Bold" panose="020B0704020202020204" pitchFamily="34" charset="0"/>
                <a:ea typeface="Arial" panose="020B0604020202020204" pitchFamily="34" charset="0"/>
                <a:cs typeface="Arial Bold" panose="020B0704020202020204" pitchFamily="34" charset="0"/>
              </a:rPr>
              <a:t> </a:t>
            </a:r>
            <a:r>
              <a:rPr lang="en-US" sz="2400" dirty="0">
                <a:effectLst/>
                <a:latin typeface="Arial Bold" panose="020B0704020202020204" pitchFamily="34" charset="0"/>
                <a:ea typeface="Arial" panose="020B0604020202020204" pitchFamily="34" charset="0"/>
                <a:cs typeface="Arial Bold" panose="020B0704020202020204" pitchFamily="34" charset="0"/>
              </a:rPr>
              <a:t>co</a:t>
            </a:r>
            <a:r>
              <a:rPr lang="en-US" sz="2400" spc="-5" dirty="0">
                <a:effectLst/>
                <a:latin typeface="Arial Bold" panose="020B0704020202020204" pitchFamily="34" charset="0"/>
                <a:ea typeface="Arial" panose="020B0604020202020204" pitchFamily="34" charset="0"/>
                <a:cs typeface="Arial Bold" panose="020B0704020202020204" pitchFamily="34" charset="0"/>
              </a:rPr>
              <a:t>n</a:t>
            </a:r>
            <a:r>
              <a:rPr lang="en-US" sz="2400" spc="5" dirty="0">
                <a:effectLst/>
                <a:latin typeface="Arial Bold" panose="020B0704020202020204" pitchFamily="34" charset="0"/>
                <a:ea typeface="Arial" panose="020B0604020202020204" pitchFamily="34" charset="0"/>
                <a:cs typeface="Arial Bold" panose="020B0704020202020204" pitchFamily="34" charset="0"/>
              </a:rPr>
              <a:t>t</a:t>
            </a:r>
            <a:r>
              <a:rPr lang="en-US" sz="2400" dirty="0">
                <a:effectLst/>
                <a:latin typeface="Arial Bold" panose="020B0704020202020204" pitchFamily="34" charset="0"/>
                <a:ea typeface="Arial" panose="020B0604020202020204" pitchFamily="34" charset="0"/>
                <a:cs typeface="Arial Bold" panose="020B0704020202020204" pitchFamily="34" charset="0"/>
              </a:rPr>
              <a:t>e</a:t>
            </a:r>
            <a:r>
              <a:rPr lang="en-US" sz="2400" spc="-15" dirty="0">
                <a:effectLst/>
                <a:latin typeface="Arial Bold" panose="020B0704020202020204" pitchFamily="34" charset="0"/>
                <a:ea typeface="Arial" panose="020B0604020202020204" pitchFamily="34" charset="0"/>
                <a:cs typeface="Arial Bold" panose="020B0704020202020204" pitchFamily="34" charset="0"/>
              </a:rPr>
              <a:t>n</a:t>
            </a:r>
            <a:r>
              <a:rPr lang="en-US" sz="2400" dirty="0">
                <a:effectLst/>
                <a:latin typeface="Arial Bold" panose="020B0704020202020204" pitchFamily="34" charset="0"/>
                <a:ea typeface="Arial" panose="020B0604020202020204" pitchFamily="34" charset="0"/>
                <a:cs typeface="Arial Bold" panose="020B0704020202020204" pitchFamily="34" charset="0"/>
              </a:rPr>
              <a:t>t </a:t>
            </a:r>
            <a:r>
              <a:rPr lang="en-US" sz="2400" spc="5" dirty="0">
                <a:effectLst/>
                <a:latin typeface="Arial Bold" panose="020B0704020202020204" pitchFamily="34" charset="0"/>
                <a:ea typeface="Arial" panose="020B0604020202020204" pitchFamily="34" charset="0"/>
                <a:cs typeface="Arial Bold" panose="020B0704020202020204" pitchFamily="34" charset="0"/>
              </a:rPr>
              <a:t>t</a:t>
            </a:r>
            <a:r>
              <a:rPr lang="en-US" sz="2400" dirty="0">
                <a:effectLst/>
                <a:latin typeface="Arial Bold" panose="020B0704020202020204" pitchFamily="34" charset="0"/>
                <a:ea typeface="Arial" panose="020B0604020202020204" pitchFamily="34" charset="0"/>
                <a:cs typeface="Arial Bold" panose="020B0704020202020204" pitchFamily="34" charset="0"/>
              </a:rPr>
              <a:t>h</a:t>
            </a:r>
            <a:r>
              <a:rPr lang="en-US" sz="2400" spc="-5" dirty="0">
                <a:effectLst/>
                <a:latin typeface="Arial Bold" panose="020B0704020202020204" pitchFamily="34" charset="0"/>
                <a:ea typeface="Arial" panose="020B0604020202020204" pitchFamily="34" charset="0"/>
                <a:cs typeface="Arial Bold" panose="020B0704020202020204" pitchFamily="34" charset="0"/>
              </a:rPr>
              <a:t>a</a:t>
            </a:r>
            <a:r>
              <a:rPr lang="en-US" sz="2400" dirty="0">
                <a:effectLst/>
                <a:latin typeface="Arial Bold" panose="020B0704020202020204" pitchFamily="34" charset="0"/>
                <a:ea typeface="Arial" panose="020B0604020202020204" pitchFamily="34" charset="0"/>
                <a:cs typeface="Arial Bold" panose="020B0704020202020204" pitchFamily="34" charset="0"/>
              </a:rPr>
              <a:t>t</a:t>
            </a:r>
            <a:r>
              <a:rPr lang="en-US" sz="2400" spc="-10" dirty="0">
                <a:effectLst/>
                <a:latin typeface="Arial Bold" panose="020B0704020202020204" pitchFamily="34" charset="0"/>
                <a:ea typeface="Arial" panose="020B0604020202020204" pitchFamily="34" charset="0"/>
                <a:cs typeface="Arial Bold" panose="020B0704020202020204" pitchFamily="34" charset="0"/>
              </a:rPr>
              <a:t> </a:t>
            </a:r>
            <a:r>
              <a:rPr lang="en-US" sz="2400" spc="5" dirty="0">
                <a:effectLst/>
                <a:latin typeface="Arial Bold" panose="020B0704020202020204" pitchFamily="34" charset="0"/>
                <a:ea typeface="Arial" panose="020B0604020202020204" pitchFamily="34" charset="0"/>
                <a:cs typeface="Arial Bold" panose="020B0704020202020204" pitchFamily="34" charset="0"/>
              </a:rPr>
              <a:t>m</a:t>
            </a:r>
            <a:r>
              <a:rPr lang="en-US" sz="2400" dirty="0">
                <a:effectLst/>
                <a:latin typeface="Arial Bold" panose="020B0704020202020204" pitchFamily="34" charset="0"/>
                <a:ea typeface="Arial" panose="020B0604020202020204" pitchFamily="34" charset="0"/>
                <a:cs typeface="Arial Bold" panose="020B0704020202020204" pitchFamily="34" charset="0"/>
              </a:rPr>
              <a:t>e</a:t>
            </a:r>
            <a:r>
              <a:rPr lang="en-US" sz="2400" spc="-5" dirty="0">
                <a:effectLst/>
                <a:latin typeface="Arial Bold" panose="020B0704020202020204" pitchFamily="34" charset="0"/>
                <a:ea typeface="Arial" panose="020B0604020202020204" pitchFamily="34" charset="0"/>
                <a:cs typeface="Arial Bold" panose="020B0704020202020204" pitchFamily="34" charset="0"/>
              </a:rPr>
              <a:t>e</a:t>
            </a:r>
            <a:r>
              <a:rPr lang="en-US" sz="2400" spc="5" dirty="0">
                <a:effectLst/>
                <a:latin typeface="Arial Bold" panose="020B0704020202020204" pitchFamily="34" charset="0"/>
                <a:ea typeface="Arial" panose="020B0604020202020204" pitchFamily="34" charset="0"/>
                <a:cs typeface="Arial Bold" panose="020B0704020202020204" pitchFamily="34" charset="0"/>
              </a:rPr>
              <a:t>t</a:t>
            </a:r>
            <a:r>
              <a:rPr lang="en-US" sz="2400" dirty="0">
                <a:effectLst/>
                <a:latin typeface="Arial Bold" panose="020B0704020202020204" pitchFamily="34" charset="0"/>
                <a:ea typeface="Arial" panose="020B0604020202020204" pitchFamily="34" charset="0"/>
                <a:cs typeface="Arial Bold" panose="020B0704020202020204" pitchFamily="34" charset="0"/>
              </a:rPr>
              <a:t>s</a:t>
            </a:r>
            <a:r>
              <a:rPr lang="en-US" sz="2400" spc="-5" dirty="0">
                <a:effectLst/>
                <a:latin typeface="Arial Bold" panose="020B0704020202020204" pitchFamily="34" charset="0"/>
                <a:ea typeface="Arial" panose="020B0604020202020204" pitchFamily="34" charset="0"/>
                <a:cs typeface="Arial Bold" panose="020B0704020202020204" pitchFamily="34" charset="0"/>
              </a:rPr>
              <a:t> </a:t>
            </a:r>
            <a:r>
              <a:rPr lang="en-US" sz="2400" spc="5" dirty="0">
                <a:effectLst/>
                <a:latin typeface="Arial Bold" panose="020B0704020202020204" pitchFamily="34" charset="0"/>
                <a:ea typeface="Arial" panose="020B0604020202020204" pitchFamily="34" charset="0"/>
                <a:cs typeface="Arial Bold" panose="020B0704020202020204" pitchFamily="34" charset="0"/>
              </a:rPr>
              <a:t>each curricular </a:t>
            </a:r>
            <a:r>
              <a:rPr lang="en-US" sz="2400" dirty="0">
                <a:effectLst/>
                <a:latin typeface="Arial Bold" panose="020B0704020202020204" pitchFamily="34" charset="0"/>
                <a:ea typeface="Arial" panose="020B0604020202020204" pitchFamily="34" charset="0"/>
                <a:cs typeface="Arial Bold" panose="020B0704020202020204" pitchFamily="34" charset="0"/>
              </a:rPr>
              <a:t>s</a:t>
            </a:r>
            <a:r>
              <a:rPr lang="en-US" sz="2400" spc="10" dirty="0">
                <a:effectLst/>
                <a:latin typeface="Arial Bold" panose="020B0704020202020204" pitchFamily="34" charset="0"/>
                <a:ea typeface="Arial" panose="020B0604020202020204" pitchFamily="34" charset="0"/>
                <a:cs typeface="Arial Bold" panose="020B0704020202020204" pitchFamily="34" charset="0"/>
              </a:rPr>
              <a:t>t</a:t>
            </a:r>
            <a:r>
              <a:rPr lang="en-US" sz="2400" dirty="0">
                <a:effectLst/>
                <a:latin typeface="Arial Bold" panose="020B0704020202020204" pitchFamily="34" charset="0"/>
                <a:ea typeface="Arial" panose="020B0604020202020204" pitchFamily="34" charset="0"/>
                <a:cs typeface="Arial Bold" panose="020B0704020202020204" pitchFamily="34" charset="0"/>
              </a:rPr>
              <a:t>a</a:t>
            </a:r>
            <a:r>
              <a:rPr lang="en-US" sz="2400" spc="-5" dirty="0">
                <a:effectLst/>
                <a:latin typeface="Arial Bold" panose="020B0704020202020204" pitchFamily="34" charset="0"/>
                <a:ea typeface="Arial" panose="020B0604020202020204" pitchFamily="34" charset="0"/>
                <a:cs typeface="Arial Bold" panose="020B0704020202020204" pitchFamily="34" charset="0"/>
              </a:rPr>
              <a:t>n</a:t>
            </a:r>
            <a:r>
              <a:rPr lang="en-US" sz="2400" dirty="0">
                <a:effectLst/>
                <a:latin typeface="Arial Bold" panose="020B0704020202020204" pitchFamily="34" charset="0"/>
                <a:ea typeface="Arial" panose="020B0604020202020204" pitchFamily="34" charset="0"/>
                <a:cs typeface="Arial Bold" panose="020B0704020202020204" pitchFamily="34" charset="0"/>
              </a:rPr>
              <a:t>d</a:t>
            </a:r>
            <a:r>
              <a:rPr lang="en-US" sz="2400" spc="-15" dirty="0">
                <a:effectLst/>
                <a:latin typeface="Arial Bold" panose="020B0704020202020204" pitchFamily="34" charset="0"/>
                <a:ea typeface="Arial" panose="020B0604020202020204" pitchFamily="34" charset="0"/>
                <a:cs typeface="Arial Bold" panose="020B0704020202020204" pitchFamily="34" charset="0"/>
              </a:rPr>
              <a:t>a</a:t>
            </a:r>
            <a:r>
              <a:rPr lang="en-US" sz="2400" spc="5" dirty="0">
                <a:effectLst/>
                <a:latin typeface="Arial Bold" panose="020B0704020202020204" pitchFamily="34" charset="0"/>
                <a:ea typeface="Arial" panose="020B0604020202020204" pitchFamily="34" charset="0"/>
                <a:cs typeface="Arial Bold" panose="020B0704020202020204" pitchFamily="34" charset="0"/>
              </a:rPr>
              <a:t>r</a:t>
            </a:r>
            <a:r>
              <a:rPr lang="en-US" sz="2400" spc="5" dirty="0">
                <a:latin typeface="Arial Bold" panose="020B0704020202020204" pitchFamily="34" charset="0"/>
                <a:ea typeface="Arial" panose="020B0604020202020204" pitchFamily="34" charset="0"/>
                <a:cs typeface="Arial Bold" panose="020B0704020202020204" pitchFamily="34" charset="0"/>
              </a:rPr>
              <a:t>d</a:t>
            </a:r>
            <a:r>
              <a:rPr lang="en-US" sz="2400" dirty="0">
                <a:effectLst/>
                <a:latin typeface="Arial Bold" panose="020B0704020202020204" pitchFamily="34" charset="0"/>
                <a:ea typeface="Arial" panose="020B0604020202020204" pitchFamily="34" charset="0"/>
                <a:cs typeface="Arial Bold" panose="020B0704020202020204" pitchFamily="34" charset="0"/>
              </a:rPr>
              <a:t>.</a:t>
            </a:r>
            <a:endParaRPr lang="en-US" sz="2400" dirty="0">
              <a:effectLst/>
              <a:latin typeface="Arial Bold" panose="020B0704020202020204" pitchFamily="34" charset="0"/>
              <a:ea typeface="Calibri" panose="020F0502020204030204" pitchFamily="34" charset="0"/>
              <a:cs typeface="Arial Bold" panose="020B0704020202020204" pitchFamily="34" charset="0"/>
            </a:endParaRPr>
          </a:p>
          <a:p>
            <a:pPr marL="0" indent="0">
              <a:buNone/>
            </a:pPr>
            <a:endParaRPr lang="en-US" sz="2400" dirty="0">
              <a:effectLst/>
              <a:latin typeface="Arial Bold" panose="020B0704020202020204" pitchFamily="34" charset="0"/>
              <a:ea typeface="Arial" panose="020B0604020202020204" pitchFamily="34" charset="0"/>
              <a:cs typeface="Arial Bold" panose="020B0704020202020204" pitchFamily="34" charset="0"/>
            </a:endParaRPr>
          </a:p>
          <a:p>
            <a:pPr marL="0" indent="0">
              <a:buNone/>
            </a:pPr>
            <a:r>
              <a:rPr lang="en-US" sz="2400" dirty="0">
                <a:effectLst/>
                <a:latin typeface="Arial Bold" panose="020B0704020202020204" pitchFamily="34" charset="0"/>
                <a:ea typeface="Arial" panose="020B0604020202020204" pitchFamily="34" charset="0"/>
                <a:cs typeface="Arial Bold" panose="020B0704020202020204" pitchFamily="34" charset="0"/>
              </a:rPr>
              <a:t>Typically, these types of evidence can be found in course syllabi.</a:t>
            </a:r>
            <a:endParaRPr lang="en-US" sz="2400" dirty="0">
              <a:effectLst/>
              <a:latin typeface="Arial Bold" panose="020B0704020202020204" pitchFamily="34" charset="0"/>
              <a:ea typeface="Calibri" panose="020F0502020204030204" pitchFamily="34" charset="0"/>
              <a:cs typeface="Arial Bold" panose="020B0704020202020204" pitchFamily="34" charset="0"/>
            </a:endParaRPr>
          </a:p>
          <a:p>
            <a:pPr marL="0" indent="0">
              <a:buNone/>
            </a:pPr>
            <a:endParaRPr lang="en-US" sz="3000" dirty="0">
              <a:latin typeface="Arial Bold" panose="020B0704020202020204" pitchFamily="34" charset="0"/>
              <a:cs typeface="Arial Bold" panose="020B0704020202020204" pitchFamily="34" charset="0"/>
            </a:endParaRPr>
          </a:p>
        </p:txBody>
      </p:sp>
      <p:sp>
        <p:nvSpPr>
          <p:cNvPr id="4" name="Title 1">
            <a:extLst>
              <a:ext uri="{FF2B5EF4-FFF2-40B4-BE49-F238E27FC236}">
                <a16:creationId xmlns:a16="http://schemas.microsoft.com/office/drawing/2014/main" id="{823B09C9-B919-46BF-9201-3B39DECBD25E}"/>
              </a:ext>
            </a:extLst>
          </p:cNvPr>
          <p:cNvSpPr>
            <a:spLocks noGrp="1"/>
          </p:cNvSpPr>
          <p:nvPr>
            <p:ph type="title"/>
          </p:nvPr>
        </p:nvSpPr>
        <p:spPr>
          <a:xfrm>
            <a:off x="646111" y="605118"/>
            <a:ext cx="9557123" cy="1162722"/>
          </a:xfrm>
        </p:spPr>
        <p:txBody>
          <a:bodyPr/>
          <a:lstStyle/>
          <a:p>
            <a:r>
              <a:rPr lang="en-US" dirty="0">
                <a:solidFill>
                  <a:schemeClr val="tx1"/>
                </a:solidFill>
                <a:cs typeface="Arial Bold" panose="020B0704020202020204" pitchFamily="34" charset="0"/>
              </a:rPr>
              <a:t>TYPES OF DOCUMENTATION:</a:t>
            </a:r>
            <a:br>
              <a:rPr lang="en-US" dirty="0">
                <a:solidFill>
                  <a:schemeClr val="tx1"/>
                </a:solidFill>
                <a:cs typeface="Arial Bold" panose="020B0704020202020204" pitchFamily="34" charset="0"/>
              </a:rPr>
            </a:br>
            <a:r>
              <a:rPr lang="en-US" sz="3600" dirty="0">
                <a:solidFill>
                  <a:schemeClr val="tx1"/>
                </a:solidFill>
                <a:cs typeface="Arial Bold" panose="020B0704020202020204" pitchFamily="34" charset="0"/>
              </a:rPr>
              <a:t>Examples for Curricular Standards</a:t>
            </a:r>
            <a:endParaRPr lang="en-US" dirty="0">
              <a:solidFill>
                <a:schemeClr val="tx1"/>
              </a:solidFill>
              <a:cs typeface="Arial Bold" panose="020B0704020202020204" pitchFamily="34" charset="0"/>
            </a:endParaRPr>
          </a:p>
        </p:txBody>
      </p:sp>
    </p:spTree>
    <p:extLst>
      <p:ext uri="{BB962C8B-B14F-4D97-AF65-F5344CB8AC3E}">
        <p14:creationId xmlns:p14="http://schemas.microsoft.com/office/powerpoint/2010/main" val="3066365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FF16D-CB86-F072-7516-3D67F82C5365}"/>
              </a:ext>
            </a:extLst>
          </p:cNvPr>
          <p:cNvSpPr>
            <a:spLocks noGrp="1"/>
          </p:cNvSpPr>
          <p:nvPr>
            <p:ph type="title"/>
          </p:nvPr>
        </p:nvSpPr>
        <p:spPr>
          <a:xfrm>
            <a:off x="646111" y="452718"/>
            <a:ext cx="9404723" cy="1400530"/>
          </a:xfrm>
        </p:spPr>
        <p:txBody>
          <a:bodyPr/>
          <a:lstStyle/>
          <a:p>
            <a:r>
              <a:rPr lang="en-US" dirty="0">
                <a:solidFill>
                  <a:schemeClr val="tx1"/>
                </a:solidFill>
                <a:cs typeface="Arial Bold" panose="020B0704020202020204" pitchFamily="34" charset="0"/>
              </a:rPr>
              <a:t>HOW THE PANEL </a:t>
            </a:r>
            <a:br>
              <a:rPr lang="en-US" dirty="0">
                <a:solidFill>
                  <a:schemeClr val="tx1"/>
                </a:solidFill>
                <a:cs typeface="Arial Bold" panose="020B0704020202020204" pitchFamily="34" charset="0"/>
              </a:rPr>
            </a:br>
            <a:r>
              <a:rPr lang="en-US" dirty="0">
                <a:solidFill>
                  <a:schemeClr val="tx1"/>
                </a:solidFill>
                <a:cs typeface="Arial Bold" panose="020B0704020202020204" pitchFamily="34" charset="0"/>
              </a:rPr>
              <a:t>GETS ITS WORK DONE</a:t>
            </a:r>
          </a:p>
        </p:txBody>
      </p:sp>
      <p:sp>
        <p:nvSpPr>
          <p:cNvPr id="3" name="Content Placeholder 2">
            <a:extLst>
              <a:ext uri="{FF2B5EF4-FFF2-40B4-BE49-F238E27FC236}">
                <a16:creationId xmlns:a16="http://schemas.microsoft.com/office/drawing/2014/main" id="{CD7521F1-348D-20BB-5CCB-BF7C6BFF6CC1}"/>
              </a:ext>
            </a:extLst>
          </p:cNvPr>
          <p:cNvSpPr>
            <a:spLocks noGrp="1"/>
          </p:cNvSpPr>
          <p:nvPr>
            <p:ph idx="1"/>
          </p:nvPr>
        </p:nvSpPr>
        <p:spPr/>
        <p:txBody>
          <a:bodyPr>
            <a:normAutofit/>
          </a:bodyPr>
          <a:lstStyle/>
          <a:p>
            <a:pPr marL="0" indent="0">
              <a:buNone/>
            </a:pPr>
            <a:r>
              <a:rPr lang="en-US" sz="2400" b="1" dirty="0">
                <a:latin typeface="Arial" panose="020B0604020202020204" pitchFamily="34" charset="0"/>
                <a:cs typeface="Arial" panose="020B0604020202020204" pitchFamily="34" charset="0"/>
              </a:rPr>
              <a:t>FIVE PANEL MEETINGS (AND A BRIEF INTERLUDE):</a:t>
            </a:r>
          </a:p>
          <a:p>
            <a:pPr marL="457200" indent="-457200">
              <a:buClr>
                <a:schemeClr val="tx1"/>
              </a:buClr>
              <a:buFont typeface="+mj-lt"/>
              <a:buAutoNum type="arabicPeriod"/>
            </a:pPr>
            <a:r>
              <a:rPr lang="en-US" sz="2400" b="1" dirty="0">
                <a:latin typeface="Arial" panose="020B0604020202020204" pitchFamily="34" charset="0"/>
                <a:cs typeface="Arial" panose="020B0604020202020204" pitchFamily="34" charset="0"/>
              </a:rPr>
              <a:t>INTRO – 30- 45 minutes</a:t>
            </a:r>
          </a:p>
          <a:p>
            <a:pPr marL="457200" indent="-457200">
              <a:buClr>
                <a:schemeClr val="tx1"/>
              </a:buClr>
              <a:buFont typeface="+mj-lt"/>
              <a:buAutoNum type="arabicPeriod"/>
            </a:pPr>
            <a:r>
              <a:rPr lang="en-US" sz="2400" b="1" dirty="0">
                <a:latin typeface="Arial" panose="020B0604020202020204" pitchFamily="34" charset="0"/>
                <a:cs typeface="Arial" panose="020B0604020202020204" pitchFamily="34" charset="0"/>
              </a:rPr>
              <a:t>CORE – 60 - 120 minutes (2 sessions)</a:t>
            </a:r>
          </a:p>
          <a:p>
            <a:pPr marL="457200" indent="-457200">
              <a:buClr>
                <a:schemeClr val="tx1"/>
              </a:buClr>
              <a:buFont typeface="+mj-lt"/>
              <a:buAutoNum type="arabicPeriod"/>
            </a:pPr>
            <a:r>
              <a:rPr lang="en-US" sz="2400" b="1" dirty="0">
                <a:latin typeface="Arial" panose="020B0604020202020204" pitchFamily="34" charset="0"/>
                <a:cs typeface="Arial" panose="020B0604020202020204" pitchFamily="34" charset="0"/>
              </a:rPr>
              <a:t>CURRICULUM – 60 to 120 minutes (2 sessions)</a:t>
            </a:r>
          </a:p>
          <a:p>
            <a:pPr marL="457200" indent="-457200">
              <a:buClr>
                <a:schemeClr val="tx1"/>
              </a:buClr>
              <a:buFont typeface="+mj-lt"/>
              <a:buAutoNum type="arabicPeriod"/>
            </a:pPr>
            <a:r>
              <a:rPr lang="en-US" sz="2400" b="1" dirty="0">
                <a:latin typeface="Arial" panose="020B0604020202020204" pitchFamily="34" charset="0"/>
                <a:cs typeface="Arial" panose="020B0604020202020204" pitchFamily="34" charset="0"/>
              </a:rPr>
              <a:t>INTERVIEWS AND VIRTUAL SITE VISITS – Total 2.5 hrs.</a:t>
            </a:r>
          </a:p>
          <a:p>
            <a:pPr marL="457200" indent="-457200">
              <a:buClr>
                <a:schemeClr val="tx1"/>
              </a:buClr>
              <a:buFont typeface="+mj-lt"/>
              <a:buAutoNum type="arabicPeriod"/>
            </a:pPr>
            <a:r>
              <a:rPr lang="en-US" sz="2400" b="1" dirty="0">
                <a:latin typeface="Arial" panose="020B0604020202020204" pitchFamily="34" charset="0"/>
                <a:cs typeface="Arial" panose="020B0604020202020204" pitchFamily="34" charset="0"/>
              </a:rPr>
              <a:t>DRAFT REPORT – 30 – 45 minutes. Sent to University for </a:t>
            </a:r>
            <a:br>
              <a:rPr lang="en-US" sz="2400" b="1"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2-week interlude for factual review. Faculty member on panel acting in the role of Panel Chair, makes any factual corrections. Report is Finalized, sent to HEAC.</a:t>
            </a:r>
          </a:p>
        </p:txBody>
      </p:sp>
    </p:spTree>
    <p:extLst>
      <p:ext uri="{BB962C8B-B14F-4D97-AF65-F5344CB8AC3E}">
        <p14:creationId xmlns:p14="http://schemas.microsoft.com/office/powerpoint/2010/main" val="2048467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AAD3FD-83A5-4B89-9F8F-01B887086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382779-2AB2-6D31-BA49-D49D7B852F01}"/>
              </a:ext>
            </a:extLst>
          </p:cNvPr>
          <p:cNvSpPr>
            <a:spLocks noGrp="1"/>
          </p:cNvSpPr>
          <p:nvPr>
            <p:ph type="title"/>
          </p:nvPr>
        </p:nvSpPr>
        <p:spPr>
          <a:xfrm>
            <a:off x="593511" y="629266"/>
            <a:ext cx="4557868" cy="1622321"/>
          </a:xfrm>
        </p:spPr>
        <p:txBody>
          <a:bodyPr>
            <a:normAutofit fontScale="90000"/>
          </a:bodyPr>
          <a:lstStyle/>
          <a:p>
            <a:pPr>
              <a:lnSpc>
                <a:spcPct val="90000"/>
              </a:lnSpc>
            </a:pPr>
            <a:r>
              <a:rPr lang="en-US" sz="2700" dirty="0">
                <a:solidFill>
                  <a:schemeClr val="bg1"/>
                </a:solidFill>
                <a:cs typeface="Arial Bold" panose="020B0704020202020204" pitchFamily="34" charset="0"/>
              </a:rPr>
              <a:t>TYPES OF DOCUMENTATION: Examples for Curricular Standards, Part 2</a:t>
            </a:r>
            <a:br>
              <a:rPr lang="en-US" sz="2000" b="1" dirty="0">
                <a:solidFill>
                  <a:schemeClr val="bg1"/>
                </a:solidFill>
                <a:latin typeface="Arial Bold" panose="020B0704020202020204" pitchFamily="34" charset="0"/>
                <a:cs typeface="Arial Bold" panose="020B0704020202020204" pitchFamily="34" charset="0"/>
              </a:rPr>
            </a:br>
            <a:br>
              <a:rPr lang="en-US" sz="2000" b="1" dirty="0">
                <a:solidFill>
                  <a:schemeClr val="bg1"/>
                </a:solidFill>
                <a:latin typeface="Arial Bold" panose="020B0704020202020204" pitchFamily="34" charset="0"/>
                <a:cs typeface="Arial Bold" panose="020B0704020202020204" pitchFamily="34" charset="0"/>
              </a:rPr>
            </a:br>
            <a:endParaRPr lang="en-US" sz="2000" b="1" dirty="0">
              <a:solidFill>
                <a:schemeClr val="bg1"/>
              </a:solidFill>
              <a:latin typeface="Arial Bold" panose="020B0704020202020204" pitchFamily="34" charset="0"/>
              <a:cs typeface="Arial Bold" panose="020B0704020202020204" pitchFamily="34" charset="0"/>
            </a:endParaRPr>
          </a:p>
        </p:txBody>
      </p:sp>
      <p:sp>
        <p:nvSpPr>
          <p:cNvPr id="11" name="Freeform 31">
            <a:extLst>
              <a:ext uri="{FF2B5EF4-FFF2-40B4-BE49-F238E27FC236}">
                <a16:creationId xmlns:a16="http://schemas.microsoft.com/office/drawing/2014/main" id="{61752F1D-FC0F-4103-9584-630E643CC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9402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useBgFill="1">
        <p:nvSpPr>
          <p:cNvPr id="13" name="Freeform: Shape 12">
            <a:extLst>
              <a:ext uri="{FF2B5EF4-FFF2-40B4-BE49-F238E27FC236}">
                <a16:creationId xmlns:a16="http://schemas.microsoft.com/office/drawing/2014/main" id="{70151CB7-E7DE-4917-B831-01DF9CE01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270819" y="-63600"/>
            <a:ext cx="6858001" cy="6985200"/>
          </a:xfrm>
          <a:custGeom>
            <a:avLst/>
            <a:gdLst>
              <a:gd name="connsiteX0" fmla="*/ 6858001 w 6858001"/>
              <a:gd name="connsiteY0" fmla="*/ 1177 h 6985200"/>
              <a:gd name="connsiteX1" fmla="*/ 6858001 w 6858001"/>
              <a:gd name="connsiteY1" fmla="*/ 1344715 h 6985200"/>
              <a:gd name="connsiteX2" fmla="*/ 6858000 w 6858001"/>
              <a:gd name="connsiteY2" fmla="*/ 1344715 h 6985200"/>
              <a:gd name="connsiteX3" fmla="*/ 6858000 w 6858001"/>
              <a:gd name="connsiteY3" fmla="*/ 6985200 h 6985200"/>
              <a:gd name="connsiteX4" fmla="*/ 0 w 6858001"/>
              <a:gd name="connsiteY4" fmla="*/ 6985199 h 6985200"/>
              <a:gd name="connsiteX5" fmla="*/ 0 w 6858001"/>
              <a:gd name="connsiteY5" fmla="*/ 886772 h 6985200"/>
              <a:gd name="connsiteX6" fmla="*/ 1 w 6858001"/>
              <a:gd name="connsiteY6" fmla="*/ 886772 h 6985200"/>
              <a:gd name="connsiteX7" fmla="*/ 1 w 6858001"/>
              <a:gd name="connsiteY7" fmla="*/ 0 h 6985200"/>
              <a:gd name="connsiteX8" fmla="*/ 40463 w 6858001"/>
              <a:gd name="connsiteY8" fmla="*/ 5883 h 6985200"/>
              <a:gd name="connsiteX9" fmla="*/ 159107 w 6858001"/>
              <a:gd name="connsiteY9" fmla="*/ 23196 h 6985200"/>
              <a:gd name="connsiteX10" fmla="*/ 245518 w 6858001"/>
              <a:gd name="connsiteY10" fmla="*/ 35299 h 6985200"/>
              <a:gd name="connsiteX11" fmla="*/ 348388 w 6858001"/>
              <a:gd name="connsiteY11" fmla="*/ 48073 h 6985200"/>
              <a:gd name="connsiteX12" fmla="*/ 470460 w 6858001"/>
              <a:gd name="connsiteY12" fmla="*/ 63369 h 6985200"/>
              <a:gd name="connsiteX13" fmla="*/ 605563 w 6858001"/>
              <a:gd name="connsiteY13" fmla="*/ 79506 h 6985200"/>
              <a:gd name="connsiteX14" fmla="*/ 757810 w 6858001"/>
              <a:gd name="connsiteY14" fmla="*/ 96483 h 6985200"/>
              <a:gd name="connsiteX15" fmla="*/ 923774 w 6858001"/>
              <a:gd name="connsiteY15" fmla="*/ 114469 h 6985200"/>
              <a:gd name="connsiteX16" fmla="*/ 1104139 w 6858001"/>
              <a:gd name="connsiteY16" fmla="*/ 132454 h 6985200"/>
              <a:gd name="connsiteX17" fmla="*/ 1296163 w 6858001"/>
              <a:gd name="connsiteY17" fmla="*/ 150776 h 6985200"/>
              <a:gd name="connsiteX18" fmla="*/ 1503275 w 6858001"/>
              <a:gd name="connsiteY18" fmla="*/ 167753 h 6985200"/>
              <a:gd name="connsiteX19" fmla="*/ 1719988 w 6858001"/>
              <a:gd name="connsiteY19" fmla="*/ 184058 h 6985200"/>
              <a:gd name="connsiteX20" fmla="*/ 1949045 w 6858001"/>
              <a:gd name="connsiteY20" fmla="*/ 198849 h 6985200"/>
              <a:gd name="connsiteX21" fmla="*/ 2187703 w 6858001"/>
              <a:gd name="connsiteY21" fmla="*/ 212969 h 6985200"/>
              <a:gd name="connsiteX22" fmla="*/ 2436649 w 6858001"/>
              <a:gd name="connsiteY22" fmla="*/ 226248 h 6985200"/>
              <a:gd name="connsiteX23" fmla="*/ 2564208 w 6858001"/>
              <a:gd name="connsiteY23" fmla="*/ 230955 h 6985200"/>
              <a:gd name="connsiteX24" fmla="*/ 2694509 w 6858001"/>
              <a:gd name="connsiteY24" fmla="*/ 236165 h 6985200"/>
              <a:gd name="connsiteX25" fmla="*/ 2826869 w 6858001"/>
              <a:gd name="connsiteY25" fmla="*/ 241040 h 6985200"/>
              <a:gd name="connsiteX26" fmla="*/ 2959914 w 6858001"/>
              <a:gd name="connsiteY26" fmla="*/ 244234 h 6985200"/>
              <a:gd name="connsiteX27" fmla="*/ 3095702 w 6858001"/>
              <a:gd name="connsiteY27" fmla="*/ 247091 h 6985200"/>
              <a:gd name="connsiteX28" fmla="*/ 3232862 w 6858001"/>
              <a:gd name="connsiteY28" fmla="*/ 250117 h 6985200"/>
              <a:gd name="connsiteX29" fmla="*/ 3372766 w 6858001"/>
              <a:gd name="connsiteY29" fmla="*/ 252134 h 6985200"/>
              <a:gd name="connsiteX30" fmla="*/ 3514040 w 6858001"/>
              <a:gd name="connsiteY30" fmla="*/ 252134 h 6985200"/>
              <a:gd name="connsiteX31" fmla="*/ 3656686 w 6858001"/>
              <a:gd name="connsiteY31" fmla="*/ 253142 h 6985200"/>
              <a:gd name="connsiteX32" fmla="*/ 3800705 w 6858001"/>
              <a:gd name="connsiteY32" fmla="*/ 252134 h 6985200"/>
              <a:gd name="connsiteX33" fmla="*/ 3946780 w 6858001"/>
              <a:gd name="connsiteY33" fmla="*/ 250117 h 6985200"/>
              <a:gd name="connsiteX34" fmla="*/ 4092856 w 6858001"/>
              <a:gd name="connsiteY34" fmla="*/ 248268 h 6985200"/>
              <a:gd name="connsiteX35" fmla="*/ 4240988 w 6858001"/>
              <a:gd name="connsiteY35" fmla="*/ 244234 h 6985200"/>
              <a:gd name="connsiteX36" fmla="*/ 4390492 w 6858001"/>
              <a:gd name="connsiteY36" fmla="*/ 240032 h 6985200"/>
              <a:gd name="connsiteX37" fmla="*/ 4539997 w 6858001"/>
              <a:gd name="connsiteY37" fmla="*/ 235157 h 6985200"/>
              <a:gd name="connsiteX38" fmla="*/ 4690873 w 6858001"/>
              <a:gd name="connsiteY38" fmla="*/ 228266 h 6985200"/>
              <a:gd name="connsiteX39" fmla="*/ 4843120 w 6858001"/>
              <a:gd name="connsiteY39" fmla="*/ 220029 h 6985200"/>
              <a:gd name="connsiteX40" fmla="*/ 4996054 w 6858001"/>
              <a:gd name="connsiteY40" fmla="*/ 212129 h 6985200"/>
              <a:gd name="connsiteX41" fmla="*/ 5148987 w 6858001"/>
              <a:gd name="connsiteY41" fmla="*/ 202044 h 6985200"/>
              <a:gd name="connsiteX42" fmla="*/ 5303978 w 6858001"/>
              <a:gd name="connsiteY42" fmla="*/ 189941 h 6985200"/>
              <a:gd name="connsiteX43" fmla="*/ 5456911 w 6858001"/>
              <a:gd name="connsiteY43" fmla="*/ 177839 h 6985200"/>
              <a:gd name="connsiteX44" fmla="*/ 5612588 w 6858001"/>
              <a:gd name="connsiteY44" fmla="*/ 163887 h 6985200"/>
              <a:gd name="connsiteX45" fmla="*/ 5768950 w 6858001"/>
              <a:gd name="connsiteY45" fmla="*/ 148591 h 6985200"/>
              <a:gd name="connsiteX46" fmla="*/ 5923255 w 6858001"/>
              <a:gd name="connsiteY46" fmla="*/ 132455 h 6985200"/>
              <a:gd name="connsiteX47" fmla="*/ 6079618 w 6858001"/>
              <a:gd name="connsiteY47" fmla="*/ 113629 h 6985200"/>
              <a:gd name="connsiteX48" fmla="*/ 6235294 w 6858001"/>
              <a:gd name="connsiteY48" fmla="*/ 93458 h 6985200"/>
              <a:gd name="connsiteX49" fmla="*/ 6391657 w 6858001"/>
              <a:gd name="connsiteY49" fmla="*/ 73455 h 6985200"/>
              <a:gd name="connsiteX50" fmla="*/ 6547333 w 6858001"/>
              <a:gd name="connsiteY50" fmla="*/ 50091 h 6985200"/>
              <a:gd name="connsiteX51" fmla="*/ 6702324 w 6858001"/>
              <a:gd name="connsiteY51" fmla="*/ 26222 h 698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6985200">
                <a:moveTo>
                  <a:pt x="6858001" y="1177"/>
                </a:moveTo>
                <a:lnTo>
                  <a:pt x="6858001" y="1344715"/>
                </a:lnTo>
                <a:lnTo>
                  <a:pt x="6858000" y="1344715"/>
                </a:lnTo>
                <a:lnTo>
                  <a:pt x="6858000" y="6985200"/>
                </a:lnTo>
                <a:lnTo>
                  <a:pt x="0" y="6985199"/>
                </a:lnTo>
                <a:lnTo>
                  <a:pt x="0" y="886772"/>
                </a:lnTo>
                <a:lnTo>
                  <a:pt x="1" y="886772"/>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9" y="241040"/>
                </a:lnTo>
                <a:lnTo>
                  <a:pt x="2959914" y="244234"/>
                </a:lnTo>
                <a:lnTo>
                  <a:pt x="3095702" y="247091"/>
                </a:lnTo>
                <a:lnTo>
                  <a:pt x="3232862" y="250117"/>
                </a:lnTo>
                <a:lnTo>
                  <a:pt x="3372766" y="252134"/>
                </a:lnTo>
                <a:lnTo>
                  <a:pt x="3514040" y="252134"/>
                </a:lnTo>
                <a:lnTo>
                  <a:pt x="3656686" y="253142"/>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txBody>
          <a:bodyPr/>
          <a:lstStyle/>
          <a:p>
            <a:endParaRPr lang="en-US"/>
          </a:p>
        </p:txBody>
      </p:sp>
      <p:sp>
        <p:nvSpPr>
          <p:cNvPr id="15" name="Rectangle 14">
            <a:extLst>
              <a:ext uri="{FF2B5EF4-FFF2-40B4-BE49-F238E27FC236}">
                <a16:creationId xmlns:a16="http://schemas.microsoft.com/office/drawing/2014/main" id="{A92A1116-1C84-41DF-B803-1F7B0883EC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70F7CEBE-F588-E010-7E82-2706413A3D2F}"/>
              </a:ext>
            </a:extLst>
          </p:cNvPr>
          <p:cNvSpPr>
            <a:spLocks noGrp="1"/>
          </p:cNvSpPr>
          <p:nvPr>
            <p:ph idx="1"/>
          </p:nvPr>
        </p:nvSpPr>
        <p:spPr>
          <a:xfrm>
            <a:off x="593511" y="1859280"/>
            <a:ext cx="4166509" cy="4364539"/>
          </a:xfrm>
        </p:spPr>
        <p:txBody>
          <a:bodyPr>
            <a:normAutofit/>
          </a:bodyPr>
          <a:lstStyle/>
          <a:p>
            <a:pPr marL="0" indent="0">
              <a:buNone/>
            </a:pPr>
            <a:r>
              <a:rPr lang="en-US" dirty="0">
                <a:solidFill>
                  <a:schemeClr val="bg1"/>
                </a:solidFill>
                <a:latin typeface="Arial Bold" panose="020B0704020202020204" pitchFamily="34" charset="0"/>
                <a:cs typeface="Arial Bold" panose="020B0704020202020204" pitchFamily="34" charset="0"/>
              </a:rPr>
              <a:t>As illustrated to the right, each section of each discipline’s Curricular Standards (AT, LVT, O&amp;M, TVI, VRT) has a defining Preamble which is the basis for the type of evidence required.</a:t>
            </a:r>
          </a:p>
          <a:p>
            <a:pPr marL="0" indent="0">
              <a:buNone/>
            </a:pPr>
            <a:endParaRPr lang="en-US" dirty="0">
              <a:solidFill>
                <a:schemeClr val="bg1"/>
              </a:solidFill>
              <a:latin typeface="Arial Bold" panose="020B0704020202020204" pitchFamily="34" charset="0"/>
              <a:cs typeface="Arial Bold" panose="020B0704020202020204" pitchFamily="34" charset="0"/>
            </a:endParaRPr>
          </a:p>
          <a:p>
            <a:pPr marL="0" indent="0">
              <a:buNone/>
            </a:pPr>
            <a:r>
              <a:rPr lang="en-US" dirty="0">
                <a:solidFill>
                  <a:schemeClr val="bg1"/>
                </a:solidFill>
                <a:latin typeface="Arial Bold" panose="020B0704020202020204" pitchFamily="34" charset="0"/>
                <a:cs typeface="Arial Bold" panose="020B0704020202020204" pitchFamily="34" charset="0"/>
              </a:rPr>
              <a:t>Reviewers should verify the evidence matches the definition found in the Preamble. The following slide elaborates on this principle.</a:t>
            </a:r>
          </a:p>
          <a:p>
            <a:pPr marL="0" indent="0">
              <a:buNone/>
            </a:pPr>
            <a:endParaRPr lang="en-US" dirty="0">
              <a:solidFill>
                <a:schemeClr val="bg1"/>
              </a:solidFill>
              <a:latin typeface="Arial Bold" panose="020B0704020202020204" pitchFamily="34" charset="0"/>
              <a:cs typeface="Arial Bold" panose="020B0704020202020204" pitchFamily="34" charset="0"/>
            </a:endParaRPr>
          </a:p>
          <a:p>
            <a:pPr marL="0" indent="0">
              <a:buNone/>
            </a:pPr>
            <a:endParaRPr lang="en-US" dirty="0">
              <a:solidFill>
                <a:schemeClr val="bg1"/>
              </a:solidFill>
              <a:latin typeface="Arial Bold" panose="020B0704020202020204" pitchFamily="34" charset="0"/>
              <a:cs typeface="Arial Bold" panose="020B0704020202020204" pitchFamily="34" charset="0"/>
            </a:endParaRPr>
          </a:p>
          <a:p>
            <a:pPr marL="0" indent="0">
              <a:buNone/>
            </a:pPr>
            <a:endParaRPr lang="en-US" dirty="0">
              <a:solidFill>
                <a:schemeClr val="bg1"/>
              </a:solidFill>
              <a:latin typeface="Arial Bold" panose="020B0704020202020204" pitchFamily="34" charset="0"/>
              <a:cs typeface="Arial Bold" panose="020B0704020202020204" pitchFamily="34" charset="0"/>
            </a:endParaRPr>
          </a:p>
          <a:p>
            <a:pPr marL="0" indent="0">
              <a:buNone/>
            </a:pPr>
            <a:endParaRPr lang="en-US" dirty="0">
              <a:solidFill>
                <a:schemeClr val="bg1"/>
              </a:solidFill>
              <a:latin typeface="Arial Bold" panose="020B0704020202020204" pitchFamily="34" charset="0"/>
              <a:cs typeface="Arial Bold" panose="020B0704020202020204" pitchFamily="34" charset="0"/>
            </a:endParaRPr>
          </a:p>
          <a:p>
            <a:pPr marL="0" indent="0">
              <a:buNone/>
            </a:pPr>
            <a:endParaRPr lang="en-US" dirty="0">
              <a:solidFill>
                <a:schemeClr val="bg1"/>
              </a:solidFill>
              <a:latin typeface="Arial Bold" panose="020B0704020202020204" pitchFamily="34" charset="0"/>
              <a:cs typeface="Arial Bold" panose="020B0704020202020204" pitchFamily="34" charset="0"/>
            </a:endParaRPr>
          </a:p>
        </p:txBody>
      </p:sp>
      <p:graphicFrame>
        <p:nvGraphicFramePr>
          <p:cNvPr id="4" name="Table 3">
            <a:extLst>
              <a:ext uri="{FF2B5EF4-FFF2-40B4-BE49-F238E27FC236}">
                <a16:creationId xmlns:a16="http://schemas.microsoft.com/office/drawing/2014/main" id="{6FB43CAF-26C6-9FAD-98D1-D154E86C695D}"/>
              </a:ext>
            </a:extLst>
          </p:cNvPr>
          <p:cNvGraphicFramePr>
            <a:graphicFrameLocks noGrp="1"/>
          </p:cNvGraphicFramePr>
          <p:nvPr>
            <p:extLst>
              <p:ext uri="{D42A27DB-BD31-4B8C-83A1-F6EECF244321}">
                <p14:modId xmlns:p14="http://schemas.microsoft.com/office/powerpoint/2010/main" val="1274815091"/>
              </p:ext>
            </p:extLst>
          </p:nvPr>
        </p:nvGraphicFramePr>
        <p:xfrm>
          <a:off x="5598578" y="2022700"/>
          <a:ext cx="6414128" cy="2812597"/>
        </p:xfrm>
        <a:graphic>
          <a:graphicData uri="http://schemas.openxmlformats.org/drawingml/2006/table">
            <a:tbl>
              <a:tblPr firstRow="1">
                <a:solidFill>
                  <a:schemeClr val="bg1"/>
                </a:solidFill>
                <a:tableStyleId>{5C22544A-7EE6-4342-B048-85BDC9FD1C3A}</a:tableStyleId>
              </a:tblPr>
              <a:tblGrid>
                <a:gridCol w="2846175">
                  <a:extLst>
                    <a:ext uri="{9D8B030D-6E8A-4147-A177-3AD203B41FA5}">
                      <a16:colId xmlns:a16="http://schemas.microsoft.com/office/drawing/2014/main" val="1225490187"/>
                    </a:ext>
                  </a:extLst>
                </a:gridCol>
                <a:gridCol w="1761225">
                  <a:extLst>
                    <a:ext uri="{9D8B030D-6E8A-4147-A177-3AD203B41FA5}">
                      <a16:colId xmlns:a16="http://schemas.microsoft.com/office/drawing/2014/main" val="1329050739"/>
                    </a:ext>
                  </a:extLst>
                </a:gridCol>
                <a:gridCol w="903364">
                  <a:extLst>
                    <a:ext uri="{9D8B030D-6E8A-4147-A177-3AD203B41FA5}">
                      <a16:colId xmlns:a16="http://schemas.microsoft.com/office/drawing/2014/main" val="61506777"/>
                    </a:ext>
                  </a:extLst>
                </a:gridCol>
                <a:gridCol w="903364">
                  <a:extLst>
                    <a:ext uri="{9D8B030D-6E8A-4147-A177-3AD203B41FA5}">
                      <a16:colId xmlns:a16="http://schemas.microsoft.com/office/drawing/2014/main" val="3342894034"/>
                    </a:ext>
                  </a:extLst>
                </a:gridCol>
              </a:tblGrid>
              <a:tr h="2812597">
                <a:tc>
                  <a:txBody>
                    <a:bodyPr/>
                    <a:lstStyle/>
                    <a:p>
                      <a:pPr marL="67945" marR="0" algn="l">
                        <a:spcBef>
                          <a:spcPts val="0"/>
                        </a:spcBef>
                        <a:spcAft>
                          <a:spcPts val="0"/>
                        </a:spcAft>
                      </a:pPr>
                      <a:r>
                        <a:rPr lang="en-US" sz="1600" cap="none" spc="0" dirty="0">
                          <a:solidFill>
                            <a:schemeClr val="tx1"/>
                          </a:solidFill>
                          <a:effectLst/>
                        </a:rPr>
                        <a:t>Standards</a:t>
                      </a:r>
                    </a:p>
                    <a:p>
                      <a:pPr marL="0" marR="0" algn="l">
                        <a:spcBef>
                          <a:spcPts val="10"/>
                        </a:spcBef>
                        <a:spcAft>
                          <a:spcPts val="0"/>
                        </a:spcAft>
                      </a:pPr>
                      <a:r>
                        <a:rPr lang="en-US" sz="1600" cap="none" spc="0" dirty="0">
                          <a:solidFill>
                            <a:schemeClr val="tx1"/>
                          </a:solidFill>
                          <a:effectLst/>
                        </a:rPr>
                        <a:t> </a:t>
                      </a:r>
                    </a:p>
                    <a:p>
                      <a:pPr marL="182880" marR="116205" indent="-114935" algn="l">
                        <a:lnSpc>
                          <a:spcPct val="105000"/>
                        </a:lnSpc>
                        <a:spcBef>
                          <a:spcPts val="0"/>
                        </a:spcBef>
                        <a:spcAft>
                          <a:spcPts val="0"/>
                        </a:spcAft>
                      </a:pPr>
                      <a:r>
                        <a:rPr lang="en-US" sz="1600" cap="none" spc="0" dirty="0">
                          <a:solidFill>
                            <a:schemeClr val="tx1"/>
                          </a:solidFill>
                          <a:effectLst/>
                        </a:rPr>
                        <a:t>I. </a:t>
                      </a:r>
                      <a:r>
                        <a:rPr lang="en-US" sz="1600" b="1" cap="none" spc="0" dirty="0">
                          <a:solidFill>
                            <a:schemeClr val="tx1"/>
                          </a:solidFill>
                          <a:effectLst/>
                        </a:rPr>
                        <a:t>The university provides learning experiences designed to enable the candidate to demonstrate knowledge and understanding of:</a:t>
                      </a:r>
                      <a:endParaRPr lang="en-US" sz="1600" b="1" cap="none" spc="0" dirty="0">
                        <a:solidFill>
                          <a:schemeClr val="tx1"/>
                        </a:solidFill>
                        <a:effectLst/>
                        <a:latin typeface="Arial Narrow" panose="020B0606020202030204" pitchFamily="34" charset="0"/>
                        <a:ea typeface="Arial Narrow" panose="020B0606020202030204" pitchFamily="34" charset="0"/>
                        <a:cs typeface="Arial Narrow" panose="020B0606020202030204" pitchFamily="34" charset="0"/>
                      </a:endParaRPr>
                    </a:p>
                  </a:txBody>
                  <a:tcPr marL="138002" marR="79616" marT="106155" marB="106155" anchor="ctr">
                    <a:lnL w="19050" cap="flat" cmpd="sng" algn="ctr">
                      <a:solidFill>
                        <a:schemeClr val="tx1"/>
                      </a:solidFill>
                      <a:prstDash val="solid"/>
                    </a:lnL>
                    <a:lnR w="19050" cap="flat" cmpd="sng" algn="ctr">
                      <a:solidFill>
                        <a:schemeClr val="tx1"/>
                      </a:solidFill>
                      <a:prstDash val="solid"/>
                    </a:lnR>
                    <a:lnT w="19050" cap="flat" cmpd="sng" algn="ctr">
                      <a:solidFill>
                        <a:schemeClr val="tx1"/>
                      </a:solidFill>
                      <a:prstDash val="solid"/>
                    </a:lnT>
                    <a:lnB w="19050" cap="flat" cmpd="sng" algn="ctr">
                      <a:solidFill>
                        <a:schemeClr val="tx1"/>
                      </a:solidFill>
                      <a:prstDash val="solid"/>
                    </a:lnB>
                    <a:noFill/>
                  </a:tcPr>
                </a:tc>
                <a:tc>
                  <a:txBody>
                    <a:bodyPr/>
                    <a:lstStyle/>
                    <a:p>
                      <a:pPr marL="68580" marR="0" algn="ctr">
                        <a:spcBef>
                          <a:spcPts val="0"/>
                        </a:spcBef>
                        <a:spcAft>
                          <a:spcPts val="0"/>
                        </a:spcAft>
                      </a:pPr>
                      <a:r>
                        <a:rPr lang="en-US" sz="1600" cap="none" spc="0" dirty="0">
                          <a:solidFill>
                            <a:schemeClr val="tx1"/>
                          </a:solidFill>
                          <a:effectLst/>
                        </a:rPr>
                        <a:t>Documents </a:t>
                      </a:r>
                    </a:p>
                    <a:p>
                      <a:pPr marL="68580" marR="0" algn="ctr">
                        <a:spcBef>
                          <a:spcPts val="0"/>
                        </a:spcBef>
                        <a:spcAft>
                          <a:spcPts val="0"/>
                        </a:spcAft>
                      </a:pPr>
                      <a:endParaRPr lang="en-US" sz="1600" cap="none" spc="0" dirty="0">
                        <a:solidFill>
                          <a:schemeClr val="tx1"/>
                        </a:solidFill>
                        <a:effectLst/>
                      </a:endParaRPr>
                    </a:p>
                    <a:p>
                      <a:pPr marL="68580" marR="0" algn="ctr">
                        <a:spcBef>
                          <a:spcPts val="0"/>
                        </a:spcBef>
                        <a:spcAft>
                          <a:spcPts val="0"/>
                        </a:spcAft>
                      </a:pPr>
                      <a:r>
                        <a:rPr lang="en-US" sz="1600" cap="none" spc="0" dirty="0">
                          <a:solidFill>
                            <a:schemeClr val="tx1"/>
                          </a:solidFill>
                          <a:effectLst/>
                        </a:rPr>
                        <a:t>Submitted</a:t>
                      </a:r>
                      <a:endParaRPr lang="en-US" sz="1600" cap="none" spc="0" dirty="0">
                        <a:solidFill>
                          <a:schemeClr val="tx1"/>
                        </a:solidFill>
                        <a:effectLst/>
                        <a:latin typeface="Arial Narrow" panose="020B0606020202030204" pitchFamily="34" charset="0"/>
                        <a:ea typeface="Arial Narrow" panose="020B0606020202030204" pitchFamily="34" charset="0"/>
                        <a:cs typeface="Arial Narrow" panose="020B0606020202030204" pitchFamily="34" charset="0"/>
                      </a:endParaRPr>
                    </a:p>
                  </a:txBody>
                  <a:tcPr marL="138002" marR="79616" marT="106155" marB="106155" anchor="ctr">
                    <a:lnL w="19050" cap="flat" cmpd="sng" algn="ctr">
                      <a:solidFill>
                        <a:schemeClr val="tx1"/>
                      </a:solidFill>
                      <a:prstDash val="solid"/>
                    </a:lnL>
                    <a:lnR w="19050" cap="flat" cmpd="sng" algn="ctr">
                      <a:solidFill>
                        <a:schemeClr val="tx1"/>
                      </a:solidFill>
                      <a:prstDash val="solid"/>
                    </a:lnR>
                    <a:lnT w="19050" cap="flat" cmpd="sng" algn="ctr">
                      <a:solidFill>
                        <a:schemeClr val="tx1"/>
                      </a:solidFill>
                      <a:prstDash val="solid"/>
                    </a:lnT>
                    <a:lnB w="19050" cap="flat" cmpd="sng" algn="ctr">
                      <a:solidFill>
                        <a:schemeClr val="tx1"/>
                      </a:solidFill>
                      <a:prstDash val="solid"/>
                    </a:lnB>
                    <a:noFill/>
                  </a:tcPr>
                </a:tc>
                <a:tc>
                  <a:txBody>
                    <a:bodyPr/>
                    <a:lstStyle/>
                    <a:p>
                      <a:pPr marL="68580" marR="0" algn="ctr">
                        <a:spcBef>
                          <a:spcPts val="0"/>
                        </a:spcBef>
                        <a:spcAft>
                          <a:spcPts val="0"/>
                        </a:spcAft>
                      </a:pPr>
                      <a:r>
                        <a:rPr lang="en-US" sz="1600" cap="none" spc="0" dirty="0">
                          <a:solidFill>
                            <a:schemeClr val="tx1"/>
                          </a:solidFill>
                          <a:effectLst/>
                        </a:rPr>
                        <a:t>Met</a:t>
                      </a:r>
                      <a:endParaRPr lang="en-US" sz="1600" cap="none" spc="0" dirty="0">
                        <a:solidFill>
                          <a:schemeClr val="tx1"/>
                        </a:solidFill>
                        <a:effectLst/>
                        <a:latin typeface="Arial Narrow" panose="020B0606020202030204" pitchFamily="34" charset="0"/>
                        <a:ea typeface="Arial Narrow" panose="020B0606020202030204" pitchFamily="34" charset="0"/>
                        <a:cs typeface="Arial Narrow" panose="020B0606020202030204" pitchFamily="34" charset="0"/>
                      </a:endParaRPr>
                    </a:p>
                  </a:txBody>
                  <a:tcPr marL="138002" marR="79616" marT="106155" marB="106155" anchor="ctr">
                    <a:lnL w="19050" cap="flat" cmpd="sng" algn="ctr">
                      <a:solidFill>
                        <a:schemeClr val="tx1"/>
                      </a:solidFill>
                      <a:prstDash val="solid"/>
                    </a:lnL>
                    <a:lnR w="19050" cap="flat" cmpd="sng" algn="ctr">
                      <a:solidFill>
                        <a:schemeClr val="tx1"/>
                      </a:solidFill>
                      <a:prstDash val="solid"/>
                    </a:lnR>
                    <a:lnT w="19050" cap="flat" cmpd="sng" algn="ctr">
                      <a:solidFill>
                        <a:schemeClr val="tx1"/>
                      </a:solidFill>
                      <a:prstDash val="solid"/>
                    </a:lnT>
                    <a:lnB w="19050" cap="flat" cmpd="sng" algn="ctr">
                      <a:solidFill>
                        <a:schemeClr val="tx1"/>
                      </a:solidFill>
                      <a:prstDash val="solid"/>
                    </a:lnB>
                    <a:noFill/>
                  </a:tcPr>
                </a:tc>
                <a:tc>
                  <a:txBody>
                    <a:bodyPr/>
                    <a:lstStyle/>
                    <a:p>
                      <a:pPr marL="68580" marR="0" algn="ctr">
                        <a:spcBef>
                          <a:spcPts val="0"/>
                        </a:spcBef>
                        <a:spcAft>
                          <a:spcPts val="0"/>
                        </a:spcAft>
                      </a:pPr>
                      <a:r>
                        <a:rPr lang="en-US" sz="1600" cap="none" spc="0" dirty="0">
                          <a:solidFill>
                            <a:schemeClr val="tx1"/>
                          </a:solidFill>
                          <a:effectLst/>
                        </a:rPr>
                        <a:t>Not Met</a:t>
                      </a:r>
                      <a:endParaRPr lang="en-US" sz="1600" cap="none" spc="0" dirty="0">
                        <a:solidFill>
                          <a:schemeClr val="tx1"/>
                        </a:solidFill>
                        <a:effectLst/>
                        <a:latin typeface="Arial Narrow" panose="020B0606020202030204" pitchFamily="34" charset="0"/>
                        <a:ea typeface="Arial Narrow" panose="020B0606020202030204" pitchFamily="34" charset="0"/>
                        <a:cs typeface="Arial Narrow" panose="020B0606020202030204" pitchFamily="34" charset="0"/>
                      </a:endParaRPr>
                    </a:p>
                  </a:txBody>
                  <a:tcPr marL="138002" marR="79616" marT="106155" marB="106155" anchor="ctr">
                    <a:lnL w="19050" cap="flat" cmpd="sng" algn="ctr">
                      <a:solidFill>
                        <a:schemeClr val="tx1"/>
                      </a:solidFill>
                      <a:prstDash val="solid"/>
                    </a:lnL>
                    <a:lnR w="19050" cap="flat" cmpd="sng" algn="ctr">
                      <a:solidFill>
                        <a:schemeClr val="tx1"/>
                      </a:solidFill>
                      <a:prstDash val="solid"/>
                    </a:lnR>
                    <a:lnT w="19050" cap="flat" cmpd="sng" algn="ctr">
                      <a:solidFill>
                        <a:schemeClr val="tx1"/>
                      </a:solidFill>
                      <a:prstDash val="solid"/>
                    </a:lnT>
                    <a:lnB w="19050" cap="flat" cmpd="sng" algn="ctr">
                      <a:solidFill>
                        <a:schemeClr val="tx1"/>
                      </a:solidFill>
                      <a:prstDash val="solid"/>
                    </a:lnB>
                    <a:noFill/>
                  </a:tcPr>
                </a:tc>
                <a:extLst>
                  <a:ext uri="{0D108BD9-81ED-4DB2-BD59-A6C34878D82A}">
                    <a16:rowId xmlns:a16="http://schemas.microsoft.com/office/drawing/2014/main" val="2972603167"/>
                  </a:ext>
                </a:extLst>
              </a:tr>
            </a:tbl>
          </a:graphicData>
        </a:graphic>
      </p:graphicFrame>
    </p:spTree>
    <p:extLst>
      <p:ext uri="{BB962C8B-B14F-4D97-AF65-F5344CB8AC3E}">
        <p14:creationId xmlns:p14="http://schemas.microsoft.com/office/powerpoint/2010/main" val="2262126011"/>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F7CEBE-F588-E010-7E82-2706413A3D2F}"/>
              </a:ext>
            </a:extLst>
          </p:cNvPr>
          <p:cNvSpPr>
            <a:spLocks noGrp="1"/>
          </p:cNvSpPr>
          <p:nvPr>
            <p:ph idx="1"/>
          </p:nvPr>
        </p:nvSpPr>
        <p:spPr>
          <a:xfrm>
            <a:off x="646112" y="2116490"/>
            <a:ext cx="10479088" cy="4354512"/>
          </a:xfrm>
        </p:spPr>
        <p:txBody>
          <a:bodyPr>
            <a:normAutofit/>
          </a:bodyPr>
          <a:lstStyle/>
          <a:p>
            <a:pPr marL="0" indent="0">
              <a:buNone/>
            </a:pPr>
            <a:r>
              <a:rPr lang="en-US" sz="2200" dirty="0">
                <a:latin typeface="Arial Bold" panose="020B0704020202020204" pitchFamily="34" charset="0"/>
                <a:cs typeface="Arial Bold" panose="020B0704020202020204" pitchFamily="34" charset="0"/>
              </a:rPr>
              <a:t>The Preamble for O&amp;M Sections I – IX; TVI Sections I – VII; LVT Sections I - IX; and AT Sections I and III-IV) is basically the same:</a:t>
            </a:r>
          </a:p>
          <a:p>
            <a:pPr marL="0" indent="0">
              <a:buNone/>
            </a:pPr>
            <a:endParaRPr lang="en-US" sz="2200" dirty="0">
              <a:latin typeface="Arial Bold" panose="020B0704020202020204" pitchFamily="34" charset="0"/>
              <a:cs typeface="Arial Bold" panose="020B0704020202020204" pitchFamily="34" charset="0"/>
            </a:endParaRPr>
          </a:p>
          <a:p>
            <a:pPr>
              <a:buClr>
                <a:schemeClr val="tx1"/>
              </a:buClr>
              <a:buFont typeface="Wingdings" panose="05000000000000000000" pitchFamily="2" charset="2"/>
              <a:buChar char="q"/>
            </a:pPr>
            <a:r>
              <a:rPr lang="en-US" sz="2200" b="1" dirty="0">
                <a:effectLst/>
                <a:latin typeface="Arial Bold" panose="020B0704020202020204" pitchFamily="34" charset="0"/>
                <a:ea typeface="Arial Narrow" panose="020B0606020202030204" pitchFamily="34" charset="0"/>
                <a:cs typeface="Arial Bold" panose="020B0704020202020204" pitchFamily="34" charset="0"/>
              </a:rPr>
              <a:t>The university provides learning experiences designed to enable the candidate to </a:t>
            </a:r>
            <a:r>
              <a:rPr lang="en-US" sz="2200" b="1" u="sng" dirty="0">
                <a:effectLst/>
                <a:latin typeface="Arial Bold" panose="020B0704020202020204" pitchFamily="34" charset="0"/>
                <a:ea typeface="Arial Narrow" panose="020B0606020202030204" pitchFamily="34" charset="0"/>
                <a:cs typeface="Arial Bold" panose="020B0704020202020204" pitchFamily="34" charset="0"/>
              </a:rPr>
              <a:t>demonstrate knowledge and understanding </a:t>
            </a:r>
            <a:r>
              <a:rPr lang="en-US" sz="2200" b="1" dirty="0">
                <a:effectLst/>
                <a:latin typeface="Arial Bold" panose="020B0704020202020204" pitchFamily="34" charset="0"/>
                <a:ea typeface="Arial Narrow" panose="020B0606020202030204" pitchFamily="34" charset="0"/>
                <a:cs typeface="Arial Bold" panose="020B0704020202020204" pitchFamily="34" charset="0"/>
              </a:rPr>
              <a:t>of:</a:t>
            </a:r>
          </a:p>
          <a:p>
            <a:pPr marL="0" indent="0">
              <a:buNone/>
            </a:pPr>
            <a:endParaRPr lang="en-US" sz="2200" dirty="0">
              <a:latin typeface="Arial Bold" panose="020B0704020202020204" pitchFamily="34" charset="0"/>
              <a:cs typeface="Arial Bold" panose="020B0704020202020204" pitchFamily="34" charset="0"/>
            </a:endParaRPr>
          </a:p>
          <a:p>
            <a:pPr marL="0" indent="0">
              <a:buNone/>
            </a:pPr>
            <a:r>
              <a:rPr lang="en-US" sz="2200" spc="-5" dirty="0">
                <a:effectLst/>
                <a:latin typeface="Arial Bold" panose="020B0704020202020204" pitchFamily="34" charset="0"/>
                <a:ea typeface="Arial" panose="020B0604020202020204" pitchFamily="34" charset="0"/>
                <a:cs typeface="Arial Bold" panose="020B0704020202020204" pitchFamily="34" charset="0"/>
              </a:rPr>
              <a:t>E</a:t>
            </a:r>
            <a:r>
              <a:rPr lang="en-US" sz="2200" spc="-10" dirty="0">
                <a:effectLst/>
                <a:latin typeface="Arial Bold" panose="020B0704020202020204" pitchFamily="34" charset="0"/>
                <a:ea typeface="Arial" panose="020B0604020202020204" pitchFamily="34" charset="0"/>
                <a:cs typeface="Arial Bold" panose="020B0704020202020204" pitchFamily="34" charset="0"/>
              </a:rPr>
              <a:t>v</a:t>
            </a:r>
            <a:r>
              <a:rPr lang="en-US" sz="2200" spc="-5" dirty="0">
                <a:effectLst/>
                <a:latin typeface="Arial Bold" panose="020B0704020202020204" pitchFamily="34" charset="0"/>
                <a:ea typeface="Arial" panose="020B0604020202020204" pitchFamily="34" charset="0"/>
                <a:cs typeface="Arial Bold" panose="020B0704020202020204" pitchFamily="34" charset="0"/>
              </a:rPr>
              <a:t>i</a:t>
            </a:r>
            <a:r>
              <a:rPr lang="en-US" sz="2200" dirty="0">
                <a:effectLst/>
                <a:latin typeface="Arial Bold" panose="020B0704020202020204" pitchFamily="34" charset="0"/>
                <a:ea typeface="Arial" panose="020B0604020202020204" pitchFamily="34" charset="0"/>
                <a:cs typeface="Arial Bold" panose="020B0704020202020204" pitchFamily="34" charset="0"/>
              </a:rPr>
              <a:t>d</a:t>
            </a:r>
            <a:r>
              <a:rPr lang="en-US" sz="2200" spc="-5" dirty="0">
                <a:effectLst/>
                <a:latin typeface="Arial Bold" panose="020B0704020202020204" pitchFamily="34" charset="0"/>
                <a:ea typeface="Arial" panose="020B0604020202020204" pitchFamily="34" charset="0"/>
                <a:cs typeface="Arial Bold" panose="020B0704020202020204" pitchFamily="34" charset="0"/>
              </a:rPr>
              <a:t>e</a:t>
            </a:r>
            <a:r>
              <a:rPr lang="en-US" sz="2200" dirty="0">
                <a:effectLst/>
                <a:latin typeface="Arial Bold" panose="020B0704020202020204" pitchFamily="34" charset="0"/>
                <a:ea typeface="Arial" panose="020B0604020202020204" pitchFamily="34" charset="0"/>
                <a:cs typeface="Arial Bold" panose="020B0704020202020204" pitchFamily="34" charset="0"/>
              </a:rPr>
              <a:t>nce </a:t>
            </a:r>
            <a:r>
              <a:rPr lang="en-US" sz="2200" spc="5" dirty="0">
                <a:effectLst/>
                <a:latin typeface="Arial Bold" panose="020B0704020202020204" pitchFamily="34" charset="0"/>
                <a:ea typeface="Arial" panose="020B0604020202020204" pitchFamily="34" charset="0"/>
                <a:cs typeface="Arial Bold" panose="020B0704020202020204" pitchFamily="34" charset="0"/>
              </a:rPr>
              <a:t>that shows t</a:t>
            </a:r>
            <a:r>
              <a:rPr lang="en-US" sz="2200" dirty="0">
                <a:effectLst/>
                <a:latin typeface="Arial Bold" panose="020B0704020202020204" pitchFamily="34" charset="0"/>
                <a:ea typeface="Arial" panose="020B0604020202020204" pitchFamily="34" charset="0"/>
                <a:cs typeface="Arial Bold" panose="020B0704020202020204" pitchFamily="34" charset="0"/>
              </a:rPr>
              <a:t>h</a:t>
            </a:r>
            <a:r>
              <a:rPr lang="en-US" sz="2200" spc="-5" dirty="0">
                <a:effectLst/>
                <a:latin typeface="Arial Bold" panose="020B0704020202020204" pitchFamily="34" charset="0"/>
                <a:ea typeface="Arial" panose="020B0604020202020204" pitchFamily="34" charset="0"/>
                <a:cs typeface="Arial Bold" panose="020B0704020202020204" pitchFamily="34" charset="0"/>
              </a:rPr>
              <a:t>a</a:t>
            </a:r>
            <a:r>
              <a:rPr lang="en-US" sz="2200" dirty="0">
                <a:effectLst/>
                <a:latin typeface="Arial Bold" panose="020B0704020202020204" pitchFamily="34" charset="0"/>
                <a:ea typeface="Arial" panose="020B0604020202020204" pitchFamily="34" charset="0"/>
                <a:cs typeface="Arial Bold" panose="020B0704020202020204" pitchFamily="34" charset="0"/>
              </a:rPr>
              <a:t>t the program </a:t>
            </a:r>
            <a:r>
              <a:rPr lang="en-US" sz="2200" spc="-5" dirty="0">
                <a:effectLst/>
                <a:latin typeface="Arial Bold" panose="020B0704020202020204" pitchFamily="34" charset="0"/>
                <a:ea typeface="Arial" panose="020B0604020202020204" pitchFamily="34" charset="0"/>
                <a:cs typeface="Arial Bold" panose="020B0704020202020204" pitchFamily="34" charset="0"/>
              </a:rPr>
              <a:t>provides </a:t>
            </a:r>
            <a:r>
              <a:rPr lang="en-US" sz="2200" dirty="0">
                <a:effectLst/>
                <a:latin typeface="Arial Bold" panose="020B0704020202020204" pitchFamily="34" charset="0"/>
                <a:ea typeface="Arial" panose="020B0604020202020204" pitchFamily="34" charset="0"/>
                <a:cs typeface="Arial Bold" panose="020B0704020202020204" pitchFamily="34" charset="0"/>
              </a:rPr>
              <a:t>kn</a:t>
            </a:r>
            <a:r>
              <a:rPr lang="en-US" sz="2200" spc="-5" dirty="0">
                <a:effectLst/>
                <a:latin typeface="Arial Bold" panose="020B0704020202020204" pitchFamily="34" charset="0"/>
                <a:ea typeface="Arial" panose="020B0604020202020204" pitchFamily="34" charset="0"/>
                <a:cs typeface="Arial Bold" panose="020B0704020202020204" pitchFamily="34" charset="0"/>
              </a:rPr>
              <a:t>owl</a:t>
            </a:r>
            <a:r>
              <a:rPr lang="en-US" sz="2200" dirty="0">
                <a:effectLst/>
                <a:latin typeface="Arial Bold" panose="020B0704020202020204" pitchFamily="34" charset="0"/>
                <a:ea typeface="Arial" panose="020B0604020202020204" pitchFamily="34" charset="0"/>
                <a:cs typeface="Arial Bold" panose="020B0704020202020204" pitchFamily="34" charset="0"/>
              </a:rPr>
              <a:t>e</a:t>
            </a:r>
            <a:r>
              <a:rPr lang="en-US" sz="2200" spc="-5" dirty="0">
                <a:effectLst/>
                <a:latin typeface="Arial Bold" panose="020B0704020202020204" pitchFamily="34" charset="0"/>
                <a:ea typeface="Arial" panose="020B0604020202020204" pitchFamily="34" charset="0"/>
                <a:cs typeface="Arial Bold" panose="020B0704020202020204" pitchFamily="34" charset="0"/>
              </a:rPr>
              <a:t>d</a:t>
            </a:r>
            <a:r>
              <a:rPr lang="en-US" sz="2200" spc="10" dirty="0">
                <a:effectLst/>
                <a:latin typeface="Arial Bold" panose="020B0704020202020204" pitchFamily="34" charset="0"/>
                <a:ea typeface="Arial" panose="020B0604020202020204" pitchFamily="34" charset="0"/>
                <a:cs typeface="Arial Bold" panose="020B0704020202020204" pitchFamily="34" charset="0"/>
              </a:rPr>
              <a:t>g</a:t>
            </a:r>
            <a:r>
              <a:rPr lang="en-US" sz="2200" dirty="0">
                <a:effectLst/>
                <a:latin typeface="Arial Bold" panose="020B0704020202020204" pitchFamily="34" charset="0"/>
                <a:ea typeface="Arial" panose="020B0604020202020204" pitchFamily="34" charset="0"/>
                <a:cs typeface="Arial Bold" panose="020B0704020202020204" pitchFamily="34" charset="0"/>
              </a:rPr>
              <a:t>e and</a:t>
            </a:r>
            <a:r>
              <a:rPr lang="en-US" sz="2200" spc="-10" dirty="0">
                <a:effectLst/>
                <a:latin typeface="Arial Bold" panose="020B0704020202020204" pitchFamily="34" charset="0"/>
                <a:ea typeface="Arial" panose="020B0604020202020204" pitchFamily="34" charset="0"/>
                <a:cs typeface="Arial Bold" panose="020B0704020202020204" pitchFamily="34" charset="0"/>
              </a:rPr>
              <a:t> </a:t>
            </a:r>
            <a:r>
              <a:rPr lang="en-US" sz="2200" dirty="0">
                <a:effectLst/>
                <a:latin typeface="Arial Bold" panose="020B0704020202020204" pitchFamily="34" charset="0"/>
                <a:ea typeface="Arial" panose="020B0604020202020204" pitchFamily="34" charset="0"/>
                <a:cs typeface="Arial Bold" panose="020B0704020202020204" pitchFamily="34" charset="0"/>
              </a:rPr>
              <a:t>u</a:t>
            </a:r>
            <a:r>
              <a:rPr lang="en-US" sz="2200" spc="-5" dirty="0">
                <a:effectLst/>
                <a:latin typeface="Arial Bold" panose="020B0704020202020204" pitchFamily="34" charset="0"/>
                <a:ea typeface="Arial" panose="020B0604020202020204" pitchFamily="34" charset="0"/>
                <a:cs typeface="Arial Bold" panose="020B0704020202020204" pitchFamily="34" charset="0"/>
              </a:rPr>
              <a:t>n</a:t>
            </a:r>
            <a:r>
              <a:rPr lang="en-US" sz="2200" dirty="0">
                <a:effectLst/>
                <a:latin typeface="Arial Bold" panose="020B0704020202020204" pitchFamily="34" charset="0"/>
                <a:ea typeface="Arial" panose="020B0604020202020204" pitchFamily="34" charset="0"/>
                <a:cs typeface="Arial Bold" panose="020B0704020202020204" pitchFamily="34" charset="0"/>
              </a:rPr>
              <a:t>d</a:t>
            </a:r>
            <a:r>
              <a:rPr lang="en-US" sz="2200" spc="-5" dirty="0">
                <a:effectLst/>
                <a:latin typeface="Arial Bold" panose="020B0704020202020204" pitchFamily="34" charset="0"/>
                <a:ea typeface="Arial" panose="020B0604020202020204" pitchFamily="34" charset="0"/>
                <a:cs typeface="Arial Bold" panose="020B0704020202020204" pitchFamily="34" charset="0"/>
              </a:rPr>
              <a:t>e</a:t>
            </a:r>
            <a:r>
              <a:rPr lang="en-US" sz="2200" spc="5" dirty="0">
                <a:effectLst/>
                <a:latin typeface="Arial Bold" panose="020B0704020202020204" pitchFamily="34" charset="0"/>
                <a:ea typeface="Arial" panose="020B0604020202020204" pitchFamily="34" charset="0"/>
                <a:cs typeface="Arial Bold" panose="020B0704020202020204" pitchFamily="34" charset="0"/>
              </a:rPr>
              <a:t>r</a:t>
            </a:r>
            <a:r>
              <a:rPr lang="en-US" sz="2200" spc="-10" dirty="0">
                <a:effectLst/>
                <a:latin typeface="Arial Bold" panose="020B0704020202020204" pitchFamily="34" charset="0"/>
                <a:ea typeface="Arial" panose="020B0604020202020204" pitchFamily="34" charset="0"/>
                <a:cs typeface="Arial Bold" panose="020B0704020202020204" pitchFamily="34" charset="0"/>
              </a:rPr>
              <a:t>s</a:t>
            </a:r>
            <a:r>
              <a:rPr lang="en-US" sz="2200" spc="5" dirty="0">
                <a:effectLst/>
                <a:latin typeface="Arial Bold" panose="020B0704020202020204" pitchFamily="34" charset="0"/>
                <a:ea typeface="Arial" panose="020B0604020202020204" pitchFamily="34" charset="0"/>
                <a:cs typeface="Arial Bold" panose="020B0704020202020204" pitchFamily="34" charset="0"/>
              </a:rPr>
              <a:t>t</a:t>
            </a:r>
            <a:r>
              <a:rPr lang="en-US" sz="2200" dirty="0">
                <a:effectLst/>
                <a:latin typeface="Arial Bold" panose="020B0704020202020204" pitchFamily="34" charset="0"/>
                <a:ea typeface="Arial" panose="020B0604020202020204" pitchFamily="34" charset="0"/>
                <a:cs typeface="Arial Bold" panose="020B0704020202020204" pitchFamily="34" charset="0"/>
              </a:rPr>
              <a:t>a</a:t>
            </a:r>
            <a:r>
              <a:rPr lang="en-US" sz="2200" spc="-15" dirty="0">
                <a:effectLst/>
                <a:latin typeface="Arial Bold" panose="020B0704020202020204" pitchFamily="34" charset="0"/>
                <a:ea typeface="Arial" panose="020B0604020202020204" pitchFamily="34" charset="0"/>
                <a:cs typeface="Arial Bold" panose="020B0704020202020204" pitchFamily="34" charset="0"/>
              </a:rPr>
              <a:t>n</a:t>
            </a:r>
            <a:r>
              <a:rPr lang="en-US" sz="2200" dirty="0">
                <a:effectLst/>
                <a:latin typeface="Arial Bold" panose="020B0704020202020204" pitchFamily="34" charset="0"/>
                <a:ea typeface="Arial" panose="020B0604020202020204" pitchFamily="34" charset="0"/>
                <a:cs typeface="Arial Bold" panose="020B0704020202020204" pitchFamily="34" charset="0"/>
              </a:rPr>
              <a:t>d</a:t>
            </a:r>
            <a:r>
              <a:rPr lang="en-US" sz="2200" spc="-5" dirty="0">
                <a:effectLst/>
                <a:latin typeface="Arial Bold" panose="020B0704020202020204" pitchFamily="34" charset="0"/>
                <a:ea typeface="Arial" panose="020B0604020202020204" pitchFamily="34" charset="0"/>
                <a:cs typeface="Arial Bold" panose="020B0704020202020204" pitchFamily="34" charset="0"/>
              </a:rPr>
              <a:t>i</a:t>
            </a:r>
            <a:r>
              <a:rPr lang="en-US" sz="2200" dirty="0">
                <a:effectLst/>
                <a:latin typeface="Arial Bold" panose="020B0704020202020204" pitchFamily="34" charset="0"/>
                <a:ea typeface="Arial" panose="020B0604020202020204" pitchFamily="34" charset="0"/>
                <a:cs typeface="Arial Bold" panose="020B0704020202020204" pitchFamily="34" charset="0"/>
              </a:rPr>
              <a:t>ng</a:t>
            </a:r>
            <a:r>
              <a:rPr lang="en-US" sz="2200" spc="15" dirty="0">
                <a:effectLst/>
                <a:latin typeface="Arial Bold" panose="020B0704020202020204" pitchFamily="34" charset="0"/>
                <a:ea typeface="Arial" panose="020B0604020202020204" pitchFamily="34" charset="0"/>
                <a:cs typeface="Arial Bold" panose="020B0704020202020204" pitchFamily="34" charset="0"/>
              </a:rPr>
              <a:t> </a:t>
            </a:r>
            <a:r>
              <a:rPr lang="en-US" sz="2200" dirty="0">
                <a:effectLst/>
                <a:latin typeface="Arial Bold" panose="020B0704020202020204" pitchFamily="34" charset="0"/>
                <a:ea typeface="Arial" panose="020B0604020202020204" pitchFamily="34" charset="0"/>
                <a:cs typeface="Arial Bold" panose="020B0704020202020204" pitchFamily="34" charset="0"/>
              </a:rPr>
              <a:t>co</a:t>
            </a:r>
            <a:r>
              <a:rPr lang="en-US" sz="2200" spc="-5" dirty="0">
                <a:effectLst/>
                <a:latin typeface="Arial Bold" panose="020B0704020202020204" pitchFamily="34" charset="0"/>
                <a:ea typeface="Arial" panose="020B0604020202020204" pitchFamily="34" charset="0"/>
                <a:cs typeface="Arial Bold" panose="020B0704020202020204" pitchFamily="34" charset="0"/>
              </a:rPr>
              <a:t>ul</a:t>
            </a:r>
            <a:r>
              <a:rPr lang="en-US" sz="2200" dirty="0">
                <a:effectLst/>
                <a:latin typeface="Arial Bold" panose="020B0704020202020204" pitchFamily="34" charset="0"/>
                <a:ea typeface="Arial" panose="020B0604020202020204" pitchFamily="34" charset="0"/>
                <a:cs typeface="Arial Bold" panose="020B0704020202020204" pitchFamily="34" charset="0"/>
              </a:rPr>
              <a:t>d</a:t>
            </a:r>
            <a:r>
              <a:rPr lang="en-US" sz="2200" spc="-10" dirty="0">
                <a:effectLst/>
                <a:latin typeface="Arial Bold" panose="020B0704020202020204" pitchFamily="34" charset="0"/>
                <a:ea typeface="Arial" panose="020B0604020202020204" pitchFamily="34" charset="0"/>
                <a:cs typeface="Arial Bold" panose="020B0704020202020204" pitchFamily="34" charset="0"/>
              </a:rPr>
              <a:t> </a:t>
            </a:r>
            <a:r>
              <a:rPr lang="en-US" sz="2200" dirty="0">
                <a:effectLst/>
                <a:latin typeface="Arial Bold" panose="020B0704020202020204" pitchFamily="34" charset="0"/>
                <a:ea typeface="Arial" panose="020B0604020202020204" pitchFamily="34" charset="0"/>
                <a:cs typeface="Arial Bold" panose="020B0704020202020204" pitchFamily="34" charset="0"/>
              </a:rPr>
              <a:t>be from </a:t>
            </a:r>
            <a:r>
              <a:rPr lang="en-US" sz="2200" spc="5" dirty="0">
                <a:effectLst/>
                <a:latin typeface="Arial Bold" panose="020B0704020202020204" pitchFamily="34" charset="0"/>
                <a:ea typeface="Arial" panose="020B0604020202020204" pitchFamily="34" charset="0"/>
                <a:cs typeface="Arial Bold" panose="020B0704020202020204" pitchFamily="34" charset="0"/>
              </a:rPr>
              <a:t>r</a:t>
            </a:r>
            <a:r>
              <a:rPr lang="en-US" sz="2200" dirty="0">
                <a:effectLst/>
                <a:latin typeface="Arial Bold" panose="020B0704020202020204" pitchFamily="34" charset="0"/>
                <a:ea typeface="Arial" panose="020B0604020202020204" pitchFamily="34" charset="0"/>
                <a:cs typeface="Arial Bold" panose="020B0704020202020204" pitchFamily="34" charset="0"/>
              </a:rPr>
              <a:t>e</a:t>
            </a:r>
            <a:r>
              <a:rPr lang="en-US" sz="2200" spc="-5" dirty="0">
                <a:effectLst/>
                <a:latin typeface="Arial Bold" panose="020B0704020202020204" pitchFamily="34" charset="0"/>
                <a:ea typeface="Arial" panose="020B0604020202020204" pitchFamily="34" charset="0"/>
                <a:cs typeface="Arial Bold" panose="020B0704020202020204" pitchFamily="34" charset="0"/>
              </a:rPr>
              <a:t>a</a:t>
            </a:r>
            <a:r>
              <a:rPr lang="en-US" sz="2200" dirty="0">
                <a:effectLst/>
                <a:latin typeface="Arial Bold" panose="020B0704020202020204" pitchFamily="34" charset="0"/>
                <a:ea typeface="Arial" panose="020B0604020202020204" pitchFamily="34" charset="0"/>
                <a:cs typeface="Arial Bold" panose="020B0704020202020204" pitchFamily="34" charset="0"/>
              </a:rPr>
              <a:t>d</a:t>
            </a:r>
            <a:r>
              <a:rPr lang="en-US" sz="2200" spc="-5" dirty="0">
                <a:effectLst/>
                <a:latin typeface="Arial Bold" panose="020B0704020202020204" pitchFamily="34" charset="0"/>
                <a:ea typeface="Arial" panose="020B0604020202020204" pitchFamily="34" charset="0"/>
                <a:cs typeface="Arial Bold" panose="020B0704020202020204" pitchFamily="34" charset="0"/>
              </a:rPr>
              <a:t>i</a:t>
            </a:r>
            <a:r>
              <a:rPr lang="en-US" sz="2200" dirty="0">
                <a:effectLst/>
                <a:latin typeface="Arial Bold" panose="020B0704020202020204" pitchFamily="34" charset="0"/>
                <a:ea typeface="Arial" panose="020B0604020202020204" pitchFamily="34" charset="0"/>
                <a:cs typeface="Arial Bold" panose="020B0704020202020204" pitchFamily="34" charset="0"/>
              </a:rPr>
              <a:t>n</a:t>
            </a:r>
            <a:r>
              <a:rPr lang="en-US" sz="2200" spc="10" dirty="0">
                <a:effectLst/>
                <a:latin typeface="Arial Bold" panose="020B0704020202020204" pitchFamily="34" charset="0"/>
                <a:ea typeface="Arial" panose="020B0604020202020204" pitchFamily="34" charset="0"/>
                <a:cs typeface="Arial Bold" panose="020B0704020202020204" pitchFamily="34" charset="0"/>
              </a:rPr>
              <a:t>g</a:t>
            </a:r>
            <a:r>
              <a:rPr lang="en-US" sz="2200" spc="-10" dirty="0">
                <a:effectLst/>
                <a:latin typeface="Arial Bold" panose="020B0704020202020204" pitchFamily="34" charset="0"/>
                <a:ea typeface="Arial" panose="020B0604020202020204" pitchFamily="34" charset="0"/>
                <a:cs typeface="Arial Bold" panose="020B0704020202020204" pitchFamily="34" charset="0"/>
              </a:rPr>
              <a:t>s</a:t>
            </a:r>
            <a:r>
              <a:rPr lang="en-US" sz="2200" dirty="0">
                <a:effectLst/>
                <a:latin typeface="Arial Bold" panose="020B0704020202020204" pitchFamily="34" charset="0"/>
                <a:ea typeface="Arial" panose="020B0604020202020204" pitchFamily="34" charset="0"/>
                <a:cs typeface="Arial Bold" panose="020B0704020202020204" pitchFamily="34" charset="0"/>
              </a:rPr>
              <a:t>, co</a:t>
            </a:r>
            <a:r>
              <a:rPr lang="en-US" sz="2200" spc="-5" dirty="0">
                <a:effectLst/>
                <a:latin typeface="Arial Bold" panose="020B0704020202020204" pitchFamily="34" charset="0"/>
                <a:ea typeface="Arial" panose="020B0604020202020204" pitchFamily="34" charset="0"/>
                <a:cs typeface="Arial Bold" panose="020B0704020202020204" pitchFamily="34" charset="0"/>
              </a:rPr>
              <a:t>u</a:t>
            </a:r>
            <a:r>
              <a:rPr lang="en-US" sz="2200" spc="5" dirty="0">
                <a:effectLst/>
                <a:latin typeface="Arial Bold" panose="020B0704020202020204" pitchFamily="34" charset="0"/>
                <a:ea typeface="Arial" panose="020B0604020202020204" pitchFamily="34" charset="0"/>
                <a:cs typeface="Arial Bold" panose="020B0704020202020204" pitchFamily="34" charset="0"/>
              </a:rPr>
              <a:t>r</a:t>
            </a:r>
            <a:r>
              <a:rPr lang="en-US" sz="2200" dirty="0">
                <a:effectLst/>
                <a:latin typeface="Arial Bold" panose="020B0704020202020204" pitchFamily="34" charset="0"/>
                <a:ea typeface="Arial" panose="020B0604020202020204" pitchFamily="34" charset="0"/>
                <a:cs typeface="Arial Bold" panose="020B0704020202020204" pitchFamily="34" charset="0"/>
              </a:rPr>
              <a:t>se</a:t>
            </a:r>
            <a:r>
              <a:rPr lang="en-US" sz="2200" spc="-10" dirty="0">
                <a:effectLst/>
                <a:latin typeface="Arial Bold" panose="020B0704020202020204" pitchFamily="34" charset="0"/>
                <a:ea typeface="Arial" panose="020B0604020202020204" pitchFamily="34" charset="0"/>
                <a:cs typeface="Arial Bold" panose="020B0704020202020204" pitchFamily="34" charset="0"/>
              </a:rPr>
              <a:t> </a:t>
            </a:r>
            <a:r>
              <a:rPr lang="en-US" sz="2200" spc="-5" dirty="0">
                <a:effectLst/>
                <a:latin typeface="Arial Bold" panose="020B0704020202020204" pitchFamily="34" charset="0"/>
                <a:ea typeface="Arial" panose="020B0604020202020204" pitchFamily="34" charset="0"/>
                <a:cs typeface="Arial Bold" panose="020B0704020202020204" pitchFamily="34" charset="0"/>
              </a:rPr>
              <a:t>l</a:t>
            </a:r>
            <a:r>
              <a:rPr lang="en-US" sz="2200" dirty="0">
                <a:effectLst/>
                <a:latin typeface="Arial Bold" panose="020B0704020202020204" pitchFamily="34" charset="0"/>
                <a:ea typeface="Arial" panose="020B0604020202020204" pitchFamily="34" charset="0"/>
                <a:cs typeface="Arial Bold" panose="020B0704020202020204" pitchFamily="34" charset="0"/>
              </a:rPr>
              <a:t>ect</a:t>
            </a:r>
            <a:r>
              <a:rPr lang="en-US" sz="2200" spc="-10" dirty="0">
                <a:effectLst/>
                <a:latin typeface="Arial Bold" panose="020B0704020202020204" pitchFamily="34" charset="0"/>
                <a:ea typeface="Arial" panose="020B0604020202020204" pitchFamily="34" charset="0"/>
                <a:cs typeface="Arial Bold" panose="020B0704020202020204" pitchFamily="34" charset="0"/>
              </a:rPr>
              <a:t>u</a:t>
            </a:r>
            <a:r>
              <a:rPr lang="en-US" sz="2200" spc="5" dirty="0">
                <a:effectLst/>
                <a:latin typeface="Arial Bold" panose="020B0704020202020204" pitchFamily="34" charset="0"/>
                <a:ea typeface="Arial" panose="020B0604020202020204" pitchFamily="34" charset="0"/>
                <a:cs typeface="Arial Bold" panose="020B0704020202020204" pitchFamily="34" charset="0"/>
              </a:rPr>
              <a:t>r</a:t>
            </a:r>
            <a:r>
              <a:rPr lang="en-US" sz="2200" spc="-15" dirty="0">
                <a:effectLst/>
                <a:latin typeface="Arial Bold" panose="020B0704020202020204" pitchFamily="34" charset="0"/>
                <a:ea typeface="Arial" panose="020B0604020202020204" pitchFamily="34" charset="0"/>
                <a:cs typeface="Arial Bold" panose="020B0704020202020204" pitchFamily="34" charset="0"/>
              </a:rPr>
              <a:t>e</a:t>
            </a:r>
            <a:r>
              <a:rPr lang="en-US" sz="2200" dirty="0">
                <a:effectLst/>
                <a:latin typeface="Arial Bold" panose="020B0704020202020204" pitchFamily="34" charset="0"/>
                <a:ea typeface="Arial" panose="020B0604020202020204" pitchFamily="34" charset="0"/>
                <a:cs typeface="Arial Bold" panose="020B0704020202020204" pitchFamily="34" charset="0"/>
              </a:rPr>
              <a:t>s,</a:t>
            </a:r>
            <a:r>
              <a:rPr lang="en-US" sz="2200" spc="10" dirty="0">
                <a:effectLst/>
                <a:latin typeface="Arial Bold" panose="020B0704020202020204" pitchFamily="34" charset="0"/>
                <a:ea typeface="Arial" panose="020B0604020202020204" pitchFamily="34" charset="0"/>
                <a:cs typeface="Arial Bold" panose="020B0704020202020204" pitchFamily="34" charset="0"/>
              </a:rPr>
              <a:t> </a:t>
            </a:r>
            <a:r>
              <a:rPr lang="en-US" sz="2200" dirty="0">
                <a:effectLst/>
                <a:latin typeface="Arial Bold" panose="020B0704020202020204" pitchFamily="34" charset="0"/>
                <a:ea typeface="Arial" panose="020B0604020202020204" pitchFamily="34" charset="0"/>
                <a:cs typeface="Arial Bold" panose="020B0704020202020204" pitchFamily="34" charset="0"/>
              </a:rPr>
              <a:t>a</a:t>
            </a:r>
            <a:r>
              <a:rPr lang="en-US" sz="2200" spc="-15" dirty="0">
                <a:effectLst/>
                <a:latin typeface="Arial Bold" panose="020B0704020202020204" pitchFamily="34" charset="0"/>
                <a:ea typeface="Arial" panose="020B0604020202020204" pitchFamily="34" charset="0"/>
                <a:cs typeface="Arial Bold" panose="020B0704020202020204" pitchFamily="34" charset="0"/>
              </a:rPr>
              <a:t>s</a:t>
            </a:r>
            <a:r>
              <a:rPr lang="en-US" sz="2200" dirty="0">
                <a:effectLst/>
                <a:latin typeface="Arial Bold" panose="020B0704020202020204" pitchFamily="34" charset="0"/>
                <a:ea typeface="Arial" panose="020B0604020202020204" pitchFamily="34" charset="0"/>
                <a:cs typeface="Arial Bold" panose="020B0704020202020204" pitchFamily="34" charset="0"/>
              </a:rPr>
              <a:t>s</a:t>
            </a:r>
            <a:r>
              <a:rPr lang="en-US" sz="2200" spc="-5" dirty="0">
                <a:effectLst/>
                <a:latin typeface="Arial Bold" panose="020B0704020202020204" pitchFamily="34" charset="0"/>
                <a:ea typeface="Arial" panose="020B0604020202020204" pitchFamily="34" charset="0"/>
                <a:cs typeface="Arial Bold" panose="020B0704020202020204" pitchFamily="34" charset="0"/>
              </a:rPr>
              <a:t>i</a:t>
            </a:r>
            <a:r>
              <a:rPr lang="en-US" sz="2200" spc="10" dirty="0">
                <a:effectLst/>
                <a:latin typeface="Arial Bold" panose="020B0704020202020204" pitchFamily="34" charset="0"/>
                <a:ea typeface="Arial" panose="020B0604020202020204" pitchFamily="34" charset="0"/>
                <a:cs typeface="Arial Bold" panose="020B0704020202020204" pitchFamily="34" charset="0"/>
              </a:rPr>
              <a:t>g</a:t>
            </a:r>
            <a:r>
              <a:rPr lang="en-US" sz="2200" spc="-15" dirty="0">
                <a:effectLst/>
                <a:latin typeface="Arial Bold" panose="020B0704020202020204" pitchFamily="34" charset="0"/>
                <a:ea typeface="Arial" panose="020B0604020202020204" pitchFamily="34" charset="0"/>
                <a:cs typeface="Arial Bold" panose="020B0704020202020204" pitchFamily="34" charset="0"/>
              </a:rPr>
              <a:t>n</a:t>
            </a:r>
            <a:r>
              <a:rPr lang="en-US" sz="2200" spc="5" dirty="0">
                <a:effectLst/>
                <a:latin typeface="Arial Bold" panose="020B0704020202020204" pitchFamily="34" charset="0"/>
                <a:ea typeface="Arial" panose="020B0604020202020204" pitchFamily="34" charset="0"/>
                <a:cs typeface="Arial Bold" panose="020B0704020202020204" pitchFamily="34" charset="0"/>
              </a:rPr>
              <a:t>m</a:t>
            </a:r>
            <a:r>
              <a:rPr lang="en-US" sz="2200" dirty="0">
                <a:effectLst/>
                <a:latin typeface="Arial Bold" panose="020B0704020202020204" pitchFamily="34" charset="0"/>
                <a:ea typeface="Arial" panose="020B0604020202020204" pitchFamily="34" charset="0"/>
                <a:cs typeface="Arial Bold" panose="020B0704020202020204" pitchFamily="34" charset="0"/>
              </a:rPr>
              <a:t>e</a:t>
            </a:r>
            <a:r>
              <a:rPr lang="en-US" sz="2200" spc="-5" dirty="0">
                <a:effectLst/>
                <a:latin typeface="Arial Bold" panose="020B0704020202020204" pitchFamily="34" charset="0"/>
                <a:ea typeface="Arial" panose="020B0604020202020204" pitchFamily="34" charset="0"/>
                <a:cs typeface="Arial Bold" panose="020B0704020202020204" pitchFamily="34" charset="0"/>
              </a:rPr>
              <a:t>nt</a:t>
            </a:r>
            <a:r>
              <a:rPr lang="en-US" sz="2200" dirty="0">
                <a:effectLst/>
                <a:latin typeface="Arial Bold" panose="020B0704020202020204" pitchFamily="34" charset="0"/>
                <a:ea typeface="Arial" panose="020B0604020202020204" pitchFamily="34" charset="0"/>
                <a:cs typeface="Arial Bold" panose="020B0704020202020204" pitchFamily="34" charset="0"/>
              </a:rPr>
              <a:t>s,</a:t>
            </a:r>
            <a:r>
              <a:rPr lang="en-US" sz="2200" spc="-10" dirty="0">
                <a:effectLst/>
                <a:latin typeface="Arial Bold" panose="020B0704020202020204" pitchFamily="34" charset="0"/>
                <a:ea typeface="Arial" panose="020B0604020202020204" pitchFamily="34" charset="0"/>
                <a:cs typeface="Arial Bold" panose="020B0704020202020204" pitchFamily="34" charset="0"/>
              </a:rPr>
              <a:t> </a:t>
            </a:r>
            <a:r>
              <a:rPr lang="en-US" sz="2200" spc="10" dirty="0">
                <a:effectLst/>
                <a:latin typeface="Arial Bold" panose="020B0704020202020204" pitchFamily="34" charset="0"/>
                <a:ea typeface="Arial" panose="020B0604020202020204" pitchFamily="34" charset="0"/>
                <a:cs typeface="Arial Bold" panose="020B0704020202020204" pitchFamily="34" charset="0"/>
              </a:rPr>
              <a:t>q</a:t>
            </a:r>
            <a:r>
              <a:rPr lang="en-US" sz="2200" dirty="0">
                <a:effectLst/>
                <a:latin typeface="Arial Bold" panose="020B0704020202020204" pitchFamily="34" charset="0"/>
                <a:ea typeface="Arial" panose="020B0604020202020204" pitchFamily="34" charset="0"/>
                <a:cs typeface="Arial Bold" panose="020B0704020202020204" pitchFamily="34" charset="0"/>
              </a:rPr>
              <a:t>u</a:t>
            </a:r>
            <a:r>
              <a:rPr lang="en-US" sz="2200" spc="-5" dirty="0">
                <a:effectLst/>
                <a:latin typeface="Arial Bold" panose="020B0704020202020204" pitchFamily="34" charset="0"/>
                <a:ea typeface="Arial" panose="020B0604020202020204" pitchFamily="34" charset="0"/>
                <a:cs typeface="Arial Bold" panose="020B0704020202020204" pitchFamily="34" charset="0"/>
              </a:rPr>
              <a:t>i</a:t>
            </a:r>
            <a:r>
              <a:rPr lang="en-US" sz="2200" spc="-10" dirty="0">
                <a:effectLst/>
                <a:latin typeface="Arial Bold" panose="020B0704020202020204" pitchFamily="34" charset="0"/>
                <a:ea typeface="Arial" panose="020B0604020202020204" pitchFamily="34" charset="0"/>
                <a:cs typeface="Arial Bold" panose="020B0704020202020204" pitchFamily="34" charset="0"/>
              </a:rPr>
              <a:t>zz</a:t>
            </a:r>
            <a:r>
              <a:rPr lang="en-US" sz="2200" dirty="0">
                <a:effectLst/>
                <a:latin typeface="Arial Bold" panose="020B0704020202020204" pitchFamily="34" charset="0"/>
                <a:ea typeface="Arial" panose="020B0604020202020204" pitchFamily="34" charset="0"/>
                <a:cs typeface="Arial Bold" panose="020B0704020202020204" pitchFamily="34" charset="0"/>
              </a:rPr>
              <a:t>es,</a:t>
            </a:r>
            <a:r>
              <a:rPr lang="en-US" sz="2200" spc="20" dirty="0">
                <a:effectLst/>
                <a:latin typeface="Arial Bold" panose="020B0704020202020204" pitchFamily="34" charset="0"/>
                <a:ea typeface="Arial" panose="020B0604020202020204" pitchFamily="34" charset="0"/>
                <a:cs typeface="Arial Bold" panose="020B0704020202020204" pitchFamily="34" charset="0"/>
              </a:rPr>
              <a:t> </a:t>
            </a:r>
            <a:r>
              <a:rPr lang="en-US" sz="2200" dirty="0">
                <a:effectLst/>
                <a:latin typeface="Arial Bold" panose="020B0704020202020204" pitchFamily="34" charset="0"/>
                <a:ea typeface="Arial" panose="020B0604020202020204" pitchFamily="34" charset="0"/>
                <a:cs typeface="Arial Bold" panose="020B0704020202020204" pitchFamily="34" charset="0"/>
              </a:rPr>
              <a:t>or</a:t>
            </a:r>
            <a:r>
              <a:rPr lang="en-US" sz="2200" spc="-5" dirty="0">
                <a:effectLst/>
                <a:latin typeface="Arial Bold" panose="020B0704020202020204" pitchFamily="34" charset="0"/>
                <a:ea typeface="Arial" panose="020B0604020202020204" pitchFamily="34" charset="0"/>
                <a:cs typeface="Arial Bold" panose="020B0704020202020204" pitchFamily="34" charset="0"/>
              </a:rPr>
              <a:t> </a:t>
            </a:r>
            <a:r>
              <a:rPr lang="en-US" sz="2200" dirty="0">
                <a:effectLst/>
                <a:latin typeface="Arial Bold" panose="020B0704020202020204" pitchFamily="34" charset="0"/>
                <a:ea typeface="Arial" panose="020B0604020202020204" pitchFamily="34" charset="0"/>
                <a:cs typeface="Arial Bold" panose="020B0704020202020204" pitchFamily="34" charset="0"/>
              </a:rPr>
              <a:t>oth</a:t>
            </a:r>
            <a:r>
              <a:rPr lang="en-US" sz="2200" spc="-10" dirty="0">
                <a:effectLst/>
                <a:latin typeface="Arial Bold" panose="020B0704020202020204" pitchFamily="34" charset="0"/>
                <a:ea typeface="Arial" panose="020B0604020202020204" pitchFamily="34" charset="0"/>
                <a:cs typeface="Arial Bold" panose="020B0704020202020204" pitchFamily="34" charset="0"/>
              </a:rPr>
              <a:t>e</a:t>
            </a:r>
            <a:r>
              <a:rPr lang="en-US" sz="2200" dirty="0">
                <a:effectLst/>
                <a:latin typeface="Arial Bold" panose="020B0704020202020204" pitchFamily="34" charset="0"/>
                <a:ea typeface="Arial" panose="020B0604020202020204" pitchFamily="34" charset="0"/>
                <a:cs typeface="Arial Bold" panose="020B0704020202020204" pitchFamily="34" charset="0"/>
              </a:rPr>
              <a:t>r</a:t>
            </a:r>
            <a:r>
              <a:rPr lang="en-US" sz="2200" spc="10" dirty="0">
                <a:effectLst/>
                <a:latin typeface="Arial Bold" panose="020B0704020202020204" pitchFamily="34" charset="0"/>
                <a:ea typeface="Arial" panose="020B0604020202020204" pitchFamily="34" charset="0"/>
                <a:cs typeface="Arial Bold" panose="020B0704020202020204" pitchFamily="34" charset="0"/>
              </a:rPr>
              <a:t> </a:t>
            </a:r>
            <a:r>
              <a:rPr lang="en-US" sz="2200" dirty="0">
                <a:effectLst/>
                <a:latin typeface="Arial Bold" panose="020B0704020202020204" pitchFamily="34" charset="0"/>
                <a:ea typeface="Arial" panose="020B0604020202020204" pitchFamily="34" charset="0"/>
                <a:cs typeface="Arial Bold" panose="020B0704020202020204" pitchFamily="34" charset="0"/>
              </a:rPr>
              <a:t>co</a:t>
            </a:r>
            <a:r>
              <a:rPr lang="en-US" sz="2200" spc="-15" dirty="0">
                <a:effectLst/>
                <a:latin typeface="Arial Bold" panose="020B0704020202020204" pitchFamily="34" charset="0"/>
                <a:ea typeface="Arial" panose="020B0604020202020204" pitchFamily="34" charset="0"/>
                <a:cs typeface="Arial Bold" panose="020B0704020202020204" pitchFamily="34" charset="0"/>
              </a:rPr>
              <a:t>u</a:t>
            </a:r>
            <a:r>
              <a:rPr lang="en-US" sz="2200" spc="5" dirty="0">
                <a:effectLst/>
                <a:latin typeface="Arial Bold" panose="020B0704020202020204" pitchFamily="34" charset="0"/>
                <a:ea typeface="Arial" panose="020B0604020202020204" pitchFamily="34" charset="0"/>
                <a:cs typeface="Arial Bold" panose="020B0704020202020204" pitchFamily="34" charset="0"/>
              </a:rPr>
              <a:t>r</a:t>
            </a:r>
            <a:r>
              <a:rPr lang="en-US" sz="2200" dirty="0">
                <a:effectLst/>
                <a:latin typeface="Arial Bold" panose="020B0704020202020204" pitchFamily="34" charset="0"/>
                <a:ea typeface="Arial" panose="020B0604020202020204" pitchFamily="34" charset="0"/>
                <a:cs typeface="Arial Bold" panose="020B0704020202020204" pitchFamily="34" charset="0"/>
              </a:rPr>
              <a:t>se</a:t>
            </a:r>
            <a:r>
              <a:rPr lang="en-US" sz="2200" spc="-10" dirty="0">
                <a:effectLst/>
                <a:latin typeface="Arial Bold" panose="020B0704020202020204" pitchFamily="34" charset="0"/>
                <a:ea typeface="Arial" panose="020B0604020202020204" pitchFamily="34" charset="0"/>
                <a:cs typeface="Arial Bold" panose="020B0704020202020204" pitchFamily="34" charset="0"/>
              </a:rPr>
              <a:t>/</a:t>
            </a:r>
            <a:r>
              <a:rPr lang="en-US" sz="2200" dirty="0">
                <a:effectLst/>
                <a:latin typeface="Arial Bold" panose="020B0704020202020204" pitchFamily="34" charset="0"/>
                <a:ea typeface="Arial" panose="020B0604020202020204" pitchFamily="34" charset="0"/>
                <a:cs typeface="Arial Bold" panose="020B0704020202020204" pitchFamily="34" charset="0"/>
              </a:rPr>
              <a:t>c</a:t>
            </a:r>
            <a:r>
              <a:rPr lang="en-US" sz="2200" spc="-5" dirty="0">
                <a:effectLst/>
                <a:latin typeface="Arial Bold" panose="020B0704020202020204" pitchFamily="34" charset="0"/>
                <a:ea typeface="Arial" panose="020B0604020202020204" pitchFamily="34" charset="0"/>
                <a:cs typeface="Arial Bold" panose="020B0704020202020204" pitchFamily="34" charset="0"/>
              </a:rPr>
              <a:t>li</a:t>
            </a:r>
            <a:r>
              <a:rPr lang="en-US" sz="2200" dirty="0">
                <a:effectLst/>
                <a:latin typeface="Arial Bold" panose="020B0704020202020204" pitchFamily="34" charset="0"/>
                <a:ea typeface="Arial" panose="020B0604020202020204" pitchFamily="34" charset="0"/>
                <a:cs typeface="Arial Bold" panose="020B0704020202020204" pitchFamily="34" charset="0"/>
              </a:rPr>
              <a:t>n</a:t>
            </a:r>
            <a:r>
              <a:rPr lang="en-US" sz="2200" spc="-5" dirty="0">
                <a:effectLst/>
                <a:latin typeface="Arial Bold" panose="020B0704020202020204" pitchFamily="34" charset="0"/>
                <a:ea typeface="Arial" panose="020B0604020202020204" pitchFamily="34" charset="0"/>
                <a:cs typeface="Arial Bold" panose="020B0704020202020204" pitchFamily="34" charset="0"/>
              </a:rPr>
              <a:t>i</a:t>
            </a:r>
            <a:r>
              <a:rPr lang="en-US" sz="2200" dirty="0">
                <a:effectLst/>
                <a:latin typeface="Arial Bold" panose="020B0704020202020204" pitchFamily="34" charset="0"/>
                <a:ea typeface="Arial" panose="020B0604020202020204" pitchFamily="34" charset="0"/>
                <a:cs typeface="Arial Bold" panose="020B0704020202020204" pitchFamily="34" charset="0"/>
              </a:rPr>
              <a:t>cal acti</a:t>
            </a:r>
            <a:r>
              <a:rPr lang="en-US" sz="2200" spc="-15" dirty="0">
                <a:effectLst/>
                <a:latin typeface="Arial Bold" panose="020B0704020202020204" pitchFamily="34" charset="0"/>
                <a:ea typeface="Arial" panose="020B0604020202020204" pitchFamily="34" charset="0"/>
                <a:cs typeface="Arial Bold" panose="020B0704020202020204" pitchFamily="34" charset="0"/>
              </a:rPr>
              <a:t>v</a:t>
            </a:r>
            <a:r>
              <a:rPr lang="en-US" sz="2200" spc="-5" dirty="0">
                <a:effectLst/>
                <a:latin typeface="Arial Bold" panose="020B0704020202020204" pitchFamily="34" charset="0"/>
                <a:ea typeface="Arial" panose="020B0604020202020204" pitchFamily="34" charset="0"/>
                <a:cs typeface="Arial Bold" panose="020B0704020202020204" pitchFamily="34" charset="0"/>
              </a:rPr>
              <a:t>i</a:t>
            </a:r>
            <a:r>
              <a:rPr lang="en-US" sz="2200" spc="5" dirty="0">
                <a:effectLst/>
                <a:latin typeface="Arial Bold" panose="020B0704020202020204" pitchFamily="34" charset="0"/>
                <a:ea typeface="Arial" panose="020B0604020202020204" pitchFamily="34" charset="0"/>
                <a:cs typeface="Arial Bold" panose="020B0704020202020204" pitchFamily="34" charset="0"/>
              </a:rPr>
              <a:t>t</a:t>
            </a:r>
            <a:r>
              <a:rPr lang="en-US" sz="2200" spc="-5" dirty="0">
                <a:effectLst/>
                <a:latin typeface="Arial Bold" panose="020B0704020202020204" pitchFamily="34" charset="0"/>
                <a:ea typeface="Arial" panose="020B0604020202020204" pitchFamily="34" charset="0"/>
                <a:cs typeface="Arial Bold" panose="020B0704020202020204" pitchFamily="34" charset="0"/>
              </a:rPr>
              <a:t>i</a:t>
            </a:r>
            <a:r>
              <a:rPr lang="en-US" sz="2200" dirty="0">
                <a:effectLst/>
                <a:latin typeface="Arial Bold" panose="020B0704020202020204" pitchFamily="34" charset="0"/>
                <a:ea typeface="Arial" panose="020B0604020202020204" pitchFamily="34" charset="0"/>
                <a:cs typeface="Arial Bold" panose="020B0704020202020204" pitchFamily="34" charset="0"/>
              </a:rPr>
              <a:t>es. </a:t>
            </a:r>
          </a:p>
          <a:p>
            <a:pPr marL="0" indent="0">
              <a:buNone/>
            </a:pPr>
            <a:endParaRPr lang="en-US" sz="2200" dirty="0">
              <a:latin typeface="Arial Bold" panose="020B0704020202020204" pitchFamily="34" charset="0"/>
              <a:cs typeface="Arial Bold" panose="020B0704020202020204" pitchFamily="34" charset="0"/>
            </a:endParaRPr>
          </a:p>
          <a:p>
            <a:pPr marL="0" indent="0">
              <a:buNone/>
            </a:pPr>
            <a:endParaRPr lang="en-US" sz="2200" dirty="0">
              <a:latin typeface="Arial Bold" panose="020B0704020202020204" pitchFamily="34" charset="0"/>
              <a:cs typeface="Arial Bold" panose="020B0704020202020204" pitchFamily="34" charset="0"/>
            </a:endParaRPr>
          </a:p>
          <a:p>
            <a:pPr marL="0" indent="0">
              <a:buNone/>
            </a:pPr>
            <a:endParaRPr lang="en-US" sz="2200" dirty="0">
              <a:latin typeface="Arial Bold" panose="020B0704020202020204" pitchFamily="34" charset="0"/>
              <a:cs typeface="Arial Bold" panose="020B0704020202020204" pitchFamily="34" charset="0"/>
            </a:endParaRPr>
          </a:p>
        </p:txBody>
      </p:sp>
      <p:sp>
        <p:nvSpPr>
          <p:cNvPr id="4" name="Title 1">
            <a:extLst>
              <a:ext uri="{FF2B5EF4-FFF2-40B4-BE49-F238E27FC236}">
                <a16:creationId xmlns:a16="http://schemas.microsoft.com/office/drawing/2014/main" id="{B6D39AB2-EF02-42EE-AE9C-FCCA75487F44}"/>
              </a:ext>
            </a:extLst>
          </p:cNvPr>
          <p:cNvSpPr>
            <a:spLocks noGrp="1"/>
          </p:cNvSpPr>
          <p:nvPr>
            <p:ph type="title"/>
          </p:nvPr>
        </p:nvSpPr>
        <p:spPr>
          <a:xfrm>
            <a:off x="646111" y="605118"/>
            <a:ext cx="9557123" cy="1162722"/>
          </a:xfrm>
        </p:spPr>
        <p:txBody>
          <a:bodyPr/>
          <a:lstStyle/>
          <a:p>
            <a:r>
              <a:rPr lang="en-US" dirty="0">
                <a:solidFill>
                  <a:schemeClr val="tx1"/>
                </a:solidFill>
                <a:cs typeface="Arial Bold" panose="020B0704020202020204" pitchFamily="34" charset="0"/>
              </a:rPr>
              <a:t>TYPES OF DOCUMENTATION:</a:t>
            </a:r>
            <a:br>
              <a:rPr lang="en-US" dirty="0">
                <a:solidFill>
                  <a:schemeClr val="tx1"/>
                </a:solidFill>
                <a:cs typeface="Arial Bold" panose="020B0704020202020204" pitchFamily="34" charset="0"/>
              </a:rPr>
            </a:br>
            <a:r>
              <a:rPr lang="en-US" sz="3600" dirty="0">
                <a:solidFill>
                  <a:schemeClr val="tx1"/>
                </a:solidFill>
                <a:cs typeface="Arial Bold" panose="020B0704020202020204" pitchFamily="34" charset="0"/>
              </a:rPr>
              <a:t>Examples for Curricular Standards, Part 3</a:t>
            </a:r>
            <a:endParaRPr lang="en-US" dirty="0">
              <a:solidFill>
                <a:schemeClr val="tx1"/>
              </a:solidFill>
              <a:cs typeface="Arial Bold" panose="020B0704020202020204" pitchFamily="34" charset="0"/>
            </a:endParaRPr>
          </a:p>
        </p:txBody>
      </p:sp>
    </p:spTree>
    <p:extLst>
      <p:ext uri="{BB962C8B-B14F-4D97-AF65-F5344CB8AC3E}">
        <p14:creationId xmlns:p14="http://schemas.microsoft.com/office/powerpoint/2010/main" val="41734760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F7CEBE-F588-E010-7E82-2706413A3D2F}"/>
              </a:ext>
            </a:extLst>
          </p:cNvPr>
          <p:cNvSpPr>
            <a:spLocks noGrp="1"/>
          </p:cNvSpPr>
          <p:nvPr>
            <p:ph idx="1"/>
          </p:nvPr>
        </p:nvSpPr>
        <p:spPr>
          <a:xfrm>
            <a:off x="646111" y="2019506"/>
            <a:ext cx="10589925" cy="4552034"/>
          </a:xfrm>
        </p:spPr>
        <p:txBody>
          <a:bodyPr>
            <a:normAutofit fontScale="85000" lnSpcReduction="10000"/>
          </a:bodyPr>
          <a:lstStyle/>
          <a:p>
            <a:pPr marL="0" indent="0">
              <a:lnSpc>
                <a:spcPct val="120000"/>
              </a:lnSpc>
              <a:buNone/>
            </a:pPr>
            <a:r>
              <a:rPr lang="en-US" sz="2600" dirty="0">
                <a:latin typeface="Arial Bold" panose="020B0704020202020204" pitchFamily="34" charset="0"/>
                <a:cs typeface="Arial Bold" panose="020B0704020202020204" pitchFamily="34" charset="0"/>
              </a:rPr>
              <a:t>Other Preambles are tailored to specific needs of the discipline.</a:t>
            </a:r>
          </a:p>
          <a:p>
            <a:pPr marL="0" indent="0">
              <a:lnSpc>
                <a:spcPct val="120000"/>
              </a:lnSpc>
              <a:spcBef>
                <a:spcPts val="2400"/>
              </a:spcBef>
              <a:buNone/>
            </a:pPr>
            <a:r>
              <a:rPr lang="en-US" sz="2600" dirty="0">
                <a:latin typeface="Arial Bold" panose="020B0704020202020204" pitchFamily="34" charset="0"/>
                <a:cs typeface="Arial Bold" panose="020B0704020202020204" pitchFamily="34" charset="0"/>
              </a:rPr>
              <a:t>(VRT: I – III, VII – XVII) </a:t>
            </a:r>
          </a:p>
          <a:p>
            <a:pPr marL="0" indent="0">
              <a:lnSpc>
                <a:spcPct val="120000"/>
              </a:lnSpc>
              <a:buNone/>
            </a:pPr>
            <a:r>
              <a:rPr lang="en-US" sz="2600" dirty="0">
                <a:effectLst/>
                <a:latin typeface="Arial Bold" panose="020B0704020202020204" pitchFamily="34" charset="0"/>
                <a:ea typeface="Calibri" panose="020F0502020204030204" pitchFamily="34" charset="0"/>
                <a:cs typeface="Arial Bold" panose="020B0704020202020204" pitchFamily="34" charset="0"/>
              </a:rPr>
              <a:t>The faculty provides directed learning experiences that </a:t>
            </a:r>
            <a:r>
              <a:rPr lang="en-US" sz="2600" u="sng" dirty="0">
                <a:effectLst/>
                <a:latin typeface="Arial Bold" panose="020B0704020202020204" pitchFamily="34" charset="0"/>
                <a:ea typeface="Calibri" panose="020F0502020204030204" pitchFamily="34" charset="0"/>
                <a:cs typeface="Arial Bold" panose="020B0704020202020204" pitchFamily="34" charset="0"/>
              </a:rPr>
              <a:t>enable candidates to demonstrate</a:t>
            </a:r>
            <a:r>
              <a:rPr lang="en-US" sz="2600" dirty="0">
                <a:effectLst/>
                <a:latin typeface="Arial Bold" panose="020B0704020202020204" pitchFamily="34" charset="0"/>
                <a:ea typeface="Calibri" panose="020F0502020204030204" pitchFamily="34" charset="0"/>
                <a:cs typeface="Arial Bold" panose="020B0704020202020204" pitchFamily="34" charset="0"/>
              </a:rPr>
              <a:t>:</a:t>
            </a:r>
            <a:endParaRPr lang="en-US" sz="2600" dirty="0">
              <a:latin typeface="Arial Bold" panose="020B0704020202020204" pitchFamily="34" charset="0"/>
              <a:cs typeface="Arial Bold" panose="020B0704020202020204" pitchFamily="34" charset="0"/>
            </a:endParaRPr>
          </a:p>
          <a:p>
            <a:pPr marL="0" indent="0">
              <a:lnSpc>
                <a:spcPct val="120000"/>
              </a:lnSpc>
              <a:spcBef>
                <a:spcPts val="2400"/>
              </a:spcBef>
              <a:buNone/>
            </a:pPr>
            <a:r>
              <a:rPr lang="en-US" sz="2600" dirty="0">
                <a:latin typeface="Arial Bold" panose="020B0704020202020204" pitchFamily="34" charset="0"/>
                <a:cs typeface="Arial Bold" panose="020B0704020202020204" pitchFamily="34" charset="0"/>
              </a:rPr>
              <a:t>(VRT: IV - VI) </a:t>
            </a:r>
          </a:p>
          <a:p>
            <a:pPr marL="0" indent="0">
              <a:lnSpc>
                <a:spcPct val="120000"/>
              </a:lnSpc>
              <a:buNone/>
            </a:pPr>
            <a:r>
              <a:rPr lang="en-US" sz="2600" dirty="0">
                <a:effectLst/>
                <a:latin typeface="Arial Bold" panose="020B0704020202020204" pitchFamily="34" charset="0"/>
                <a:ea typeface="Calibri" panose="020F0502020204030204" pitchFamily="34" charset="0"/>
                <a:cs typeface="Arial Bold" panose="020B0704020202020204" pitchFamily="34" charset="0"/>
              </a:rPr>
              <a:t>The faculty provides directed learning experiences that </a:t>
            </a:r>
            <a:r>
              <a:rPr lang="en-US" sz="2600" u="sng" dirty="0">
                <a:effectLst/>
                <a:latin typeface="Arial Bold" panose="020B0704020202020204" pitchFamily="34" charset="0"/>
                <a:ea typeface="Calibri" panose="020F0502020204030204" pitchFamily="34" charset="0"/>
                <a:cs typeface="Arial Bold" panose="020B0704020202020204" pitchFamily="34" charset="0"/>
              </a:rPr>
              <a:t>enable candidates to demonstrate knowledge of how to select, design and implement</a:t>
            </a:r>
            <a:r>
              <a:rPr lang="en-US" sz="2600" dirty="0">
                <a:effectLst/>
                <a:latin typeface="Arial Bold" panose="020B0704020202020204" pitchFamily="34" charset="0"/>
                <a:ea typeface="Calibri" panose="020F0502020204030204" pitchFamily="34" charset="0"/>
                <a:cs typeface="Arial Bold" panose="020B0704020202020204" pitchFamily="34" charset="0"/>
              </a:rPr>
              <a:t> a sequential instructional program to meet the specific independent living needs of learners who are blind or visually impaired including knowing how to: </a:t>
            </a:r>
            <a:endParaRPr lang="en-US" sz="2600" dirty="0">
              <a:latin typeface="Arial Bold" panose="020B0704020202020204" pitchFamily="34" charset="0"/>
              <a:cs typeface="Arial Bold" panose="020B0704020202020204" pitchFamily="34" charset="0"/>
            </a:endParaRPr>
          </a:p>
          <a:p>
            <a:pPr marL="0" indent="0">
              <a:buNone/>
            </a:pPr>
            <a:endParaRPr lang="en-US" sz="2100" dirty="0">
              <a:latin typeface="Arial Bold" panose="020B0704020202020204" pitchFamily="34" charset="0"/>
              <a:cs typeface="Arial Bold" panose="020B0704020202020204" pitchFamily="34" charset="0"/>
            </a:endParaRPr>
          </a:p>
          <a:p>
            <a:pPr marL="0" indent="0">
              <a:buNone/>
            </a:pPr>
            <a:endParaRPr lang="en-US" sz="2100" dirty="0">
              <a:latin typeface="Arial Bold" panose="020B0704020202020204" pitchFamily="34" charset="0"/>
              <a:cs typeface="Arial Bold" panose="020B0704020202020204" pitchFamily="34" charset="0"/>
            </a:endParaRPr>
          </a:p>
          <a:p>
            <a:pPr marL="0" indent="0">
              <a:buNone/>
            </a:pPr>
            <a:endParaRPr lang="en-US" sz="2100" dirty="0">
              <a:latin typeface="Arial Bold" panose="020B0704020202020204" pitchFamily="34" charset="0"/>
              <a:cs typeface="Arial Bold" panose="020B0704020202020204" pitchFamily="34" charset="0"/>
            </a:endParaRPr>
          </a:p>
        </p:txBody>
      </p:sp>
      <p:sp>
        <p:nvSpPr>
          <p:cNvPr id="4" name="Title 1">
            <a:extLst>
              <a:ext uri="{FF2B5EF4-FFF2-40B4-BE49-F238E27FC236}">
                <a16:creationId xmlns:a16="http://schemas.microsoft.com/office/drawing/2014/main" id="{4B5A4F97-C43D-4D60-8602-3DC34BC43C25}"/>
              </a:ext>
            </a:extLst>
          </p:cNvPr>
          <p:cNvSpPr>
            <a:spLocks noGrp="1"/>
          </p:cNvSpPr>
          <p:nvPr>
            <p:ph type="title"/>
          </p:nvPr>
        </p:nvSpPr>
        <p:spPr>
          <a:xfrm>
            <a:off x="646111" y="605118"/>
            <a:ext cx="9557123" cy="1162722"/>
          </a:xfrm>
        </p:spPr>
        <p:txBody>
          <a:bodyPr/>
          <a:lstStyle/>
          <a:p>
            <a:r>
              <a:rPr lang="en-US" dirty="0">
                <a:solidFill>
                  <a:schemeClr val="tx1"/>
                </a:solidFill>
                <a:cs typeface="Arial Bold" panose="020B0704020202020204" pitchFamily="34" charset="0"/>
              </a:rPr>
              <a:t>TYPES OF DOCUMENTATION:</a:t>
            </a:r>
            <a:br>
              <a:rPr lang="en-US" dirty="0">
                <a:solidFill>
                  <a:schemeClr val="tx1"/>
                </a:solidFill>
                <a:cs typeface="Arial Bold" panose="020B0704020202020204" pitchFamily="34" charset="0"/>
              </a:rPr>
            </a:br>
            <a:r>
              <a:rPr lang="en-US" sz="3600" dirty="0">
                <a:solidFill>
                  <a:schemeClr val="tx1"/>
                </a:solidFill>
                <a:cs typeface="Arial Bold" panose="020B0704020202020204" pitchFamily="34" charset="0"/>
              </a:rPr>
              <a:t>Examples for Curricular Standards, Part 4</a:t>
            </a:r>
            <a:endParaRPr lang="en-US" dirty="0">
              <a:solidFill>
                <a:schemeClr val="tx1"/>
              </a:solidFill>
              <a:cs typeface="Arial Bold" panose="020B0704020202020204" pitchFamily="34" charset="0"/>
            </a:endParaRPr>
          </a:p>
        </p:txBody>
      </p:sp>
    </p:spTree>
    <p:extLst>
      <p:ext uri="{BB962C8B-B14F-4D97-AF65-F5344CB8AC3E}">
        <p14:creationId xmlns:p14="http://schemas.microsoft.com/office/powerpoint/2010/main" val="4184436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F7CEBE-F588-E010-7E82-2706413A3D2F}"/>
              </a:ext>
            </a:extLst>
          </p:cNvPr>
          <p:cNvSpPr>
            <a:spLocks noGrp="1"/>
          </p:cNvSpPr>
          <p:nvPr>
            <p:ph idx="1"/>
          </p:nvPr>
        </p:nvSpPr>
        <p:spPr>
          <a:xfrm>
            <a:off x="646111" y="2136048"/>
            <a:ext cx="10465234" cy="4195481"/>
          </a:xfrm>
        </p:spPr>
        <p:txBody>
          <a:bodyPr>
            <a:noAutofit/>
          </a:bodyPr>
          <a:lstStyle/>
          <a:p>
            <a:pPr marL="0" indent="0">
              <a:buNone/>
            </a:pPr>
            <a:r>
              <a:rPr lang="en-US" sz="2200" dirty="0">
                <a:latin typeface="Arial Bold" panose="020B0704020202020204" pitchFamily="34" charset="0"/>
                <a:cs typeface="Arial Bold" panose="020B0704020202020204" pitchFamily="34" charset="0"/>
              </a:rPr>
              <a:t>(O&amp;M: X – XI)</a:t>
            </a:r>
          </a:p>
          <a:p>
            <a:pPr marL="0" indent="0">
              <a:buNone/>
            </a:pPr>
            <a:r>
              <a:rPr lang="en-US" sz="2200" dirty="0">
                <a:effectLst/>
                <a:latin typeface="Arial Bold" panose="020B0704020202020204" pitchFamily="34" charset="0"/>
                <a:ea typeface="Arial Narrow" panose="020B0606020202030204" pitchFamily="34" charset="0"/>
                <a:cs typeface="Arial Bold" panose="020B0704020202020204" pitchFamily="34" charset="0"/>
              </a:rPr>
              <a:t>The university provides learning experiences intended to result </a:t>
            </a:r>
            <a:r>
              <a:rPr lang="en-US" sz="2200" u="sng" dirty="0">
                <a:effectLst/>
                <a:latin typeface="Arial Bold" panose="020B0704020202020204" pitchFamily="34" charset="0"/>
                <a:ea typeface="Arial Narrow" panose="020B0606020202030204" pitchFamily="34" charset="0"/>
                <a:cs typeface="Arial Bold" panose="020B0704020202020204" pitchFamily="34" charset="0"/>
              </a:rPr>
              <a:t>in acquisition of knowledge </a:t>
            </a:r>
            <a:r>
              <a:rPr lang="en-US" sz="2200" dirty="0">
                <a:effectLst/>
                <a:latin typeface="Arial Bold" panose="020B0704020202020204" pitchFamily="34" charset="0"/>
                <a:ea typeface="Arial Narrow" panose="020B0606020202030204" pitchFamily="34" charset="0"/>
                <a:cs typeface="Arial Bold" panose="020B0704020202020204" pitchFamily="34" charset="0"/>
              </a:rPr>
              <a:t>relating to:</a:t>
            </a:r>
            <a:endParaRPr lang="en-US" sz="2200" dirty="0">
              <a:latin typeface="Arial Bold" panose="020B0704020202020204" pitchFamily="34" charset="0"/>
              <a:cs typeface="Arial Bold" panose="020B0704020202020204" pitchFamily="34" charset="0"/>
            </a:endParaRPr>
          </a:p>
          <a:p>
            <a:pPr marL="0" indent="0">
              <a:spcBef>
                <a:spcPts val="2400"/>
              </a:spcBef>
              <a:buNone/>
            </a:pPr>
            <a:r>
              <a:rPr lang="en-US" sz="2200" dirty="0">
                <a:latin typeface="Arial Bold" panose="020B0704020202020204" pitchFamily="34" charset="0"/>
                <a:cs typeface="Arial Bold" panose="020B0704020202020204" pitchFamily="34" charset="0"/>
              </a:rPr>
              <a:t>(LVT X:</a:t>
            </a:r>
            <a:r>
              <a:rPr lang="en-US" sz="2200" dirty="0">
                <a:latin typeface="Arial Bold" panose="020B0704020202020204" pitchFamily="34" charset="0"/>
                <a:cs typeface="Arial Bold" panose="020B0704020202020204" pitchFamily="34" charset="0"/>
                <a:sym typeface="Wingdings" panose="05000000000000000000" pitchFamily="2" charset="2"/>
              </a:rPr>
              <a:t>)</a:t>
            </a:r>
            <a:endParaRPr lang="en-US" sz="2200" dirty="0">
              <a:latin typeface="Arial Bold" panose="020B0704020202020204" pitchFamily="34" charset="0"/>
              <a:cs typeface="Arial Bold" panose="020B0704020202020204" pitchFamily="34" charset="0"/>
            </a:endParaRPr>
          </a:p>
          <a:p>
            <a:pPr marL="0" indent="0">
              <a:buNone/>
            </a:pPr>
            <a:r>
              <a:rPr lang="en-US" sz="2200" dirty="0">
                <a:effectLst/>
                <a:latin typeface="Arial Bold" panose="020B0704020202020204" pitchFamily="34" charset="0"/>
                <a:ea typeface="Arial Narrow" panose="020B0606020202030204" pitchFamily="34" charset="0"/>
                <a:cs typeface="Arial Bold" panose="020B0704020202020204" pitchFamily="34" charset="0"/>
              </a:rPr>
              <a:t>The university provides learning experiences intended to result </a:t>
            </a:r>
            <a:r>
              <a:rPr lang="en-US" sz="2200" u="sng" dirty="0">
                <a:effectLst/>
                <a:latin typeface="Arial Bold" panose="020B0704020202020204" pitchFamily="34" charset="0"/>
                <a:ea typeface="Arial Narrow" panose="020B0606020202030204" pitchFamily="34" charset="0"/>
                <a:cs typeface="Arial Bold" panose="020B0704020202020204" pitchFamily="34" charset="0"/>
              </a:rPr>
              <a:t>in acquisition of the skills </a:t>
            </a:r>
            <a:r>
              <a:rPr lang="en-US" sz="2200" dirty="0">
                <a:effectLst/>
                <a:latin typeface="Arial Bold" panose="020B0704020202020204" pitchFamily="34" charset="0"/>
                <a:ea typeface="Arial Narrow" panose="020B0606020202030204" pitchFamily="34" charset="0"/>
                <a:cs typeface="Arial Bold" panose="020B0704020202020204" pitchFamily="34" charset="0"/>
              </a:rPr>
              <a:t>in:</a:t>
            </a:r>
          </a:p>
          <a:p>
            <a:pPr marL="0" indent="0">
              <a:spcBef>
                <a:spcPts val="2400"/>
              </a:spcBef>
              <a:buNone/>
            </a:pPr>
            <a:r>
              <a:rPr lang="en-US" sz="2200" dirty="0">
                <a:latin typeface="Arial Bold" panose="020B0704020202020204" pitchFamily="34" charset="0"/>
                <a:cs typeface="Arial Bold" panose="020B0704020202020204" pitchFamily="34" charset="0"/>
              </a:rPr>
              <a:t>(AT II:</a:t>
            </a:r>
            <a:r>
              <a:rPr lang="en-US" sz="2200" dirty="0">
                <a:latin typeface="Arial Bold" panose="020B0704020202020204" pitchFamily="34" charset="0"/>
                <a:cs typeface="Arial Bold" panose="020B0704020202020204" pitchFamily="34" charset="0"/>
                <a:sym typeface="Wingdings" panose="05000000000000000000" pitchFamily="2" charset="2"/>
              </a:rPr>
              <a:t>)</a:t>
            </a:r>
            <a:endParaRPr lang="en-US" sz="2200" dirty="0">
              <a:latin typeface="Arial Bold" panose="020B0704020202020204" pitchFamily="34" charset="0"/>
              <a:cs typeface="Arial Bold" panose="020B0704020202020204" pitchFamily="34" charset="0"/>
            </a:endParaRPr>
          </a:p>
          <a:p>
            <a:pPr marL="0" indent="0">
              <a:buNone/>
            </a:pPr>
            <a:r>
              <a:rPr lang="en-US" sz="2200" dirty="0">
                <a:latin typeface="Arial Bold" panose="020B0704020202020204" pitchFamily="34" charset="0"/>
                <a:cs typeface="Arial Bold" panose="020B0704020202020204" pitchFamily="34" charset="0"/>
              </a:rPr>
              <a:t>The</a:t>
            </a:r>
            <a:r>
              <a:rPr lang="en-US" sz="2200" dirty="0">
                <a:effectLst/>
                <a:latin typeface="Arial Bold" panose="020B0704020202020204" pitchFamily="34" charset="0"/>
                <a:ea typeface="Arial Narrow" panose="020B0606020202030204" pitchFamily="34" charset="0"/>
                <a:cs typeface="Arial Bold" panose="020B0704020202020204" pitchFamily="34" charset="0"/>
              </a:rPr>
              <a:t> university provides learning experiences designed for the candidate </a:t>
            </a:r>
            <a:r>
              <a:rPr lang="en-US" sz="2200" u="sng" dirty="0">
                <a:effectLst/>
                <a:latin typeface="Arial Bold" panose="020B0704020202020204" pitchFamily="34" charset="0"/>
                <a:ea typeface="Arial Narrow" panose="020B0606020202030204" pitchFamily="34" charset="0"/>
                <a:cs typeface="Arial Bold" panose="020B0704020202020204" pitchFamily="34" charset="0"/>
              </a:rPr>
              <a:t>to demonstrate abilities (knowledge and application) </a:t>
            </a:r>
            <a:r>
              <a:rPr lang="en-US" sz="2200" dirty="0">
                <a:effectLst/>
                <a:latin typeface="Arial Bold" panose="020B0704020202020204" pitchFamily="34" charset="0"/>
                <a:ea typeface="Arial Narrow" panose="020B0606020202030204" pitchFamily="34" charset="0"/>
                <a:cs typeface="Arial Bold" panose="020B0704020202020204" pitchFamily="34" charset="0"/>
              </a:rPr>
              <a:t>related to: </a:t>
            </a:r>
            <a:endParaRPr lang="en-US" sz="2200" dirty="0">
              <a:latin typeface="Arial Bold" panose="020B0704020202020204" pitchFamily="34" charset="0"/>
              <a:cs typeface="Arial Bold" panose="020B0704020202020204" pitchFamily="34" charset="0"/>
            </a:endParaRPr>
          </a:p>
          <a:p>
            <a:pPr marL="0" indent="0">
              <a:buNone/>
            </a:pPr>
            <a:endParaRPr lang="en-US" sz="2200" dirty="0">
              <a:latin typeface="Arial Bold" panose="020B0704020202020204" pitchFamily="34" charset="0"/>
              <a:cs typeface="Arial Bold" panose="020B0704020202020204" pitchFamily="34" charset="0"/>
            </a:endParaRPr>
          </a:p>
        </p:txBody>
      </p:sp>
      <p:sp>
        <p:nvSpPr>
          <p:cNvPr id="5" name="Title 1">
            <a:extLst>
              <a:ext uri="{FF2B5EF4-FFF2-40B4-BE49-F238E27FC236}">
                <a16:creationId xmlns:a16="http://schemas.microsoft.com/office/drawing/2014/main" id="{31547BB5-F42E-49AC-9FF5-1C31F9036EDA}"/>
              </a:ext>
            </a:extLst>
          </p:cNvPr>
          <p:cNvSpPr>
            <a:spLocks noGrp="1"/>
          </p:cNvSpPr>
          <p:nvPr>
            <p:ph type="title"/>
          </p:nvPr>
        </p:nvSpPr>
        <p:spPr>
          <a:xfrm>
            <a:off x="646111" y="605118"/>
            <a:ext cx="9557123" cy="1162722"/>
          </a:xfrm>
        </p:spPr>
        <p:txBody>
          <a:bodyPr/>
          <a:lstStyle/>
          <a:p>
            <a:r>
              <a:rPr lang="en-US" dirty="0">
                <a:cs typeface="Arial Bold" panose="020B0704020202020204" pitchFamily="34" charset="0"/>
              </a:rPr>
              <a:t>MORE </a:t>
            </a:r>
            <a:r>
              <a:rPr lang="en-US" dirty="0">
                <a:solidFill>
                  <a:schemeClr val="tx1"/>
                </a:solidFill>
                <a:cs typeface="Arial Bold" panose="020B0704020202020204" pitchFamily="34" charset="0"/>
              </a:rPr>
              <a:t>DOCUMENTATION</a:t>
            </a:r>
            <a:br>
              <a:rPr lang="en-US" dirty="0">
                <a:solidFill>
                  <a:schemeClr val="tx1"/>
                </a:solidFill>
                <a:cs typeface="Arial Bold" panose="020B0704020202020204" pitchFamily="34" charset="0"/>
              </a:rPr>
            </a:br>
            <a:r>
              <a:rPr lang="en-US" dirty="0">
                <a:solidFill>
                  <a:schemeClr val="tx1"/>
                </a:solidFill>
                <a:cs typeface="Arial Bold" panose="020B0704020202020204" pitchFamily="34" charset="0"/>
              </a:rPr>
              <a:t>EXAMPLES - Curricular</a:t>
            </a:r>
          </a:p>
        </p:txBody>
      </p:sp>
    </p:spTree>
    <p:extLst>
      <p:ext uri="{BB962C8B-B14F-4D97-AF65-F5344CB8AC3E}">
        <p14:creationId xmlns:p14="http://schemas.microsoft.com/office/powerpoint/2010/main" val="27605436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5F3FC718-FDE3-4EF7-921E-A5F374EAF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B4A1BF-ED01-D74B-9246-99B46C1BBF36}"/>
              </a:ext>
            </a:extLst>
          </p:cNvPr>
          <p:cNvSpPr>
            <a:spLocks noGrp="1"/>
          </p:cNvSpPr>
          <p:nvPr>
            <p:ph type="title"/>
          </p:nvPr>
        </p:nvSpPr>
        <p:spPr>
          <a:xfrm>
            <a:off x="643855" y="838201"/>
            <a:ext cx="3108626" cy="645160"/>
          </a:xfrm>
        </p:spPr>
        <p:txBody>
          <a:bodyPr anchor="b">
            <a:noAutofit/>
          </a:bodyPr>
          <a:lstStyle/>
          <a:p>
            <a:r>
              <a:rPr lang="en-US" dirty="0">
                <a:solidFill>
                  <a:schemeClr val="bg1"/>
                </a:solidFill>
                <a:cs typeface="Arial Bold" panose="020B0704020202020204" pitchFamily="34" charset="0"/>
              </a:rPr>
              <a:t>INTERVIEWS</a:t>
            </a:r>
          </a:p>
        </p:txBody>
      </p:sp>
      <p:sp>
        <p:nvSpPr>
          <p:cNvPr id="22" name="Freeform 11">
            <a:extLst>
              <a:ext uri="{FF2B5EF4-FFF2-40B4-BE49-F238E27FC236}">
                <a16:creationId xmlns:a16="http://schemas.microsoft.com/office/drawing/2014/main" id="{FAA0F719-3DC8-4F08-AD8F-5A845658CB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811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useBgFill="1">
        <p:nvSpPr>
          <p:cNvPr id="24" name="Freeform: Shape 23">
            <a:extLst>
              <a:ext uri="{FF2B5EF4-FFF2-40B4-BE49-F238E27FC236}">
                <a16:creationId xmlns:a16="http://schemas.microsoft.com/office/drawing/2014/main" id="{7DCB61BE-FA0F-4EFB-BE0E-268BAD8E30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4747655" y="-586345"/>
            <a:ext cx="6858001" cy="8030691"/>
          </a:xfrm>
          <a:custGeom>
            <a:avLst/>
            <a:gdLst>
              <a:gd name="connsiteX0" fmla="*/ 6858001 w 6858001"/>
              <a:gd name="connsiteY0" fmla="*/ 1177 h 8030691"/>
              <a:gd name="connsiteX1" fmla="*/ 6858001 w 6858001"/>
              <a:gd name="connsiteY1" fmla="*/ 1344715 h 8030691"/>
              <a:gd name="connsiteX2" fmla="*/ 6858000 w 6858001"/>
              <a:gd name="connsiteY2" fmla="*/ 1344715 h 8030691"/>
              <a:gd name="connsiteX3" fmla="*/ 6858000 w 6858001"/>
              <a:gd name="connsiteY3" fmla="*/ 8030691 h 8030691"/>
              <a:gd name="connsiteX4" fmla="*/ 0 w 6858001"/>
              <a:gd name="connsiteY4" fmla="*/ 8030690 h 8030691"/>
              <a:gd name="connsiteX5" fmla="*/ 0 w 6858001"/>
              <a:gd name="connsiteY5" fmla="*/ 477747 h 8030691"/>
              <a:gd name="connsiteX6" fmla="*/ 1 w 6858001"/>
              <a:gd name="connsiteY6" fmla="*/ 477747 h 8030691"/>
              <a:gd name="connsiteX7" fmla="*/ 1 w 6858001"/>
              <a:gd name="connsiteY7" fmla="*/ 0 h 8030691"/>
              <a:gd name="connsiteX8" fmla="*/ 40463 w 6858001"/>
              <a:gd name="connsiteY8" fmla="*/ 5883 h 8030691"/>
              <a:gd name="connsiteX9" fmla="*/ 159107 w 6858001"/>
              <a:gd name="connsiteY9" fmla="*/ 23196 h 8030691"/>
              <a:gd name="connsiteX10" fmla="*/ 245518 w 6858001"/>
              <a:gd name="connsiteY10" fmla="*/ 35299 h 8030691"/>
              <a:gd name="connsiteX11" fmla="*/ 348388 w 6858001"/>
              <a:gd name="connsiteY11" fmla="*/ 48074 h 8030691"/>
              <a:gd name="connsiteX12" fmla="*/ 470460 w 6858001"/>
              <a:gd name="connsiteY12" fmla="*/ 63370 h 8030691"/>
              <a:gd name="connsiteX13" fmla="*/ 605563 w 6858001"/>
              <a:gd name="connsiteY13" fmla="*/ 79507 h 8030691"/>
              <a:gd name="connsiteX14" fmla="*/ 757810 w 6858001"/>
              <a:gd name="connsiteY14" fmla="*/ 96484 h 8030691"/>
              <a:gd name="connsiteX15" fmla="*/ 923774 w 6858001"/>
              <a:gd name="connsiteY15" fmla="*/ 114469 h 8030691"/>
              <a:gd name="connsiteX16" fmla="*/ 1104139 w 6858001"/>
              <a:gd name="connsiteY16" fmla="*/ 132455 h 8030691"/>
              <a:gd name="connsiteX17" fmla="*/ 1296163 w 6858001"/>
              <a:gd name="connsiteY17" fmla="*/ 150776 h 8030691"/>
              <a:gd name="connsiteX18" fmla="*/ 1503275 w 6858001"/>
              <a:gd name="connsiteY18" fmla="*/ 167753 h 8030691"/>
              <a:gd name="connsiteX19" fmla="*/ 1719988 w 6858001"/>
              <a:gd name="connsiteY19" fmla="*/ 184058 h 8030691"/>
              <a:gd name="connsiteX20" fmla="*/ 1949045 w 6858001"/>
              <a:gd name="connsiteY20" fmla="*/ 198850 h 8030691"/>
              <a:gd name="connsiteX21" fmla="*/ 2187703 w 6858001"/>
              <a:gd name="connsiteY21" fmla="*/ 212969 h 8030691"/>
              <a:gd name="connsiteX22" fmla="*/ 2436649 w 6858001"/>
              <a:gd name="connsiteY22" fmla="*/ 226249 h 8030691"/>
              <a:gd name="connsiteX23" fmla="*/ 2564208 w 6858001"/>
              <a:gd name="connsiteY23" fmla="*/ 230955 h 8030691"/>
              <a:gd name="connsiteX24" fmla="*/ 2694509 w 6858001"/>
              <a:gd name="connsiteY24" fmla="*/ 236166 h 8030691"/>
              <a:gd name="connsiteX25" fmla="*/ 2826869 w 6858001"/>
              <a:gd name="connsiteY25" fmla="*/ 241040 h 8030691"/>
              <a:gd name="connsiteX26" fmla="*/ 2959914 w 6858001"/>
              <a:gd name="connsiteY26" fmla="*/ 244234 h 8030691"/>
              <a:gd name="connsiteX27" fmla="*/ 3095702 w 6858001"/>
              <a:gd name="connsiteY27" fmla="*/ 247092 h 8030691"/>
              <a:gd name="connsiteX28" fmla="*/ 3232862 w 6858001"/>
              <a:gd name="connsiteY28" fmla="*/ 250117 h 8030691"/>
              <a:gd name="connsiteX29" fmla="*/ 3372766 w 6858001"/>
              <a:gd name="connsiteY29" fmla="*/ 252134 h 8030691"/>
              <a:gd name="connsiteX30" fmla="*/ 3514040 w 6858001"/>
              <a:gd name="connsiteY30" fmla="*/ 252134 h 8030691"/>
              <a:gd name="connsiteX31" fmla="*/ 3656686 w 6858001"/>
              <a:gd name="connsiteY31" fmla="*/ 253143 h 8030691"/>
              <a:gd name="connsiteX32" fmla="*/ 3800705 w 6858001"/>
              <a:gd name="connsiteY32" fmla="*/ 252134 h 8030691"/>
              <a:gd name="connsiteX33" fmla="*/ 3946780 w 6858001"/>
              <a:gd name="connsiteY33" fmla="*/ 250117 h 8030691"/>
              <a:gd name="connsiteX34" fmla="*/ 4092856 w 6858001"/>
              <a:gd name="connsiteY34" fmla="*/ 248268 h 8030691"/>
              <a:gd name="connsiteX35" fmla="*/ 4240988 w 6858001"/>
              <a:gd name="connsiteY35" fmla="*/ 244234 h 8030691"/>
              <a:gd name="connsiteX36" fmla="*/ 4390492 w 6858001"/>
              <a:gd name="connsiteY36" fmla="*/ 240032 h 8030691"/>
              <a:gd name="connsiteX37" fmla="*/ 4539997 w 6858001"/>
              <a:gd name="connsiteY37" fmla="*/ 235157 h 8030691"/>
              <a:gd name="connsiteX38" fmla="*/ 4690873 w 6858001"/>
              <a:gd name="connsiteY38" fmla="*/ 228266 h 8030691"/>
              <a:gd name="connsiteX39" fmla="*/ 4843120 w 6858001"/>
              <a:gd name="connsiteY39" fmla="*/ 220029 h 8030691"/>
              <a:gd name="connsiteX40" fmla="*/ 4996054 w 6858001"/>
              <a:gd name="connsiteY40" fmla="*/ 212129 h 8030691"/>
              <a:gd name="connsiteX41" fmla="*/ 5148987 w 6858001"/>
              <a:gd name="connsiteY41" fmla="*/ 202044 h 8030691"/>
              <a:gd name="connsiteX42" fmla="*/ 5303978 w 6858001"/>
              <a:gd name="connsiteY42" fmla="*/ 189941 h 8030691"/>
              <a:gd name="connsiteX43" fmla="*/ 5456911 w 6858001"/>
              <a:gd name="connsiteY43" fmla="*/ 177839 h 8030691"/>
              <a:gd name="connsiteX44" fmla="*/ 5612588 w 6858001"/>
              <a:gd name="connsiteY44" fmla="*/ 163887 h 8030691"/>
              <a:gd name="connsiteX45" fmla="*/ 5768950 w 6858001"/>
              <a:gd name="connsiteY45" fmla="*/ 148591 h 8030691"/>
              <a:gd name="connsiteX46" fmla="*/ 5923255 w 6858001"/>
              <a:gd name="connsiteY46" fmla="*/ 132455 h 8030691"/>
              <a:gd name="connsiteX47" fmla="*/ 6079618 w 6858001"/>
              <a:gd name="connsiteY47" fmla="*/ 113629 h 8030691"/>
              <a:gd name="connsiteX48" fmla="*/ 6235294 w 6858001"/>
              <a:gd name="connsiteY48" fmla="*/ 93458 h 8030691"/>
              <a:gd name="connsiteX49" fmla="*/ 6391657 w 6858001"/>
              <a:gd name="connsiteY49" fmla="*/ 73455 h 8030691"/>
              <a:gd name="connsiteX50" fmla="*/ 6547333 w 6858001"/>
              <a:gd name="connsiteY50" fmla="*/ 50091 h 8030691"/>
              <a:gd name="connsiteX51" fmla="*/ 6702324 w 6858001"/>
              <a:gd name="connsiteY51" fmla="*/ 26222 h 8030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8030691">
                <a:moveTo>
                  <a:pt x="6858001" y="1177"/>
                </a:moveTo>
                <a:lnTo>
                  <a:pt x="6858001" y="1344715"/>
                </a:lnTo>
                <a:lnTo>
                  <a:pt x="6858000" y="1344715"/>
                </a:lnTo>
                <a:lnTo>
                  <a:pt x="6858000" y="8030691"/>
                </a:lnTo>
                <a:lnTo>
                  <a:pt x="0" y="8030690"/>
                </a:lnTo>
                <a:lnTo>
                  <a:pt x="0" y="477747"/>
                </a:lnTo>
                <a:lnTo>
                  <a:pt x="1" y="477747"/>
                </a:lnTo>
                <a:lnTo>
                  <a:pt x="1" y="0"/>
                </a:lnTo>
                <a:lnTo>
                  <a:pt x="40463" y="5883"/>
                </a:lnTo>
                <a:lnTo>
                  <a:pt x="159107" y="23196"/>
                </a:lnTo>
                <a:lnTo>
                  <a:pt x="245518" y="35299"/>
                </a:lnTo>
                <a:lnTo>
                  <a:pt x="348388" y="48074"/>
                </a:lnTo>
                <a:lnTo>
                  <a:pt x="470460" y="63370"/>
                </a:lnTo>
                <a:lnTo>
                  <a:pt x="605563" y="79507"/>
                </a:lnTo>
                <a:lnTo>
                  <a:pt x="757810" y="96484"/>
                </a:lnTo>
                <a:lnTo>
                  <a:pt x="923774" y="114469"/>
                </a:lnTo>
                <a:lnTo>
                  <a:pt x="1104139" y="132455"/>
                </a:lnTo>
                <a:lnTo>
                  <a:pt x="1296163" y="150776"/>
                </a:lnTo>
                <a:lnTo>
                  <a:pt x="1503275" y="167753"/>
                </a:lnTo>
                <a:lnTo>
                  <a:pt x="1719988" y="184058"/>
                </a:lnTo>
                <a:lnTo>
                  <a:pt x="1949045" y="198850"/>
                </a:lnTo>
                <a:lnTo>
                  <a:pt x="2187703" y="212969"/>
                </a:lnTo>
                <a:lnTo>
                  <a:pt x="2436649" y="226249"/>
                </a:lnTo>
                <a:lnTo>
                  <a:pt x="2564208" y="230955"/>
                </a:lnTo>
                <a:lnTo>
                  <a:pt x="2694509" y="236166"/>
                </a:lnTo>
                <a:lnTo>
                  <a:pt x="2826869" y="241040"/>
                </a:lnTo>
                <a:lnTo>
                  <a:pt x="2959914" y="244234"/>
                </a:lnTo>
                <a:lnTo>
                  <a:pt x="3095702" y="247092"/>
                </a:lnTo>
                <a:lnTo>
                  <a:pt x="3232862" y="250117"/>
                </a:lnTo>
                <a:lnTo>
                  <a:pt x="3372766" y="252134"/>
                </a:lnTo>
                <a:lnTo>
                  <a:pt x="3514040" y="252134"/>
                </a:lnTo>
                <a:lnTo>
                  <a:pt x="3656686" y="253143"/>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txBody>
          <a:bodyPr/>
          <a:lstStyle/>
          <a:p>
            <a:endParaRPr lang="en-US"/>
          </a:p>
        </p:txBody>
      </p:sp>
      <p:sp>
        <p:nvSpPr>
          <p:cNvPr id="26" name="Rectangle 25">
            <a:extLst>
              <a:ext uri="{FF2B5EF4-FFF2-40B4-BE49-F238E27FC236}">
                <a16:creationId xmlns:a16="http://schemas.microsoft.com/office/drawing/2014/main" id="{A4B31EAA-7423-46F7-9B90-4AB2B09C35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5BFF6048-3A76-015F-BB49-DC2A6B945AD8}"/>
              </a:ext>
            </a:extLst>
          </p:cNvPr>
          <p:cNvSpPr>
            <a:spLocks noGrp="1"/>
          </p:cNvSpPr>
          <p:nvPr>
            <p:ph idx="1"/>
          </p:nvPr>
        </p:nvSpPr>
        <p:spPr>
          <a:xfrm>
            <a:off x="643287" y="1676401"/>
            <a:ext cx="3108626" cy="4343400"/>
          </a:xfrm>
        </p:spPr>
        <p:txBody>
          <a:bodyPr>
            <a:normAutofit fontScale="92500"/>
          </a:bodyPr>
          <a:lstStyle/>
          <a:p>
            <a:pPr marL="0" indent="0">
              <a:buNone/>
            </a:pPr>
            <a:r>
              <a:rPr lang="en-US" sz="2200" b="0" i="0" dirty="0">
                <a:solidFill>
                  <a:schemeClr val="bg1"/>
                </a:solidFill>
                <a:effectLst/>
                <a:latin typeface="Arial Bold" panose="020B0704020202020204" pitchFamily="34" charset="0"/>
                <a:cs typeface="Arial Bold" panose="020B0704020202020204" pitchFamily="34" charset="0"/>
              </a:rPr>
              <a:t>Interviews are conducted AFTER all of the submitted materials have been reviewed and initial scoring has been completed on Core and Curricular standards. </a:t>
            </a:r>
          </a:p>
          <a:p>
            <a:pPr marL="0" indent="0">
              <a:buNone/>
            </a:pPr>
            <a:endParaRPr lang="en-US" sz="2200" dirty="0">
              <a:solidFill>
                <a:schemeClr val="bg1"/>
              </a:solidFill>
              <a:latin typeface="Arial Bold" panose="020B0704020202020204" pitchFamily="34" charset="0"/>
              <a:cs typeface="Arial Bold" panose="020B0704020202020204" pitchFamily="34" charset="0"/>
            </a:endParaRPr>
          </a:p>
          <a:p>
            <a:pPr marL="0" indent="0">
              <a:buNone/>
            </a:pPr>
            <a:r>
              <a:rPr lang="en-US" sz="2200" b="0" i="0" dirty="0">
                <a:solidFill>
                  <a:schemeClr val="bg1"/>
                </a:solidFill>
                <a:effectLst/>
                <a:latin typeface="Arial Bold" panose="020B0704020202020204" pitchFamily="34" charset="0"/>
                <a:cs typeface="Arial Bold" panose="020B0704020202020204" pitchFamily="34" charset="0"/>
              </a:rPr>
              <a:t>As illustrated to the right, an excel spreadsheet is provided to the university to facilitate scheduling.</a:t>
            </a:r>
          </a:p>
          <a:p>
            <a:pPr marL="0" indent="0">
              <a:buNone/>
            </a:pPr>
            <a:endParaRPr lang="en-US" sz="1400" b="0" i="0" dirty="0">
              <a:solidFill>
                <a:srgbClr val="FFFFFF"/>
              </a:solidFill>
              <a:effectLst/>
              <a:latin typeface="Arial Bold" panose="020B0704020202020204" pitchFamily="34" charset="0"/>
              <a:cs typeface="Arial Bold" panose="020B0704020202020204" pitchFamily="34" charset="0"/>
            </a:endParaRPr>
          </a:p>
          <a:p>
            <a:pPr marL="0" indent="0">
              <a:buNone/>
            </a:pPr>
            <a:endParaRPr lang="en-US" sz="1400" dirty="0">
              <a:solidFill>
                <a:srgbClr val="FFFFFF"/>
              </a:solidFill>
              <a:latin typeface="Arial Bold" panose="020B0704020202020204" pitchFamily="34" charset="0"/>
              <a:cs typeface="Arial Bold" panose="020B0704020202020204" pitchFamily="34" charset="0"/>
            </a:endParaRPr>
          </a:p>
          <a:p>
            <a:pPr marL="0" indent="0">
              <a:buNone/>
            </a:pPr>
            <a:endParaRPr lang="en-US" sz="1400" dirty="0">
              <a:solidFill>
                <a:srgbClr val="FFFFFF"/>
              </a:solidFill>
              <a:latin typeface="Arial Bold" panose="020B0704020202020204" pitchFamily="34" charset="0"/>
              <a:cs typeface="Arial Bold" panose="020B0704020202020204" pitchFamily="34" charset="0"/>
            </a:endParaRPr>
          </a:p>
        </p:txBody>
      </p:sp>
      <p:graphicFrame>
        <p:nvGraphicFramePr>
          <p:cNvPr id="4" name="Table 3">
            <a:extLst>
              <a:ext uri="{FF2B5EF4-FFF2-40B4-BE49-F238E27FC236}">
                <a16:creationId xmlns:a16="http://schemas.microsoft.com/office/drawing/2014/main" id="{AFDD2E6D-8E1A-EC93-C7C3-C0CA8C5BC267}"/>
              </a:ext>
            </a:extLst>
          </p:cNvPr>
          <p:cNvGraphicFramePr>
            <a:graphicFrameLocks noGrp="1"/>
          </p:cNvGraphicFramePr>
          <p:nvPr>
            <p:extLst>
              <p:ext uri="{D42A27DB-BD31-4B8C-83A1-F6EECF244321}">
                <p14:modId xmlns:p14="http://schemas.microsoft.com/office/powerpoint/2010/main" val="3138970338"/>
              </p:ext>
            </p:extLst>
          </p:nvPr>
        </p:nvGraphicFramePr>
        <p:xfrm>
          <a:off x="4507583" y="1676401"/>
          <a:ext cx="7469264" cy="3660093"/>
        </p:xfrm>
        <a:graphic>
          <a:graphicData uri="http://schemas.openxmlformats.org/drawingml/2006/table">
            <a:tbl>
              <a:tblPr firstRow="1">
                <a:tableStyleId>{5C22544A-7EE6-4342-B048-85BDC9FD1C3A}</a:tableStyleId>
              </a:tblPr>
              <a:tblGrid>
                <a:gridCol w="3112417">
                  <a:extLst>
                    <a:ext uri="{9D8B030D-6E8A-4147-A177-3AD203B41FA5}">
                      <a16:colId xmlns:a16="http://schemas.microsoft.com/office/drawing/2014/main" val="1508578077"/>
                    </a:ext>
                  </a:extLst>
                </a:gridCol>
                <a:gridCol w="1741391">
                  <a:extLst>
                    <a:ext uri="{9D8B030D-6E8A-4147-A177-3AD203B41FA5}">
                      <a16:colId xmlns:a16="http://schemas.microsoft.com/office/drawing/2014/main" val="341191365"/>
                    </a:ext>
                  </a:extLst>
                </a:gridCol>
                <a:gridCol w="623878">
                  <a:extLst>
                    <a:ext uri="{9D8B030D-6E8A-4147-A177-3AD203B41FA5}">
                      <a16:colId xmlns:a16="http://schemas.microsoft.com/office/drawing/2014/main" val="2826321700"/>
                    </a:ext>
                  </a:extLst>
                </a:gridCol>
                <a:gridCol w="649028">
                  <a:extLst>
                    <a:ext uri="{9D8B030D-6E8A-4147-A177-3AD203B41FA5}">
                      <a16:colId xmlns:a16="http://schemas.microsoft.com/office/drawing/2014/main" val="1531777669"/>
                    </a:ext>
                  </a:extLst>
                </a:gridCol>
                <a:gridCol w="683850">
                  <a:extLst>
                    <a:ext uri="{9D8B030D-6E8A-4147-A177-3AD203B41FA5}">
                      <a16:colId xmlns:a16="http://schemas.microsoft.com/office/drawing/2014/main" val="1859099407"/>
                    </a:ext>
                  </a:extLst>
                </a:gridCol>
                <a:gridCol w="658700">
                  <a:extLst>
                    <a:ext uri="{9D8B030D-6E8A-4147-A177-3AD203B41FA5}">
                      <a16:colId xmlns:a16="http://schemas.microsoft.com/office/drawing/2014/main" val="2020234118"/>
                    </a:ext>
                  </a:extLst>
                </a:gridCol>
              </a:tblGrid>
              <a:tr h="418199">
                <a:tc>
                  <a:txBody>
                    <a:bodyPr/>
                    <a:lstStyle/>
                    <a:p>
                      <a:pPr algn="ctr" fontAlgn="b"/>
                      <a:r>
                        <a:rPr lang="en-US" sz="1200" u="none" strike="noStrike" dirty="0">
                          <a:effectLst/>
                        </a:rPr>
                        <a:t>Request</a:t>
                      </a:r>
                      <a:endParaRPr lang="en-US" sz="1200" b="1" i="0" u="none" strike="noStrike" dirty="0">
                        <a:solidFill>
                          <a:srgbClr val="FFFFFF"/>
                        </a:solidFill>
                        <a:effectLst/>
                        <a:latin typeface="Arial" panose="020B0604020202020204" pitchFamily="34" charset="0"/>
                      </a:endParaRPr>
                    </a:p>
                  </a:txBody>
                  <a:tcPr marL="4448" marR="4448" marT="4448" marB="0" anchor="ctr"/>
                </a:tc>
                <a:tc>
                  <a:txBody>
                    <a:bodyPr/>
                    <a:lstStyle/>
                    <a:p>
                      <a:pPr algn="ctr" fontAlgn="b"/>
                      <a:r>
                        <a:rPr lang="en-US" sz="1200" u="none" strike="noStrike" dirty="0">
                          <a:effectLst/>
                        </a:rPr>
                        <a:t>PANEL INTERVIEWER</a:t>
                      </a:r>
                      <a:endParaRPr lang="en-US" sz="1200" b="1" i="0" u="none" strike="noStrike" dirty="0">
                        <a:solidFill>
                          <a:srgbClr val="FFFFFF"/>
                        </a:solidFill>
                        <a:effectLst/>
                        <a:latin typeface="Arial" panose="020B0604020202020204" pitchFamily="34" charset="0"/>
                      </a:endParaRPr>
                    </a:p>
                  </a:txBody>
                  <a:tcPr marL="4448" marR="4448" marT="4448" marB="0" anchor="ctr"/>
                </a:tc>
                <a:tc>
                  <a:txBody>
                    <a:bodyPr/>
                    <a:lstStyle/>
                    <a:p>
                      <a:pPr algn="ctr" fontAlgn="b"/>
                      <a:r>
                        <a:rPr lang="en-US" sz="1200" u="none" strike="noStrike" dirty="0">
                          <a:effectLst/>
                        </a:rPr>
                        <a:t>Person</a:t>
                      </a:r>
                      <a:endParaRPr lang="en-US" sz="1200" b="1" i="0" u="none" strike="noStrike" dirty="0">
                        <a:solidFill>
                          <a:srgbClr val="FFFFFF"/>
                        </a:solidFill>
                        <a:effectLst/>
                        <a:latin typeface="Arial" panose="020B0604020202020204" pitchFamily="34" charset="0"/>
                      </a:endParaRPr>
                    </a:p>
                  </a:txBody>
                  <a:tcPr marL="4448" marR="4448" marT="4448" marB="0" anchor="ctr"/>
                </a:tc>
                <a:tc>
                  <a:txBody>
                    <a:bodyPr/>
                    <a:lstStyle/>
                    <a:p>
                      <a:pPr algn="ctr" fontAlgn="b"/>
                      <a:r>
                        <a:rPr lang="en-US" sz="1200" u="none" strike="noStrike" dirty="0">
                          <a:effectLst/>
                        </a:rPr>
                        <a:t>Agency</a:t>
                      </a:r>
                      <a:endParaRPr lang="en-US" sz="1200" b="1" i="0" u="none" strike="noStrike" dirty="0">
                        <a:solidFill>
                          <a:srgbClr val="FFFFFF"/>
                        </a:solidFill>
                        <a:effectLst/>
                        <a:latin typeface="Arial" panose="020B0604020202020204" pitchFamily="34" charset="0"/>
                      </a:endParaRPr>
                    </a:p>
                  </a:txBody>
                  <a:tcPr marL="4448" marR="4448" marT="4448" marB="0" anchor="ctr"/>
                </a:tc>
                <a:tc>
                  <a:txBody>
                    <a:bodyPr/>
                    <a:lstStyle/>
                    <a:p>
                      <a:pPr algn="ctr" fontAlgn="b"/>
                      <a:r>
                        <a:rPr lang="en-US" sz="1200" u="none" strike="noStrike" dirty="0">
                          <a:effectLst/>
                        </a:rPr>
                        <a:t>Email address</a:t>
                      </a:r>
                      <a:endParaRPr lang="en-US" sz="1200" b="1" i="0" u="none" strike="noStrike" dirty="0">
                        <a:solidFill>
                          <a:srgbClr val="FFFFFF"/>
                        </a:solidFill>
                        <a:effectLst/>
                        <a:latin typeface="Arial" panose="020B0604020202020204" pitchFamily="34" charset="0"/>
                      </a:endParaRPr>
                    </a:p>
                  </a:txBody>
                  <a:tcPr marL="4448" marR="4448" marT="4448" marB="0" anchor="ctr"/>
                </a:tc>
                <a:tc>
                  <a:txBody>
                    <a:bodyPr/>
                    <a:lstStyle/>
                    <a:p>
                      <a:pPr algn="ctr" fontAlgn="b"/>
                      <a:r>
                        <a:rPr lang="en-US" sz="1200" u="none" strike="noStrike" dirty="0">
                          <a:effectLst/>
                        </a:rPr>
                        <a:t>Phone number</a:t>
                      </a:r>
                      <a:endParaRPr lang="en-US" sz="1200" b="1" i="0" u="none" strike="noStrike" dirty="0">
                        <a:solidFill>
                          <a:srgbClr val="FFFFFF"/>
                        </a:solidFill>
                        <a:effectLst/>
                        <a:latin typeface="Arial" panose="020B0604020202020204" pitchFamily="34" charset="0"/>
                      </a:endParaRPr>
                    </a:p>
                  </a:txBody>
                  <a:tcPr marL="4448" marR="4448" marT="4448" marB="0" anchor="ctr"/>
                </a:tc>
                <a:extLst>
                  <a:ext uri="{0D108BD9-81ED-4DB2-BD59-A6C34878D82A}">
                    <a16:rowId xmlns:a16="http://schemas.microsoft.com/office/drawing/2014/main" val="4030371877"/>
                  </a:ext>
                </a:extLst>
              </a:tr>
              <a:tr h="233771">
                <a:tc>
                  <a:txBody>
                    <a:bodyPr/>
                    <a:lstStyle/>
                    <a:p>
                      <a:pPr algn="l" fontAlgn="b"/>
                      <a:r>
                        <a:rPr lang="en-US" sz="1200" u="none" strike="noStrike">
                          <a:effectLst/>
                        </a:rPr>
                        <a:t>Administrator/Dean</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extLst>
                  <a:ext uri="{0D108BD9-81ED-4DB2-BD59-A6C34878D82A}">
                    <a16:rowId xmlns:a16="http://schemas.microsoft.com/office/drawing/2014/main" val="1949712865"/>
                  </a:ext>
                </a:extLst>
              </a:tr>
              <a:tr h="233771">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extLst>
                  <a:ext uri="{0D108BD9-81ED-4DB2-BD59-A6C34878D82A}">
                    <a16:rowId xmlns:a16="http://schemas.microsoft.com/office/drawing/2014/main" val="1753367764"/>
                  </a:ext>
                </a:extLst>
              </a:tr>
              <a:tr h="233771">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extLst>
                  <a:ext uri="{0D108BD9-81ED-4DB2-BD59-A6C34878D82A}">
                    <a16:rowId xmlns:a16="http://schemas.microsoft.com/office/drawing/2014/main" val="998321439"/>
                  </a:ext>
                </a:extLst>
              </a:tr>
              <a:tr h="233771">
                <a:tc>
                  <a:txBody>
                    <a:bodyPr/>
                    <a:lstStyle/>
                    <a:p>
                      <a:pPr algn="l" fontAlgn="b"/>
                      <a:r>
                        <a:rPr lang="en-US" sz="1200" u="none" strike="noStrike">
                          <a:effectLst/>
                        </a:rPr>
                        <a:t>Faculty Interview --primary</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extLst>
                  <a:ext uri="{0D108BD9-81ED-4DB2-BD59-A6C34878D82A}">
                    <a16:rowId xmlns:a16="http://schemas.microsoft.com/office/drawing/2014/main" val="634411568"/>
                  </a:ext>
                </a:extLst>
              </a:tr>
              <a:tr h="418199">
                <a:tc>
                  <a:txBody>
                    <a:bodyPr/>
                    <a:lstStyle/>
                    <a:p>
                      <a:pPr algn="l" fontAlgn="b"/>
                      <a:r>
                        <a:rPr lang="en-US" sz="1200" u="none" strike="noStrike">
                          <a:effectLst/>
                        </a:rPr>
                        <a:t>Faculty Interview--secondary (see HEAC University Interview Template)</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extLst>
                  <a:ext uri="{0D108BD9-81ED-4DB2-BD59-A6C34878D82A}">
                    <a16:rowId xmlns:a16="http://schemas.microsoft.com/office/drawing/2014/main" val="2545786862"/>
                  </a:ext>
                </a:extLst>
              </a:tr>
              <a:tr h="233771">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2D41"/>
                        </a:solidFill>
                        <a:effectLst/>
                        <a:latin typeface="Arial" panose="020B0604020202020204" pitchFamily="34" charset="0"/>
                      </a:endParaRPr>
                    </a:p>
                  </a:txBody>
                  <a:tcPr marL="4448" marR="4448" marT="4448" marB="0" anchor="b"/>
                </a:tc>
                <a:extLst>
                  <a:ext uri="{0D108BD9-81ED-4DB2-BD59-A6C34878D82A}">
                    <a16:rowId xmlns:a16="http://schemas.microsoft.com/office/drawing/2014/main" val="2234499582"/>
                  </a:ext>
                </a:extLst>
              </a:tr>
              <a:tr h="233771">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2D41"/>
                        </a:solidFill>
                        <a:effectLst/>
                        <a:latin typeface="Arial" panose="020B0604020202020204" pitchFamily="34" charset="0"/>
                      </a:endParaRPr>
                    </a:p>
                  </a:txBody>
                  <a:tcPr marL="4448" marR="4448" marT="4448" marB="0" anchor="b"/>
                </a:tc>
                <a:extLst>
                  <a:ext uri="{0D108BD9-81ED-4DB2-BD59-A6C34878D82A}">
                    <a16:rowId xmlns:a16="http://schemas.microsoft.com/office/drawing/2014/main" val="3961789342"/>
                  </a:ext>
                </a:extLst>
              </a:tr>
              <a:tr h="233771">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extLst>
                  <a:ext uri="{0D108BD9-81ED-4DB2-BD59-A6C34878D82A}">
                    <a16:rowId xmlns:a16="http://schemas.microsoft.com/office/drawing/2014/main" val="3271185542"/>
                  </a:ext>
                </a:extLst>
              </a:tr>
              <a:tr h="252214">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400" u="none" strike="noStrike">
                          <a:effectLst/>
                        </a:rPr>
                        <a:t> </a:t>
                      </a:r>
                      <a:endParaRPr lang="en-US" sz="1400" b="0" i="0" u="none" strike="noStrike">
                        <a:solidFill>
                          <a:srgbClr val="002D41"/>
                        </a:solidFill>
                        <a:effectLst/>
                        <a:latin typeface="Roboto" panose="02000000000000000000" pitchFamily="2" charset="0"/>
                      </a:endParaRPr>
                    </a:p>
                  </a:txBody>
                  <a:tcPr marL="4448" marR="4448" marT="4448" marB="0" anchor="b"/>
                </a:tc>
                <a:extLst>
                  <a:ext uri="{0D108BD9-81ED-4DB2-BD59-A6C34878D82A}">
                    <a16:rowId xmlns:a16="http://schemas.microsoft.com/office/drawing/2014/main" val="1431369146"/>
                  </a:ext>
                </a:extLst>
              </a:tr>
              <a:tr h="233771">
                <a:tc>
                  <a:txBody>
                    <a:bodyPr/>
                    <a:lstStyle/>
                    <a:p>
                      <a:pPr algn="l" fontAlgn="b"/>
                      <a:r>
                        <a:rPr lang="en-US" sz="1200" u="none" strike="noStrike">
                          <a:effectLst/>
                        </a:rPr>
                        <a:t>Student Interview #1</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extLst>
                  <a:ext uri="{0D108BD9-81ED-4DB2-BD59-A6C34878D82A}">
                    <a16:rowId xmlns:a16="http://schemas.microsoft.com/office/drawing/2014/main" val="1417302288"/>
                  </a:ext>
                </a:extLst>
              </a:tr>
              <a:tr h="233771">
                <a:tc>
                  <a:txBody>
                    <a:bodyPr/>
                    <a:lstStyle/>
                    <a:p>
                      <a:pPr algn="l" fontAlgn="b"/>
                      <a:r>
                        <a:rPr lang="en-US" sz="1200" u="none" strike="noStrike">
                          <a:effectLst/>
                        </a:rPr>
                        <a:t>Student Interview #2</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2D41"/>
                        </a:solidFill>
                        <a:effectLst/>
                        <a:latin typeface="Arial" panose="020B0604020202020204" pitchFamily="34" charset="0"/>
                      </a:endParaRPr>
                    </a:p>
                  </a:txBody>
                  <a:tcPr marL="4448" marR="4448" marT="4448" marB="0" anchor="b"/>
                </a:tc>
                <a:extLst>
                  <a:ext uri="{0D108BD9-81ED-4DB2-BD59-A6C34878D82A}">
                    <a16:rowId xmlns:a16="http://schemas.microsoft.com/office/drawing/2014/main" val="1375271850"/>
                  </a:ext>
                </a:extLst>
              </a:tr>
              <a:tr h="233771">
                <a:tc>
                  <a:txBody>
                    <a:bodyPr/>
                    <a:lstStyle/>
                    <a:p>
                      <a:pPr algn="l" fontAlgn="b"/>
                      <a:r>
                        <a:rPr lang="en-US" sz="1200" u="none" strike="noStrike">
                          <a:effectLst/>
                        </a:rPr>
                        <a:t>Student Interview #3</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2D41"/>
                        </a:solidFill>
                        <a:effectLst/>
                        <a:latin typeface="Arial" panose="020B0604020202020204" pitchFamily="34" charset="0"/>
                      </a:endParaRPr>
                    </a:p>
                  </a:txBody>
                  <a:tcPr marL="4448" marR="4448" marT="4448" marB="0" anchor="b"/>
                </a:tc>
                <a:extLst>
                  <a:ext uri="{0D108BD9-81ED-4DB2-BD59-A6C34878D82A}">
                    <a16:rowId xmlns:a16="http://schemas.microsoft.com/office/drawing/2014/main" val="1107345390"/>
                  </a:ext>
                </a:extLst>
              </a:tr>
              <a:tr h="233771">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4448" marR="4448" marT="4448" marB="0" anchor="b"/>
                </a:tc>
                <a:tc>
                  <a:txBody>
                    <a:bodyPr/>
                    <a:lstStyle/>
                    <a:p>
                      <a:pPr algn="l" fontAlgn="b"/>
                      <a:r>
                        <a:rPr lang="en-US" sz="1200" u="none" strike="noStrike" dirty="0">
                          <a:effectLst/>
                        </a:rPr>
                        <a:t> </a:t>
                      </a:r>
                      <a:endParaRPr lang="en-US" sz="1200" b="0" i="0" u="none" strike="noStrike" dirty="0">
                        <a:solidFill>
                          <a:srgbClr val="000000"/>
                        </a:solidFill>
                        <a:effectLst/>
                        <a:latin typeface="Arial" panose="020B0604020202020204" pitchFamily="34" charset="0"/>
                      </a:endParaRPr>
                    </a:p>
                  </a:txBody>
                  <a:tcPr marL="4448" marR="4448" marT="4448" marB="0" anchor="b"/>
                </a:tc>
                <a:extLst>
                  <a:ext uri="{0D108BD9-81ED-4DB2-BD59-A6C34878D82A}">
                    <a16:rowId xmlns:a16="http://schemas.microsoft.com/office/drawing/2014/main" val="4166349397"/>
                  </a:ext>
                </a:extLst>
              </a:tr>
            </a:tbl>
          </a:graphicData>
        </a:graphic>
      </p:graphicFrame>
    </p:spTree>
    <p:extLst>
      <p:ext uri="{BB962C8B-B14F-4D97-AF65-F5344CB8AC3E}">
        <p14:creationId xmlns:p14="http://schemas.microsoft.com/office/powerpoint/2010/main" val="366338845"/>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1C2640-3F3A-7A2E-9354-7446AA5323FB}"/>
              </a:ext>
            </a:extLst>
          </p:cNvPr>
          <p:cNvSpPr>
            <a:spLocks noGrp="1"/>
          </p:cNvSpPr>
          <p:nvPr>
            <p:ph idx="1"/>
          </p:nvPr>
        </p:nvSpPr>
        <p:spPr>
          <a:xfrm>
            <a:off x="646112" y="1731818"/>
            <a:ext cx="10899778" cy="4516581"/>
          </a:xfrm>
        </p:spPr>
        <p:txBody>
          <a:bodyPr>
            <a:noAutofit/>
          </a:bodyPr>
          <a:lstStyle/>
          <a:p>
            <a:pPr marL="0" marR="0" indent="0">
              <a:lnSpc>
                <a:spcPts val="1100"/>
              </a:lnSpc>
              <a:spcBef>
                <a:spcPts val="95"/>
              </a:spcBef>
              <a:spcAft>
                <a:spcPts val="0"/>
              </a:spcAft>
              <a:buNone/>
            </a:pPr>
            <a:r>
              <a:rPr lang="en-US" sz="2200" dirty="0">
                <a:latin typeface="Arial Bold" panose="020B0704020202020204" pitchFamily="34" charset="0"/>
                <a:ea typeface="Times New Roman" panose="02020603050405020304" pitchFamily="18" charset="0"/>
                <a:cs typeface="Arial Bold" panose="020B0704020202020204" pitchFamily="34" charset="0"/>
              </a:rPr>
              <a:t>In panel meetings, the reviewers are provided the university program’s </a:t>
            </a:r>
          </a:p>
          <a:p>
            <a:pPr marL="0" marR="0" indent="0">
              <a:lnSpc>
                <a:spcPts val="1100"/>
              </a:lnSpc>
              <a:spcBef>
                <a:spcPts val="95"/>
              </a:spcBef>
              <a:spcAft>
                <a:spcPts val="0"/>
              </a:spcAft>
              <a:buNone/>
            </a:pPr>
            <a:endParaRPr lang="en-US" sz="2200" dirty="0">
              <a:latin typeface="Arial Bold" panose="020B0704020202020204" pitchFamily="34" charset="0"/>
              <a:ea typeface="Times New Roman" panose="02020603050405020304" pitchFamily="18" charset="0"/>
              <a:cs typeface="Arial Bold" panose="020B0704020202020204" pitchFamily="34" charset="0"/>
            </a:endParaRPr>
          </a:p>
          <a:p>
            <a:pPr marL="0" marR="0" indent="0">
              <a:lnSpc>
                <a:spcPts val="1100"/>
              </a:lnSpc>
              <a:spcBef>
                <a:spcPts val="95"/>
              </a:spcBef>
              <a:spcAft>
                <a:spcPts val="0"/>
              </a:spcAft>
              <a:buNone/>
            </a:pPr>
            <a:r>
              <a:rPr lang="en-US" sz="2200" dirty="0">
                <a:latin typeface="Arial Bold" panose="020B0704020202020204" pitchFamily="34" charset="0"/>
                <a:ea typeface="Times New Roman" panose="02020603050405020304" pitchFamily="18" charset="0"/>
                <a:cs typeface="Arial Bold" panose="020B0704020202020204" pitchFamily="34" charset="0"/>
              </a:rPr>
              <a:t>schedule planner to choose who they want to interview. </a:t>
            </a:r>
          </a:p>
          <a:p>
            <a:pPr marL="0" marR="0" indent="0">
              <a:lnSpc>
                <a:spcPts val="1100"/>
              </a:lnSpc>
              <a:spcBef>
                <a:spcPts val="95"/>
              </a:spcBef>
              <a:spcAft>
                <a:spcPts val="0"/>
              </a:spcAft>
              <a:buNone/>
            </a:pPr>
            <a:endParaRPr lang="en-US" sz="2200" spc="10" dirty="0">
              <a:effectLst/>
              <a:latin typeface="Arial Bold" panose="020B0704020202020204" pitchFamily="34" charset="0"/>
              <a:ea typeface="Times New Roman" panose="02020603050405020304" pitchFamily="18" charset="0"/>
              <a:cs typeface="Arial Bold" panose="020B0704020202020204" pitchFamily="34" charset="0"/>
            </a:endParaRPr>
          </a:p>
          <a:p>
            <a:pPr marL="0" marR="0" indent="0">
              <a:lnSpc>
                <a:spcPts val="1100"/>
              </a:lnSpc>
              <a:spcBef>
                <a:spcPts val="95"/>
              </a:spcBef>
              <a:spcAft>
                <a:spcPts val="0"/>
              </a:spcAft>
              <a:buNone/>
            </a:pPr>
            <a:endParaRPr lang="en-US" sz="2200" spc="10" dirty="0">
              <a:latin typeface="Arial Bold" panose="020B0704020202020204" pitchFamily="34" charset="0"/>
              <a:ea typeface="Times New Roman" panose="02020603050405020304" pitchFamily="18" charset="0"/>
              <a:cs typeface="Arial Bold" panose="020B0704020202020204" pitchFamily="34" charset="0"/>
            </a:endParaRPr>
          </a:p>
          <a:p>
            <a:pPr marL="0" marR="0" indent="0">
              <a:lnSpc>
                <a:spcPts val="1100"/>
              </a:lnSpc>
              <a:spcBef>
                <a:spcPts val="95"/>
              </a:spcBef>
              <a:spcAft>
                <a:spcPts val="0"/>
              </a:spcAft>
              <a:buNone/>
            </a:pPr>
            <a:endParaRPr lang="en-US" sz="2200" spc="10" dirty="0">
              <a:effectLst/>
              <a:latin typeface="Arial Bold" panose="020B0704020202020204" pitchFamily="34" charset="0"/>
              <a:ea typeface="Times New Roman" panose="02020603050405020304" pitchFamily="18" charset="0"/>
              <a:cs typeface="Arial Bold" panose="020B0704020202020204" pitchFamily="34" charset="0"/>
            </a:endParaRPr>
          </a:p>
          <a:p>
            <a:pPr marL="0" marR="0" indent="0">
              <a:lnSpc>
                <a:spcPts val="1100"/>
              </a:lnSpc>
              <a:spcBef>
                <a:spcPts val="95"/>
              </a:spcBef>
              <a:spcAft>
                <a:spcPts val="0"/>
              </a:spcAft>
              <a:buNone/>
            </a:pPr>
            <a:r>
              <a:rPr lang="en-US" sz="2200" spc="10" dirty="0">
                <a:effectLst/>
                <a:latin typeface="Arial Bold" panose="020B0704020202020204" pitchFamily="34" charset="0"/>
                <a:ea typeface="Times New Roman" panose="02020603050405020304" pitchFamily="18" charset="0"/>
                <a:cs typeface="Arial Bold" panose="020B0704020202020204" pitchFamily="34" charset="0"/>
              </a:rPr>
              <a:t>Using the </a:t>
            </a:r>
            <a:r>
              <a:rPr lang="en-US" sz="2200" spc="-10" dirty="0">
                <a:effectLst/>
                <a:latin typeface="Arial Bold" panose="020B0704020202020204" pitchFamily="34" charset="0"/>
                <a:ea typeface="Times New Roman" panose="02020603050405020304" pitchFamily="18" charset="0"/>
                <a:cs typeface="Arial Bold" panose="020B0704020202020204" pitchFamily="34" charset="0"/>
              </a:rPr>
              <a:t>s</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ch</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e</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d</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ul</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e planner contact information, each reviewer finds a </a:t>
            </a:r>
          </a:p>
          <a:p>
            <a:pPr marL="0" marR="0" indent="0">
              <a:lnSpc>
                <a:spcPts val="1100"/>
              </a:lnSpc>
              <a:spcBef>
                <a:spcPts val="95"/>
              </a:spcBef>
              <a:spcAft>
                <a:spcPts val="0"/>
              </a:spcAft>
              <a:buNone/>
            </a:pPr>
            <a:endParaRPr lang="en-US" sz="2200" dirty="0">
              <a:latin typeface="Arial Bold" panose="020B0704020202020204" pitchFamily="34" charset="0"/>
              <a:ea typeface="Times New Roman" panose="02020603050405020304" pitchFamily="18" charset="0"/>
              <a:cs typeface="Arial Bold" panose="020B0704020202020204" pitchFamily="34" charset="0"/>
            </a:endParaRPr>
          </a:p>
          <a:p>
            <a:pPr marL="0" marR="0" indent="0">
              <a:lnSpc>
                <a:spcPts val="1100"/>
              </a:lnSpc>
              <a:spcBef>
                <a:spcPts val="95"/>
              </a:spcBef>
              <a:spcAft>
                <a:spcPts val="0"/>
              </a:spcAft>
              <a:buNone/>
            </a:pPr>
            <a:r>
              <a:rPr lang="en-US" sz="2200" dirty="0">
                <a:effectLst/>
                <a:latin typeface="Arial Bold" panose="020B0704020202020204" pitchFamily="34" charset="0"/>
                <a:ea typeface="Times New Roman" panose="02020603050405020304" pitchFamily="18" charset="0"/>
                <a:cs typeface="Arial Bold" panose="020B0704020202020204" pitchFamily="34" charset="0"/>
              </a:rPr>
              <a:t>mutually convenient time to conduct the interview, usually by telephone. If a </a:t>
            </a:r>
          </a:p>
          <a:p>
            <a:pPr marL="0" marR="0" indent="0">
              <a:lnSpc>
                <a:spcPts val="1100"/>
              </a:lnSpc>
              <a:spcBef>
                <a:spcPts val="95"/>
              </a:spcBef>
              <a:spcAft>
                <a:spcPts val="0"/>
              </a:spcAft>
              <a:buNone/>
            </a:pPr>
            <a:endParaRPr lang="en-US" sz="2200" dirty="0">
              <a:latin typeface="Arial Bold" panose="020B0704020202020204" pitchFamily="34" charset="0"/>
              <a:ea typeface="Times New Roman" panose="02020603050405020304" pitchFamily="18" charset="0"/>
              <a:cs typeface="Arial Bold" panose="020B0704020202020204" pitchFamily="34" charset="0"/>
            </a:endParaRPr>
          </a:p>
          <a:p>
            <a:pPr marL="0" marR="0" indent="0">
              <a:lnSpc>
                <a:spcPts val="1100"/>
              </a:lnSpc>
              <a:spcBef>
                <a:spcPts val="95"/>
              </a:spcBef>
              <a:spcAft>
                <a:spcPts val="0"/>
              </a:spcAft>
              <a:buNone/>
            </a:pPr>
            <a:r>
              <a:rPr lang="en-US" sz="2200" dirty="0">
                <a:effectLst/>
                <a:latin typeface="Arial Bold" panose="020B0704020202020204" pitchFamily="34" charset="0"/>
                <a:ea typeface="Times New Roman" panose="02020603050405020304" pitchFamily="18" charset="0"/>
                <a:cs typeface="Arial Bold" panose="020B0704020202020204" pitchFamily="34" charset="0"/>
              </a:rPr>
              <a:t>zoom interview is preferable, the accreditation manager can arrange it.</a:t>
            </a:r>
            <a:endParaRPr lang="en-US" sz="2200" spc="-10" dirty="0">
              <a:effectLst/>
              <a:latin typeface="Arial Bold" panose="020B0704020202020204" pitchFamily="34" charset="0"/>
              <a:ea typeface="Times New Roman" panose="02020603050405020304" pitchFamily="18" charset="0"/>
              <a:cs typeface="Arial Bold" panose="020B0704020202020204" pitchFamily="34" charset="0"/>
            </a:endParaRPr>
          </a:p>
          <a:p>
            <a:pPr marL="0" marR="0" indent="0">
              <a:lnSpc>
                <a:spcPts val="1100"/>
              </a:lnSpc>
              <a:spcBef>
                <a:spcPts val="95"/>
              </a:spcBef>
              <a:spcAft>
                <a:spcPts val="0"/>
              </a:spcAft>
              <a:buNone/>
            </a:pPr>
            <a:endParaRPr lang="en-US" sz="2200" spc="-10" dirty="0">
              <a:latin typeface="Arial Bold" panose="020B0704020202020204" pitchFamily="34" charset="0"/>
              <a:ea typeface="Times New Roman" panose="02020603050405020304" pitchFamily="18" charset="0"/>
              <a:cs typeface="Arial Bold" panose="020B0704020202020204" pitchFamily="34" charset="0"/>
            </a:endParaRPr>
          </a:p>
          <a:p>
            <a:pPr marL="0" marR="0" indent="0">
              <a:lnSpc>
                <a:spcPts val="1100"/>
              </a:lnSpc>
              <a:spcBef>
                <a:spcPts val="95"/>
              </a:spcBef>
              <a:spcAft>
                <a:spcPts val="0"/>
              </a:spcAft>
              <a:buNone/>
            </a:pPr>
            <a:endParaRPr lang="en-US" sz="2200" spc="-10" dirty="0">
              <a:effectLst/>
              <a:latin typeface="Arial Bold" panose="020B0704020202020204" pitchFamily="34" charset="0"/>
              <a:ea typeface="Times New Roman" panose="02020603050405020304" pitchFamily="18" charset="0"/>
              <a:cs typeface="Arial Bold" panose="020B0704020202020204" pitchFamily="34" charset="0"/>
            </a:endParaRPr>
          </a:p>
          <a:p>
            <a:pPr marL="0" marR="0" indent="0">
              <a:lnSpc>
                <a:spcPts val="1100"/>
              </a:lnSpc>
              <a:spcBef>
                <a:spcPts val="95"/>
              </a:spcBef>
              <a:spcAft>
                <a:spcPts val="0"/>
              </a:spcAft>
              <a:buNone/>
            </a:pPr>
            <a:endParaRPr lang="en-US" sz="2200" spc="-5" dirty="0">
              <a:effectLst/>
              <a:latin typeface="Arial Bold" panose="020B0704020202020204" pitchFamily="34" charset="0"/>
              <a:ea typeface="Times New Roman" panose="02020603050405020304" pitchFamily="18" charset="0"/>
              <a:cs typeface="Arial Bold" panose="020B0704020202020204" pitchFamily="34" charset="0"/>
            </a:endParaRPr>
          </a:p>
          <a:p>
            <a:pPr marL="0" marR="0" indent="0">
              <a:lnSpc>
                <a:spcPts val="1100"/>
              </a:lnSpc>
              <a:spcBef>
                <a:spcPts val="95"/>
              </a:spcBef>
              <a:spcAft>
                <a:spcPts val="0"/>
              </a:spcAft>
              <a:buNone/>
            </a:pPr>
            <a:r>
              <a:rPr lang="en-US" sz="2200" dirty="0">
                <a:effectLst/>
                <a:latin typeface="Arial Bold" panose="020B0704020202020204" pitchFamily="34" charset="0"/>
                <a:ea typeface="Times New Roman" panose="02020603050405020304" pitchFamily="18" charset="0"/>
                <a:cs typeface="Arial Bold" panose="020B0704020202020204" pitchFamily="34" charset="0"/>
              </a:rPr>
              <a:t>Group interviews of more than one administrator or faculty member, or of </a:t>
            </a:r>
          </a:p>
          <a:p>
            <a:pPr marL="0" marR="0" indent="0">
              <a:lnSpc>
                <a:spcPts val="1100"/>
              </a:lnSpc>
              <a:spcBef>
                <a:spcPts val="95"/>
              </a:spcBef>
              <a:spcAft>
                <a:spcPts val="0"/>
              </a:spcAft>
              <a:buNone/>
            </a:pPr>
            <a:endParaRPr lang="en-US" sz="2200" dirty="0">
              <a:latin typeface="Arial Bold" panose="020B0704020202020204" pitchFamily="34" charset="0"/>
              <a:ea typeface="Times New Roman" panose="02020603050405020304" pitchFamily="18" charset="0"/>
              <a:cs typeface="Arial Bold" panose="020B0704020202020204" pitchFamily="34" charset="0"/>
            </a:endParaRPr>
          </a:p>
          <a:p>
            <a:pPr marL="0" marR="0" indent="0">
              <a:lnSpc>
                <a:spcPts val="1100"/>
              </a:lnSpc>
              <a:spcBef>
                <a:spcPts val="95"/>
              </a:spcBef>
              <a:spcAft>
                <a:spcPts val="0"/>
              </a:spcAft>
              <a:buNone/>
            </a:pPr>
            <a:r>
              <a:rPr lang="en-US" sz="2200" dirty="0">
                <a:effectLst/>
                <a:latin typeface="Arial Bold" panose="020B0704020202020204" pitchFamily="34" charset="0"/>
                <a:ea typeface="Times New Roman" panose="02020603050405020304" pitchFamily="18" charset="0"/>
                <a:cs typeface="Arial Bold" panose="020B0704020202020204" pitchFamily="34" charset="0"/>
              </a:rPr>
              <a:t>more than one student can be scheduled if so desired.</a:t>
            </a:r>
          </a:p>
          <a:p>
            <a:pPr marL="406400" marR="2576195" indent="0">
              <a:lnSpc>
                <a:spcPct val="114000"/>
              </a:lnSpc>
              <a:spcBef>
                <a:spcPts val="5"/>
              </a:spcBef>
              <a:spcAft>
                <a:spcPts val="0"/>
              </a:spcAft>
              <a:buNone/>
            </a:pPr>
            <a:endParaRPr lang="en-US" sz="2200" dirty="0">
              <a:latin typeface="Arial Bold" panose="020B0704020202020204" pitchFamily="34" charset="0"/>
              <a:ea typeface="Times New Roman" panose="02020603050405020304" pitchFamily="18" charset="0"/>
              <a:cs typeface="Arial Bold" panose="020B0704020202020204" pitchFamily="34" charset="0"/>
            </a:endParaRPr>
          </a:p>
          <a:p>
            <a:pPr marL="406400" marR="2576195" indent="0">
              <a:lnSpc>
                <a:spcPct val="114000"/>
              </a:lnSpc>
              <a:spcBef>
                <a:spcPts val="5"/>
              </a:spcBef>
              <a:spcAft>
                <a:spcPts val="0"/>
              </a:spcAft>
              <a:buNone/>
            </a:pP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			A</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dmi</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ni</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s</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tr</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a</a:t>
            </a:r>
            <a:r>
              <a:rPr lang="en-US" sz="2200" spc="-10" dirty="0">
                <a:effectLst/>
                <a:latin typeface="Arial Bold" panose="020B0704020202020204" pitchFamily="34" charset="0"/>
                <a:ea typeface="Times New Roman" panose="02020603050405020304" pitchFamily="18" charset="0"/>
                <a:cs typeface="Arial Bold" panose="020B0704020202020204" pitchFamily="34" charset="0"/>
              </a:rPr>
              <a:t>t</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or</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 i</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nte</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r</a:t>
            </a:r>
            <a:r>
              <a:rPr lang="en-US" sz="2200" spc="-10" dirty="0">
                <a:effectLst/>
                <a:latin typeface="Arial Bold" panose="020B0704020202020204" pitchFamily="34" charset="0"/>
                <a:ea typeface="Times New Roman" panose="02020603050405020304" pitchFamily="18" charset="0"/>
                <a:cs typeface="Arial Bold" panose="020B0704020202020204" pitchFamily="34" charset="0"/>
              </a:rPr>
              <a:t>v</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i</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e</a:t>
            </a:r>
            <a:r>
              <a:rPr lang="en-US" sz="2200" spc="-20" dirty="0">
                <a:effectLst/>
                <a:latin typeface="Arial Bold" panose="020B0704020202020204" pitchFamily="34" charset="0"/>
                <a:ea typeface="Times New Roman" panose="02020603050405020304" pitchFamily="18" charset="0"/>
                <a:cs typeface="Arial Bold" panose="020B0704020202020204" pitchFamily="34" charset="0"/>
              </a:rPr>
              <a:t>w</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a:t>
            </a:r>
            <a:r>
              <a:rPr lang="en-US" sz="2200" spc="10" dirty="0">
                <a:effectLst/>
                <a:latin typeface="Arial Bold" panose="020B0704020202020204" pitchFamily="34" charset="0"/>
                <a:ea typeface="Times New Roman" panose="02020603050405020304" pitchFamily="18" charset="0"/>
                <a:cs typeface="Arial Bold" panose="020B0704020202020204" pitchFamily="34" charset="0"/>
              </a:rPr>
              <a:t> </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Pl</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an 15 </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m</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i</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n</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u</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t</a:t>
            </a:r>
            <a:r>
              <a:rPr lang="en-US" sz="2200" spc="-15" dirty="0">
                <a:effectLst/>
                <a:latin typeface="Arial Bold" panose="020B0704020202020204" pitchFamily="34" charset="0"/>
                <a:ea typeface="Times New Roman" panose="02020603050405020304" pitchFamily="18" charset="0"/>
                <a:cs typeface="Arial Bold" panose="020B0704020202020204" pitchFamily="34" charset="0"/>
              </a:rPr>
              <a:t>e</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s </a:t>
            </a:r>
          </a:p>
          <a:p>
            <a:pPr marL="406400" marR="2576195" indent="0">
              <a:lnSpc>
                <a:spcPct val="114000"/>
              </a:lnSpc>
              <a:spcBef>
                <a:spcPts val="5"/>
              </a:spcBef>
              <a:spcAft>
                <a:spcPts val="0"/>
              </a:spcAft>
              <a:buNone/>
            </a:pPr>
            <a:r>
              <a:rPr lang="en-US" sz="2200" dirty="0">
                <a:effectLst/>
                <a:latin typeface="Arial Bold" panose="020B0704020202020204" pitchFamily="34" charset="0"/>
                <a:ea typeface="Times New Roman" panose="02020603050405020304" pitchFamily="18" charset="0"/>
                <a:cs typeface="Arial Bold" panose="020B0704020202020204" pitchFamily="34" charset="0"/>
              </a:rPr>
              <a:t>			F</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a</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cu</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l</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t</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y</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 i</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nte</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r</a:t>
            </a:r>
            <a:r>
              <a:rPr lang="en-US" sz="2200" spc="-10" dirty="0">
                <a:effectLst/>
                <a:latin typeface="Arial Bold" panose="020B0704020202020204" pitchFamily="34" charset="0"/>
                <a:ea typeface="Times New Roman" panose="02020603050405020304" pitchFamily="18" charset="0"/>
                <a:cs typeface="Arial Bold" panose="020B0704020202020204" pitchFamily="34" charset="0"/>
              </a:rPr>
              <a:t>v</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i</a:t>
            </a:r>
            <a:r>
              <a:rPr lang="en-US" sz="2200" spc="10" dirty="0">
                <a:effectLst/>
                <a:latin typeface="Arial Bold" panose="020B0704020202020204" pitchFamily="34" charset="0"/>
                <a:ea typeface="Times New Roman" panose="02020603050405020304" pitchFamily="18" charset="0"/>
                <a:cs typeface="Arial Bold" panose="020B0704020202020204" pitchFamily="34" charset="0"/>
              </a:rPr>
              <a:t>e</a:t>
            </a:r>
            <a:r>
              <a:rPr lang="en-US" sz="2200" spc="-15" dirty="0">
                <a:effectLst/>
                <a:latin typeface="Arial Bold" panose="020B0704020202020204" pitchFamily="34" charset="0"/>
                <a:ea typeface="Times New Roman" panose="02020603050405020304" pitchFamily="18" charset="0"/>
                <a:cs typeface="Arial Bold" panose="020B0704020202020204" pitchFamily="34" charset="0"/>
              </a:rPr>
              <a:t>w</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a:t>
            </a:r>
            <a:r>
              <a:rPr lang="en-US" sz="2200" spc="10" dirty="0">
                <a:effectLst/>
                <a:latin typeface="Arial Bold" panose="020B0704020202020204" pitchFamily="34" charset="0"/>
                <a:ea typeface="Times New Roman" panose="02020603050405020304" pitchFamily="18" charset="0"/>
                <a:cs typeface="Arial Bold" panose="020B0704020202020204" pitchFamily="34" charset="0"/>
              </a:rPr>
              <a:t> </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Pl</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an 30 </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m</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i</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n</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u</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t</a:t>
            </a:r>
            <a:r>
              <a:rPr lang="en-US" sz="2200" spc="-15" dirty="0">
                <a:effectLst/>
                <a:latin typeface="Arial Bold" panose="020B0704020202020204" pitchFamily="34" charset="0"/>
                <a:ea typeface="Times New Roman" panose="02020603050405020304" pitchFamily="18" charset="0"/>
                <a:cs typeface="Arial Bold" panose="020B0704020202020204" pitchFamily="34" charset="0"/>
              </a:rPr>
              <a:t>e</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s</a:t>
            </a:r>
          </a:p>
          <a:p>
            <a:pPr marL="406400" marR="2576195" indent="0">
              <a:lnSpc>
                <a:spcPct val="114000"/>
              </a:lnSpc>
              <a:spcBef>
                <a:spcPts val="5"/>
              </a:spcBef>
              <a:spcAft>
                <a:spcPts val="0"/>
              </a:spcAft>
              <a:buNone/>
            </a:pP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			S</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t</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u</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d</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e</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n</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t </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i</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nte</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r</a:t>
            </a:r>
            <a:r>
              <a:rPr lang="en-US" sz="2200" spc="-10" dirty="0">
                <a:effectLst/>
                <a:latin typeface="Arial Bold" panose="020B0704020202020204" pitchFamily="34" charset="0"/>
                <a:ea typeface="Times New Roman" panose="02020603050405020304" pitchFamily="18" charset="0"/>
                <a:cs typeface="Arial Bold" panose="020B0704020202020204" pitchFamily="34" charset="0"/>
              </a:rPr>
              <a:t>v</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i</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e</a:t>
            </a:r>
            <a:r>
              <a:rPr lang="en-US" sz="2200" spc="-20" dirty="0">
                <a:effectLst/>
                <a:latin typeface="Arial Bold" panose="020B0704020202020204" pitchFamily="34" charset="0"/>
                <a:ea typeface="Times New Roman" panose="02020603050405020304" pitchFamily="18" charset="0"/>
                <a:cs typeface="Arial Bold" panose="020B0704020202020204" pitchFamily="34" charset="0"/>
              </a:rPr>
              <a:t>w</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a:t>
            </a:r>
            <a:r>
              <a:rPr lang="en-US" sz="2200" spc="10" dirty="0">
                <a:effectLst/>
                <a:latin typeface="Arial Bold" panose="020B0704020202020204" pitchFamily="34" charset="0"/>
                <a:ea typeface="Times New Roman" panose="02020603050405020304" pitchFamily="18" charset="0"/>
                <a:cs typeface="Arial Bold" panose="020B0704020202020204" pitchFamily="34" charset="0"/>
              </a:rPr>
              <a:t> </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Pl</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an 30 </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m</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i</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n</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u</a:t>
            </a:r>
            <a:r>
              <a:rPr lang="en-US" sz="2200" spc="5" dirty="0">
                <a:effectLst/>
                <a:latin typeface="Arial Bold" panose="020B0704020202020204" pitchFamily="34" charset="0"/>
                <a:ea typeface="Times New Roman" panose="02020603050405020304" pitchFamily="18" charset="0"/>
                <a:cs typeface="Arial Bold" panose="020B0704020202020204" pitchFamily="34" charset="0"/>
              </a:rPr>
              <a:t>t</a:t>
            </a:r>
            <a:r>
              <a:rPr lang="en-US" sz="2200" spc="-15" dirty="0">
                <a:effectLst/>
                <a:latin typeface="Arial Bold" panose="020B0704020202020204" pitchFamily="34" charset="0"/>
                <a:ea typeface="Times New Roman" panose="02020603050405020304" pitchFamily="18" charset="0"/>
                <a:cs typeface="Arial Bold" panose="020B0704020202020204" pitchFamily="34" charset="0"/>
              </a:rPr>
              <a:t>e</a:t>
            </a:r>
            <a:r>
              <a:rPr lang="en-US" sz="2200" dirty="0">
                <a:effectLst/>
                <a:latin typeface="Arial Bold" panose="020B0704020202020204" pitchFamily="34" charset="0"/>
                <a:ea typeface="Times New Roman" panose="02020603050405020304" pitchFamily="18" charset="0"/>
                <a:cs typeface="Arial Bold" panose="020B0704020202020204" pitchFamily="34" charset="0"/>
              </a:rPr>
              <a:t>s</a:t>
            </a:r>
          </a:p>
        </p:txBody>
      </p:sp>
      <p:sp>
        <p:nvSpPr>
          <p:cNvPr id="5" name="Title 1">
            <a:extLst>
              <a:ext uri="{FF2B5EF4-FFF2-40B4-BE49-F238E27FC236}">
                <a16:creationId xmlns:a16="http://schemas.microsoft.com/office/drawing/2014/main" id="{E134539E-FC8A-4AAD-80C2-6C9F916EDCAB}"/>
              </a:ext>
            </a:extLst>
          </p:cNvPr>
          <p:cNvSpPr>
            <a:spLocks noGrp="1"/>
          </p:cNvSpPr>
          <p:nvPr>
            <p:ph type="title"/>
          </p:nvPr>
        </p:nvSpPr>
        <p:spPr>
          <a:xfrm>
            <a:off x="646111" y="605118"/>
            <a:ext cx="9557123" cy="1162722"/>
          </a:xfrm>
        </p:spPr>
        <p:txBody>
          <a:bodyPr/>
          <a:lstStyle/>
          <a:p>
            <a:r>
              <a:rPr lang="en-US" dirty="0">
                <a:solidFill>
                  <a:schemeClr val="tx1"/>
                </a:solidFill>
                <a:cs typeface="Arial Bold" panose="020B0704020202020204" pitchFamily="34" charset="0"/>
              </a:rPr>
              <a:t>SCHEDULING INTERVIEWS</a:t>
            </a:r>
          </a:p>
        </p:txBody>
      </p:sp>
    </p:spTree>
    <p:extLst>
      <p:ext uri="{BB962C8B-B14F-4D97-AF65-F5344CB8AC3E}">
        <p14:creationId xmlns:p14="http://schemas.microsoft.com/office/powerpoint/2010/main" val="869422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8B2ECA-499F-9A97-75C8-18F249FBD048}"/>
              </a:ext>
            </a:extLst>
          </p:cNvPr>
          <p:cNvSpPr>
            <a:spLocks noGrp="1"/>
          </p:cNvSpPr>
          <p:nvPr>
            <p:ph idx="1"/>
          </p:nvPr>
        </p:nvSpPr>
        <p:spPr>
          <a:xfrm>
            <a:off x="646111" y="2124038"/>
            <a:ext cx="10340544" cy="4195481"/>
          </a:xfrm>
        </p:spPr>
        <p:txBody>
          <a:bodyPr/>
          <a:lstStyle/>
          <a:p>
            <a:pPr marL="0" indent="0">
              <a:buNone/>
            </a:pPr>
            <a:r>
              <a:rPr lang="en-US" sz="2400" dirty="0">
                <a:latin typeface="Arial Bold" panose="020B0704020202020204" pitchFamily="34" charset="0"/>
                <a:cs typeface="Arial Bold" panose="020B0704020202020204" pitchFamily="34" charset="0"/>
              </a:rPr>
              <a:t>AER PROVIDES A TEMPLATE WITH THE STANDARD QUESTIONS FOR EACH INTERVIEW.</a:t>
            </a:r>
          </a:p>
          <a:p>
            <a:pPr marL="0" indent="0">
              <a:spcBef>
                <a:spcPts val="3000"/>
              </a:spcBef>
              <a:buNone/>
            </a:pPr>
            <a:r>
              <a:rPr lang="en-US" sz="2400" dirty="0">
                <a:latin typeface="Arial Bold" panose="020B0704020202020204" pitchFamily="34" charset="0"/>
                <a:cs typeface="Arial Bold" panose="020B0704020202020204" pitchFamily="34" charset="0"/>
              </a:rPr>
              <a:t>PANEL MEETINGS SUPPLEMENT THE STANDARD QUESTIONS ON THE LIST.</a:t>
            </a:r>
          </a:p>
          <a:p>
            <a:endParaRPr lang="en-US" dirty="0"/>
          </a:p>
        </p:txBody>
      </p:sp>
      <p:sp>
        <p:nvSpPr>
          <p:cNvPr id="5" name="Title 1">
            <a:extLst>
              <a:ext uri="{FF2B5EF4-FFF2-40B4-BE49-F238E27FC236}">
                <a16:creationId xmlns:a16="http://schemas.microsoft.com/office/drawing/2014/main" id="{160C7408-2A3C-473D-8CAE-7B965A23B118}"/>
              </a:ext>
            </a:extLst>
          </p:cNvPr>
          <p:cNvSpPr>
            <a:spLocks noGrp="1"/>
          </p:cNvSpPr>
          <p:nvPr>
            <p:ph type="title"/>
          </p:nvPr>
        </p:nvSpPr>
        <p:spPr>
          <a:xfrm>
            <a:off x="646111" y="605118"/>
            <a:ext cx="9557123" cy="1162722"/>
          </a:xfrm>
        </p:spPr>
        <p:txBody>
          <a:bodyPr/>
          <a:lstStyle/>
          <a:p>
            <a:r>
              <a:rPr lang="en-US" dirty="0">
                <a:solidFill>
                  <a:schemeClr val="tx1"/>
                </a:solidFill>
                <a:cs typeface="Arial Bold" panose="020B0704020202020204" pitchFamily="34" charset="0"/>
              </a:rPr>
              <a:t>INTERVIEW QUESTIONS ARE </a:t>
            </a:r>
            <a:br>
              <a:rPr lang="en-US" dirty="0">
                <a:solidFill>
                  <a:schemeClr val="tx1"/>
                </a:solidFill>
                <a:cs typeface="Arial Bold" panose="020B0704020202020204" pitchFamily="34" charset="0"/>
              </a:rPr>
            </a:br>
            <a:r>
              <a:rPr lang="en-US" dirty="0">
                <a:solidFill>
                  <a:schemeClr val="tx1"/>
                </a:solidFill>
                <a:cs typeface="Arial Bold" panose="020B0704020202020204" pitchFamily="34" charset="0"/>
              </a:rPr>
              <a:t>PROVIDED BY AER</a:t>
            </a:r>
          </a:p>
        </p:txBody>
      </p:sp>
    </p:spTree>
    <p:extLst>
      <p:ext uri="{BB962C8B-B14F-4D97-AF65-F5344CB8AC3E}">
        <p14:creationId xmlns:p14="http://schemas.microsoft.com/office/powerpoint/2010/main" val="17079901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D2079E-F8DF-5AA8-0969-C19C9D7DD231}"/>
              </a:ext>
            </a:extLst>
          </p:cNvPr>
          <p:cNvSpPr>
            <a:spLocks noGrp="1"/>
          </p:cNvSpPr>
          <p:nvPr>
            <p:ph idx="1"/>
          </p:nvPr>
        </p:nvSpPr>
        <p:spPr>
          <a:xfrm>
            <a:off x="646111" y="1814947"/>
            <a:ext cx="10519729" cy="4585854"/>
          </a:xfrm>
        </p:spPr>
        <p:txBody>
          <a:bodyPr>
            <a:normAutofit/>
          </a:bodyPr>
          <a:lstStyle/>
          <a:p>
            <a:pPr marL="0" marR="0" indent="0">
              <a:lnSpc>
                <a:spcPct val="115000"/>
              </a:lnSpc>
              <a:spcBef>
                <a:spcPts val="0"/>
              </a:spcBef>
              <a:spcAft>
                <a:spcPts val="1000"/>
              </a:spcAft>
              <a:buNone/>
            </a:pPr>
            <a:r>
              <a:rPr lang="en-US" sz="2400" dirty="0">
                <a:effectLst/>
                <a:latin typeface="Arial Bold" panose="020B0704020202020204" pitchFamily="34" charset="0"/>
                <a:ea typeface="Arial" panose="020B0604020202020204" pitchFamily="34" charset="0"/>
                <a:cs typeface="Arial Bold" panose="020B0704020202020204" pitchFamily="34" charset="0"/>
              </a:rPr>
              <a:t>After the virtual tour and interviews, the review panel prepares their findings </a:t>
            </a:r>
            <a:r>
              <a:rPr lang="en-US" sz="2400" dirty="0">
                <a:latin typeface="Arial Bold" panose="020B0704020202020204" pitchFamily="34" charset="0"/>
                <a:ea typeface="Arial" panose="020B0604020202020204" pitchFamily="34" charset="0"/>
                <a:cs typeface="Arial Bold" panose="020B0704020202020204" pitchFamily="34" charset="0"/>
              </a:rPr>
              <a:t>using</a:t>
            </a:r>
            <a:r>
              <a:rPr lang="en-US" sz="2400" dirty="0">
                <a:effectLst/>
                <a:latin typeface="Arial Bold" panose="020B0704020202020204" pitchFamily="34" charset="0"/>
                <a:ea typeface="Arial" panose="020B0604020202020204" pitchFamily="34" charset="0"/>
                <a:cs typeface="Arial Bold" panose="020B0704020202020204" pitchFamily="34" charset="0"/>
              </a:rPr>
              <a:t> the Accreditation Review Panel Report Form. </a:t>
            </a:r>
          </a:p>
          <a:p>
            <a:pPr marL="0" marR="0" indent="0">
              <a:lnSpc>
                <a:spcPct val="115000"/>
              </a:lnSpc>
              <a:spcBef>
                <a:spcPts val="1800"/>
              </a:spcBef>
              <a:spcAft>
                <a:spcPts val="1200"/>
              </a:spcAft>
              <a:buNone/>
            </a:pPr>
            <a:r>
              <a:rPr lang="en-US" sz="2400" dirty="0">
                <a:latin typeface="Arial Bold" panose="020B0704020202020204" pitchFamily="34" charset="0"/>
                <a:ea typeface="Arial" panose="020B0604020202020204" pitchFamily="34" charset="0"/>
                <a:cs typeface="Arial Bold" panose="020B0704020202020204" pitchFamily="34" charset="0"/>
              </a:rPr>
              <a:t>T</a:t>
            </a:r>
            <a:r>
              <a:rPr lang="en-US" sz="2400" dirty="0">
                <a:effectLst/>
                <a:latin typeface="Arial Bold" panose="020B0704020202020204" pitchFamily="34" charset="0"/>
                <a:ea typeface="Arial" panose="020B0604020202020204" pitchFamily="34" charset="0"/>
                <a:cs typeface="Arial Bold" panose="020B0704020202020204" pitchFamily="34" charset="0"/>
              </a:rPr>
              <a:t>he panel may provide the following optional feedback:</a:t>
            </a:r>
            <a:endParaRPr lang="en-US" sz="2400" dirty="0">
              <a:effectLst/>
              <a:latin typeface="Arial Bold" panose="020B0704020202020204" pitchFamily="34" charset="0"/>
              <a:ea typeface="Calibri" panose="020F0502020204030204" pitchFamily="34" charset="0"/>
              <a:cs typeface="Arial Bold" panose="020B0704020202020204" pitchFamily="34" charset="0"/>
            </a:endParaRPr>
          </a:p>
          <a:p>
            <a:pPr lvl="1" indent="-342900">
              <a:lnSpc>
                <a:spcPct val="115000"/>
              </a:lnSpc>
              <a:spcBef>
                <a:spcPts val="0"/>
              </a:spcBef>
              <a:buClr>
                <a:schemeClr val="tx1"/>
              </a:buClr>
              <a:buFont typeface="Wingdings" panose="05000000000000000000" pitchFamily="2" charset="2"/>
              <a:buChar char="Ø"/>
              <a:tabLst>
                <a:tab pos="457200" algn="l"/>
              </a:tabLst>
            </a:pPr>
            <a:r>
              <a:rPr lang="en-US" sz="2400" u="none" strike="noStrike" dirty="0">
                <a:effectLst/>
                <a:latin typeface="Arial Bold" panose="020B0704020202020204" pitchFamily="34" charset="0"/>
                <a:ea typeface="Arial" panose="020B0604020202020204" pitchFamily="34" charset="0"/>
                <a:cs typeface="Arial Bold" panose="020B0704020202020204" pitchFamily="34" charset="0"/>
              </a:rPr>
              <a:t>Collegial Advice</a:t>
            </a:r>
            <a:r>
              <a:rPr lang="en-US" sz="2400" i="1" u="none" strike="noStrike" dirty="0">
                <a:effectLst/>
                <a:latin typeface="Arial Bold" panose="020B0704020202020204" pitchFamily="34" charset="0"/>
                <a:ea typeface="Arial" panose="020B0604020202020204" pitchFamily="34" charset="0"/>
                <a:cs typeface="Arial Bold" panose="020B0704020202020204" pitchFamily="34" charset="0"/>
              </a:rPr>
              <a:t>:</a:t>
            </a:r>
            <a:r>
              <a:rPr lang="en-US" sz="2400" u="none" strike="noStrike" dirty="0">
                <a:effectLst/>
                <a:latin typeface="Arial Bold" panose="020B0704020202020204" pitchFamily="34" charset="0"/>
                <a:ea typeface="Arial" panose="020B0604020202020204" pitchFamily="34" charset="0"/>
                <a:cs typeface="Arial Bold" panose="020B0704020202020204" pitchFamily="34" charset="0"/>
              </a:rPr>
              <a:t> non-binding suggestions for improvement related to compliance with the standards;</a:t>
            </a:r>
          </a:p>
          <a:p>
            <a:pPr lvl="1" indent="-342900">
              <a:lnSpc>
                <a:spcPct val="115000"/>
              </a:lnSpc>
              <a:spcBef>
                <a:spcPts val="1800"/>
              </a:spcBef>
              <a:buClr>
                <a:schemeClr val="tx1"/>
              </a:buClr>
              <a:buFont typeface="Wingdings" panose="05000000000000000000" pitchFamily="2" charset="2"/>
              <a:buChar char="Ø"/>
              <a:tabLst>
                <a:tab pos="457200" algn="l"/>
              </a:tabLst>
            </a:pPr>
            <a:r>
              <a:rPr lang="en-US" sz="2400" u="none" strike="noStrike" dirty="0">
                <a:effectLst/>
                <a:latin typeface="Arial Bold" panose="020B0704020202020204" pitchFamily="34" charset="0"/>
                <a:ea typeface="Arial" panose="020B0604020202020204" pitchFamily="34" charset="0"/>
                <a:cs typeface="Arial Bold" panose="020B0704020202020204" pitchFamily="34" charset="0"/>
              </a:rPr>
              <a:t>Commendations or Recognition of Exemplary Practices</a:t>
            </a:r>
            <a:r>
              <a:rPr lang="en-US" sz="2400" i="1" u="none" strike="noStrike" dirty="0">
                <a:effectLst/>
                <a:latin typeface="Arial Bold" panose="020B0704020202020204" pitchFamily="34" charset="0"/>
                <a:ea typeface="Arial" panose="020B0604020202020204" pitchFamily="34" charset="0"/>
                <a:cs typeface="Arial Bold" panose="020B0704020202020204" pitchFamily="34" charset="0"/>
              </a:rPr>
              <a:t>:</a:t>
            </a:r>
            <a:r>
              <a:rPr lang="en-US" sz="2400" u="none" strike="noStrike" dirty="0">
                <a:effectLst/>
                <a:latin typeface="Arial Bold" panose="020B0704020202020204" pitchFamily="34" charset="0"/>
                <a:ea typeface="Arial" panose="020B0604020202020204" pitchFamily="34" charset="0"/>
                <a:cs typeface="Arial Bold" panose="020B0704020202020204" pitchFamily="34" charset="0"/>
              </a:rPr>
              <a:t> recognition of exemplary or innovative accomplishments relative to the standards.</a:t>
            </a:r>
            <a:endParaRPr lang="en-US" sz="2400" u="none" strike="noStrike" dirty="0">
              <a:effectLst/>
              <a:latin typeface="Arial Bold" panose="020B0704020202020204" pitchFamily="34" charset="0"/>
              <a:ea typeface="Calibri" panose="020F0502020204030204" pitchFamily="34" charset="0"/>
              <a:cs typeface="Arial Bold" panose="020B0704020202020204" pitchFamily="34" charset="0"/>
            </a:endParaRPr>
          </a:p>
          <a:p>
            <a:endParaRPr lang="en-US" sz="1800" dirty="0"/>
          </a:p>
        </p:txBody>
      </p:sp>
      <p:sp>
        <p:nvSpPr>
          <p:cNvPr id="5" name="Title 1">
            <a:extLst>
              <a:ext uri="{FF2B5EF4-FFF2-40B4-BE49-F238E27FC236}">
                <a16:creationId xmlns:a16="http://schemas.microsoft.com/office/drawing/2014/main" id="{7472FF38-DABA-4027-BE6D-AE1982C75380}"/>
              </a:ext>
            </a:extLst>
          </p:cNvPr>
          <p:cNvSpPr>
            <a:spLocks noGrp="1"/>
          </p:cNvSpPr>
          <p:nvPr>
            <p:ph type="title"/>
          </p:nvPr>
        </p:nvSpPr>
        <p:spPr>
          <a:xfrm>
            <a:off x="646111" y="605118"/>
            <a:ext cx="9557123" cy="1162722"/>
          </a:xfrm>
        </p:spPr>
        <p:txBody>
          <a:bodyPr/>
          <a:lstStyle/>
          <a:p>
            <a:r>
              <a:rPr lang="en-US" dirty="0">
                <a:solidFill>
                  <a:schemeClr val="tx1"/>
                </a:solidFill>
                <a:cs typeface="Arial Bold" panose="020B0704020202020204" pitchFamily="34" charset="0"/>
              </a:rPr>
              <a:t>PREPARING THE PANEL’S REPORT</a:t>
            </a:r>
          </a:p>
        </p:txBody>
      </p:sp>
    </p:spTree>
    <p:extLst>
      <p:ext uri="{BB962C8B-B14F-4D97-AF65-F5344CB8AC3E}">
        <p14:creationId xmlns:p14="http://schemas.microsoft.com/office/powerpoint/2010/main" val="37170021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D2079E-F8DF-5AA8-0969-C19C9D7DD231}"/>
              </a:ext>
            </a:extLst>
          </p:cNvPr>
          <p:cNvSpPr>
            <a:spLocks noGrp="1"/>
          </p:cNvSpPr>
          <p:nvPr>
            <p:ph idx="1"/>
          </p:nvPr>
        </p:nvSpPr>
        <p:spPr>
          <a:xfrm>
            <a:off x="646111" y="1834346"/>
            <a:ext cx="10966769" cy="4663439"/>
          </a:xfrm>
        </p:spPr>
        <p:txBody>
          <a:bodyPr>
            <a:normAutofit fontScale="92500" lnSpcReduction="20000"/>
          </a:bodyPr>
          <a:lstStyle/>
          <a:p>
            <a:pPr marL="457200" marR="0" indent="-457200">
              <a:lnSpc>
                <a:spcPct val="115000"/>
              </a:lnSpc>
              <a:spcBef>
                <a:spcPts val="0"/>
              </a:spcBef>
              <a:spcAft>
                <a:spcPts val="1000"/>
              </a:spcAft>
              <a:buClr>
                <a:schemeClr val="tx1"/>
              </a:buClr>
              <a:buFont typeface="+mj-lt"/>
              <a:buAutoNum type="arabicPeriod"/>
            </a:pPr>
            <a:r>
              <a:rPr lang="en-US" sz="2200" dirty="0">
                <a:effectLst/>
                <a:latin typeface="Arial Bold" panose="020B0704020202020204" pitchFamily="34" charset="0"/>
                <a:ea typeface="Arial" panose="020B0604020202020204" pitchFamily="34" charset="0"/>
                <a:cs typeface="Arial Bold" panose="020B0704020202020204" pitchFamily="34" charset="0"/>
              </a:rPr>
              <a:t>The AER Accreditation Manager sends the draft report to the university program for a factual review. </a:t>
            </a:r>
          </a:p>
          <a:p>
            <a:pPr marL="457200" marR="0" indent="-457200">
              <a:lnSpc>
                <a:spcPct val="115000"/>
              </a:lnSpc>
              <a:spcBef>
                <a:spcPts val="0"/>
              </a:spcBef>
              <a:spcAft>
                <a:spcPts val="1000"/>
              </a:spcAft>
              <a:buClr>
                <a:schemeClr val="tx1"/>
              </a:buClr>
              <a:buFont typeface="+mj-lt"/>
              <a:buAutoNum type="arabicPeriod"/>
            </a:pPr>
            <a:r>
              <a:rPr lang="en-US" sz="2200" dirty="0">
                <a:effectLst/>
                <a:latin typeface="Arial Bold" panose="020B0704020202020204" pitchFamily="34" charset="0"/>
                <a:ea typeface="Arial" panose="020B0604020202020204" pitchFamily="34" charset="0"/>
                <a:cs typeface="Arial Bold" panose="020B0704020202020204" pitchFamily="34" charset="0"/>
              </a:rPr>
              <a:t>Within two weeks of receipt of the draft report, the program must notify the review panel of any factual inaccuracies. This is not an opportunity for the program to alter the contents of the report, influence the review panel’s findings, or supply additional evidence for consideration. </a:t>
            </a:r>
          </a:p>
          <a:p>
            <a:pPr marL="457200" marR="0" indent="-457200">
              <a:lnSpc>
                <a:spcPct val="115000"/>
              </a:lnSpc>
              <a:spcBef>
                <a:spcPts val="0"/>
              </a:spcBef>
              <a:spcAft>
                <a:spcPts val="1000"/>
              </a:spcAft>
              <a:buClr>
                <a:schemeClr val="tx1"/>
              </a:buClr>
              <a:buFont typeface="+mj-lt"/>
              <a:buAutoNum type="arabicPeriod"/>
            </a:pPr>
            <a:r>
              <a:rPr lang="en-US" sz="2200" dirty="0">
                <a:effectLst/>
                <a:latin typeface="Arial Bold" panose="020B0704020202020204" pitchFamily="34" charset="0"/>
                <a:ea typeface="Arial" panose="020B0604020202020204" pitchFamily="34" charset="0"/>
                <a:cs typeface="Arial Bold" panose="020B0704020202020204" pitchFamily="34" charset="0"/>
              </a:rPr>
              <a:t>The faculty member of the panel acting as panel chair, reviews the program’s corrections of facts, finalizes the report, and submits it to the AER Accreditation Manager, who brings it to the next HEAC meeting.</a:t>
            </a:r>
          </a:p>
          <a:p>
            <a:pPr marL="457200" marR="0" indent="-457200">
              <a:lnSpc>
                <a:spcPct val="115000"/>
              </a:lnSpc>
              <a:spcBef>
                <a:spcPts val="0"/>
              </a:spcBef>
              <a:spcAft>
                <a:spcPts val="1000"/>
              </a:spcAft>
              <a:buClr>
                <a:schemeClr val="tx1"/>
              </a:buClr>
              <a:buFont typeface="+mj-lt"/>
              <a:buAutoNum type="arabicPeriod"/>
            </a:pPr>
            <a:r>
              <a:rPr lang="en-US" sz="2200" dirty="0">
                <a:latin typeface="Arial Bold" panose="020B0704020202020204" pitchFamily="34" charset="0"/>
                <a:ea typeface="Arial" panose="020B0604020202020204" pitchFamily="34" charset="0"/>
                <a:cs typeface="Arial Bold" panose="020B0704020202020204" pitchFamily="34" charset="0"/>
              </a:rPr>
              <a:t>HEAC reviews, prepares a recommendation, and sends it to AERAC for the final decision.</a:t>
            </a:r>
          </a:p>
          <a:p>
            <a:pPr marL="457200" marR="0" indent="-457200">
              <a:lnSpc>
                <a:spcPct val="115000"/>
              </a:lnSpc>
              <a:spcBef>
                <a:spcPts val="0"/>
              </a:spcBef>
              <a:spcAft>
                <a:spcPts val="1000"/>
              </a:spcAft>
              <a:buClr>
                <a:schemeClr val="tx1"/>
              </a:buClr>
              <a:buFont typeface="+mj-lt"/>
              <a:buAutoNum type="arabicPeriod"/>
            </a:pPr>
            <a:r>
              <a:rPr lang="en-US" sz="2200" dirty="0">
                <a:effectLst/>
                <a:latin typeface="Arial Bold" panose="020B0704020202020204" pitchFamily="34" charset="0"/>
                <a:ea typeface="Arial" panose="020B0604020202020204" pitchFamily="34" charset="0"/>
                <a:cs typeface="Arial Bold" panose="020B0704020202020204" pitchFamily="34" charset="0"/>
              </a:rPr>
              <a:t>A letter is sent to the university with the decision, and when favorable, includes a certificate, </a:t>
            </a:r>
            <a:r>
              <a:rPr lang="en-US" sz="2200" dirty="0">
                <a:latin typeface="Arial Bold" panose="020B0704020202020204" pitchFamily="34" charset="0"/>
                <a:ea typeface="Arial" panose="020B0604020202020204" pitchFamily="34" charset="0"/>
                <a:cs typeface="Arial Bold" panose="020B0704020202020204" pitchFamily="34" charset="0"/>
              </a:rPr>
              <a:t>the AERAC </a:t>
            </a:r>
            <a:r>
              <a:rPr lang="en-US" sz="2200" dirty="0">
                <a:effectLst/>
                <a:latin typeface="Arial Bold" panose="020B0704020202020204" pitchFamily="34" charset="0"/>
                <a:ea typeface="Arial" panose="020B0604020202020204" pitchFamily="34" charset="0"/>
                <a:cs typeface="Arial Bold" panose="020B0704020202020204" pitchFamily="34" charset="0"/>
              </a:rPr>
              <a:t>logo for the website, and a sample press release.</a:t>
            </a:r>
          </a:p>
          <a:p>
            <a:pPr marL="0" marR="0" indent="0">
              <a:lnSpc>
                <a:spcPct val="115000"/>
              </a:lnSpc>
              <a:spcBef>
                <a:spcPts val="0"/>
              </a:spcBef>
              <a:spcAft>
                <a:spcPts val="1000"/>
              </a:spcAft>
              <a:buClr>
                <a:schemeClr val="tx1"/>
              </a:buClr>
              <a:buNone/>
            </a:pPr>
            <a:endParaRPr lang="en-US" dirty="0">
              <a:effectLst/>
              <a:latin typeface="Arial Bold" panose="020B0704020202020204" pitchFamily="34" charset="0"/>
              <a:ea typeface="Arial" panose="020B0604020202020204" pitchFamily="34" charset="0"/>
              <a:cs typeface="Arial Bold" panose="020B0704020202020204" pitchFamily="34" charset="0"/>
            </a:endParaRPr>
          </a:p>
          <a:p>
            <a:pPr marL="457200" marR="0" indent="-457200">
              <a:lnSpc>
                <a:spcPct val="115000"/>
              </a:lnSpc>
              <a:spcBef>
                <a:spcPts val="0"/>
              </a:spcBef>
              <a:spcAft>
                <a:spcPts val="1000"/>
              </a:spcAft>
              <a:buClr>
                <a:schemeClr val="tx1"/>
              </a:buClr>
              <a:buFont typeface="+mj-lt"/>
              <a:buAutoNum type="arabicPeriod"/>
            </a:pPr>
            <a:endParaRPr lang="en-US" dirty="0">
              <a:effectLst/>
              <a:latin typeface="Arial Bold" panose="020B0704020202020204" pitchFamily="34" charset="0"/>
              <a:ea typeface="Calibri" panose="020F0502020204030204" pitchFamily="34" charset="0"/>
              <a:cs typeface="Arial Bold" panose="020B0704020202020204" pitchFamily="34" charset="0"/>
            </a:endParaRPr>
          </a:p>
          <a:p>
            <a:endParaRPr lang="en-US" dirty="0"/>
          </a:p>
        </p:txBody>
      </p:sp>
      <p:sp>
        <p:nvSpPr>
          <p:cNvPr id="5" name="Title 1">
            <a:extLst>
              <a:ext uri="{FF2B5EF4-FFF2-40B4-BE49-F238E27FC236}">
                <a16:creationId xmlns:a16="http://schemas.microsoft.com/office/drawing/2014/main" id="{BBA6DE60-7DC0-4146-8D59-2B509BE531C0}"/>
              </a:ext>
            </a:extLst>
          </p:cNvPr>
          <p:cNvSpPr>
            <a:spLocks noGrp="1"/>
          </p:cNvSpPr>
          <p:nvPr>
            <p:ph type="title"/>
          </p:nvPr>
        </p:nvSpPr>
        <p:spPr>
          <a:xfrm>
            <a:off x="646111" y="605118"/>
            <a:ext cx="9557123" cy="1162722"/>
          </a:xfrm>
        </p:spPr>
        <p:txBody>
          <a:bodyPr/>
          <a:lstStyle/>
          <a:p>
            <a:r>
              <a:rPr lang="en-US" dirty="0">
                <a:solidFill>
                  <a:schemeClr val="tx1"/>
                </a:solidFill>
                <a:cs typeface="Arial Bold" panose="020B0704020202020204" pitchFamily="34" charset="0"/>
              </a:rPr>
              <a:t>WRAPPING UP – THE FINAL STEPS</a:t>
            </a:r>
          </a:p>
        </p:txBody>
      </p:sp>
    </p:spTree>
    <p:extLst>
      <p:ext uri="{BB962C8B-B14F-4D97-AF65-F5344CB8AC3E}">
        <p14:creationId xmlns:p14="http://schemas.microsoft.com/office/powerpoint/2010/main" val="23836405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F8A8D-5CAE-AC77-4E2D-A230AA1CD70C}"/>
              </a:ext>
            </a:extLst>
          </p:cNvPr>
          <p:cNvSpPr>
            <a:spLocks noGrp="1"/>
          </p:cNvSpPr>
          <p:nvPr>
            <p:ph type="ctrTitle"/>
          </p:nvPr>
        </p:nvSpPr>
        <p:spPr>
          <a:xfrm>
            <a:off x="1154955" y="1447801"/>
            <a:ext cx="8825658" cy="1488440"/>
          </a:xfrm>
        </p:spPr>
        <p:txBody>
          <a:bodyPr/>
          <a:lstStyle/>
          <a:p>
            <a:r>
              <a:rPr lang="en-US" dirty="0">
                <a:solidFill>
                  <a:schemeClr val="tx1"/>
                </a:solidFill>
                <a:cs typeface="Arial Bold" panose="020B0704020202020204" pitchFamily="34" charset="0"/>
              </a:rPr>
              <a:t>QUESTIONS?</a:t>
            </a:r>
          </a:p>
        </p:txBody>
      </p:sp>
      <p:sp>
        <p:nvSpPr>
          <p:cNvPr id="3" name="Subtitle 2">
            <a:extLst>
              <a:ext uri="{FF2B5EF4-FFF2-40B4-BE49-F238E27FC236}">
                <a16:creationId xmlns:a16="http://schemas.microsoft.com/office/drawing/2014/main" id="{8382AAB2-6770-43C1-2348-7DC615D2BF3A}"/>
              </a:ext>
            </a:extLst>
          </p:cNvPr>
          <p:cNvSpPr>
            <a:spLocks noGrp="1"/>
          </p:cNvSpPr>
          <p:nvPr>
            <p:ph type="subTitle" idx="1"/>
          </p:nvPr>
        </p:nvSpPr>
        <p:spPr>
          <a:xfrm>
            <a:off x="1154955" y="3429000"/>
            <a:ext cx="8825658" cy="899160"/>
          </a:xfrm>
        </p:spPr>
        <p:txBody>
          <a:bodyPr/>
          <a:lstStyle/>
          <a:p>
            <a:r>
              <a:rPr lang="en-US" dirty="0">
                <a:solidFill>
                  <a:schemeClr val="tx1"/>
                </a:solidFill>
                <a:latin typeface="Arial Bold" panose="020B0704020202020204" pitchFamily="34" charset="0"/>
                <a:cs typeface="Arial Bold" panose="020B0704020202020204" pitchFamily="34" charset="0"/>
              </a:rPr>
              <a:t>EMAIL: ACCREDITATION@aerbvi.ORG</a:t>
            </a:r>
          </a:p>
        </p:txBody>
      </p:sp>
    </p:spTree>
    <p:extLst>
      <p:ext uri="{BB962C8B-B14F-4D97-AF65-F5344CB8AC3E}">
        <p14:creationId xmlns:p14="http://schemas.microsoft.com/office/powerpoint/2010/main" val="4223215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B9507-753E-CE85-D388-9D8AD18D0F6D}"/>
              </a:ext>
            </a:extLst>
          </p:cNvPr>
          <p:cNvSpPr>
            <a:spLocks noGrp="1"/>
          </p:cNvSpPr>
          <p:nvPr>
            <p:ph type="title"/>
          </p:nvPr>
        </p:nvSpPr>
        <p:spPr>
          <a:xfrm>
            <a:off x="646111" y="450873"/>
            <a:ext cx="9404723" cy="1400530"/>
          </a:xfrm>
        </p:spPr>
        <p:txBody>
          <a:bodyPr/>
          <a:lstStyle/>
          <a:p>
            <a:r>
              <a:rPr lang="en-US" dirty="0">
                <a:cs typeface="Arial Bold" panose="020B0704020202020204" pitchFamily="34" charset="0"/>
              </a:rPr>
              <a:t>HOW THE PANEL </a:t>
            </a:r>
            <a:br>
              <a:rPr lang="en-US" dirty="0">
                <a:cs typeface="Arial Bold" panose="020B0704020202020204" pitchFamily="34" charset="0"/>
              </a:rPr>
            </a:br>
            <a:r>
              <a:rPr lang="en-US" dirty="0">
                <a:cs typeface="Arial Bold" panose="020B0704020202020204" pitchFamily="34" charset="0"/>
              </a:rPr>
              <a:t>GETS ITS WORK DONE, continued</a:t>
            </a:r>
          </a:p>
        </p:txBody>
      </p:sp>
      <p:sp>
        <p:nvSpPr>
          <p:cNvPr id="3" name="Content Placeholder 2">
            <a:extLst>
              <a:ext uri="{FF2B5EF4-FFF2-40B4-BE49-F238E27FC236}">
                <a16:creationId xmlns:a16="http://schemas.microsoft.com/office/drawing/2014/main" id="{6C90C93D-36B9-9D7A-D6C1-E4013E90E674}"/>
              </a:ext>
            </a:extLst>
          </p:cNvPr>
          <p:cNvSpPr>
            <a:spLocks noGrp="1"/>
          </p:cNvSpPr>
          <p:nvPr>
            <p:ph idx="1"/>
          </p:nvPr>
        </p:nvSpPr>
        <p:spPr>
          <a:xfrm>
            <a:off x="1103312" y="2052918"/>
            <a:ext cx="9730943" cy="4805082"/>
          </a:xfrm>
        </p:spPr>
        <p:txBody>
          <a:bodyPr>
            <a:noAutofit/>
          </a:bodyPr>
          <a:lstStyle/>
          <a:p>
            <a:pPr marL="0" indent="0">
              <a:buNone/>
            </a:pPr>
            <a:r>
              <a:rPr lang="en-US" sz="2300" b="1" dirty="0">
                <a:latin typeface="Arial" panose="020B0604020202020204" pitchFamily="34" charset="0"/>
                <a:cs typeface="Arial" panose="020B0604020202020204" pitchFamily="34" charset="0"/>
              </a:rPr>
              <a:t>After the panel meets on the core standards, the initial scoring is sent to the university program.  </a:t>
            </a:r>
          </a:p>
          <a:p>
            <a:pPr marL="0" indent="0">
              <a:buNone/>
            </a:pPr>
            <a:r>
              <a:rPr lang="en-US" sz="2300" b="1" dirty="0">
                <a:latin typeface="Arial" panose="020B0604020202020204" pitchFamily="34" charset="0"/>
                <a:cs typeface="Arial" panose="020B0604020202020204" pitchFamily="34" charset="0"/>
              </a:rPr>
              <a:t>Where the panel is unable to find sufficient evidence to score one or more items, specific feedback, explanations and/or questions are provided to assist the program in improving their response to those items. </a:t>
            </a:r>
          </a:p>
          <a:p>
            <a:pPr marL="0" indent="0">
              <a:buNone/>
            </a:pPr>
            <a:r>
              <a:rPr lang="en-US" sz="2300" b="1" dirty="0">
                <a:latin typeface="Arial" panose="020B0604020202020204" pitchFamily="34" charset="0"/>
                <a:cs typeface="Arial" panose="020B0604020202020204" pitchFamily="34" charset="0"/>
              </a:rPr>
              <a:t>While the panel waits for that response, a meeting on the curricular standards is scheduled. At the end of that meeting, again the panel’s initial scoring is sent to the university program along with specific feedback and/or questions.  </a:t>
            </a:r>
          </a:p>
          <a:p>
            <a:pPr marL="0" indent="0">
              <a:buNone/>
            </a:pPr>
            <a:r>
              <a:rPr lang="en-US" sz="2300" b="1" dirty="0">
                <a:latin typeface="Arial" panose="020B0604020202020204" pitchFamily="34" charset="0"/>
                <a:cs typeface="Arial" panose="020B0604020202020204" pitchFamily="34" charset="0"/>
              </a:rPr>
              <a:t>As needed, a second Core and a second Curricular session are scheduled when the university’s responses are received. 	</a:t>
            </a:r>
          </a:p>
          <a:p>
            <a:pPr marL="0" indent="0">
              <a:buNone/>
            </a:pPr>
            <a:r>
              <a:rPr lang="en-US" sz="2400" dirty="0">
                <a:latin typeface="Arial" panose="020B0604020202020204" pitchFamily="34" charset="0"/>
                <a:cs typeface="Arial" panose="020B0604020202020204" pitchFamily="34" charset="0"/>
              </a:rPr>
              <a:t> </a:t>
            </a:r>
          </a:p>
          <a:p>
            <a:pPr marL="0" indent="0">
              <a:buNone/>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135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FF16D-CB86-F072-7516-3D67F82C5365}"/>
              </a:ext>
            </a:extLst>
          </p:cNvPr>
          <p:cNvSpPr>
            <a:spLocks noGrp="1"/>
          </p:cNvSpPr>
          <p:nvPr>
            <p:ph type="title"/>
          </p:nvPr>
        </p:nvSpPr>
        <p:spPr>
          <a:xfrm>
            <a:off x="646111" y="452718"/>
            <a:ext cx="9404723" cy="1162722"/>
          </a:xfrm>
        </p:spPr>
        <p:txBody>
          <a:bodyPr/>
          <a:lstStyle/>
          <a:p>
            <a:r>
              <a:rPr lang="en-US" dirty="0">
                <a:solidFill>
                  <a:schemeClr val="tx1"/>
                </a:solidFill>
                <a:cs typeface="Arial Bold" panose="020B0704020202020204" pitchFamily="34" charset="0"/>
              </a:rPr>
              <a:t>TIME MANAGEMENT</a:t>
            </a:r>
          </a:p>
        </p:txBody>
      </p:sp>
      <p:sp>
        <p:nvSpPr>
          <p:cNvPr id="3" name="Content Placeholder 2">
            <a:extLst>
              <a:ext uri="{FF2B5EF4-FFF2-40B4-BE49-F238E27FC236}">
                <a16:creationId xmlns:a16="http://schemas.microsoft.com/office/drawing/2014/main" id="{CD7521F1-348D-20BB-5CCB-BF7C6BFF6CC1}"/>
              </a:ext>
            </a:extLst>
          </p:cNvPr>
          <p:cNvSpPr>
            <a:spLocks noGrp="1"/>
          </p:cNvSpPr>
          <p:nvPr>
            <p:ph idx="1"/>
          </p:nvPr>
        </p:nvSpPr>
        <p:spPr>
          <a:xfrm>
            <a:off x="1103312" y="1858948"/>
            <a:ext cx="8946541" cy="4195481"/>
          </a:xfrm>
        </p:spPr>
        <p:txBody>
          <a:bodyPr>
            <a:normAutofit fontScale="92500" lnSpcReduction="20000"/>
          </a:bodyPr>
          <a:lstStyle/>
          <a:p>
            <a:pPr marL="0" indent="0">
              <a:buNone/>
            </a:pPr>
            <a:r>
              <a:rPr lang="en-US" sz="3000" b="1" dirty="0">
                <a:latin typeface="Arial" panose="020B0604020202020204" pitchFamily="34" charset="0"/>
                <a:cs typeface="Arial" panose="020B0604020202020204" pitchFamily="34" charset="0"/>
              </a:rPr>
              <a:t>ALL PANEL MEETINGS ARE SCHEDULED AT THE MUTUAL CONVENIENCE OF ALL MEMBERS.</a:t>
            </a:r>
          </a:p>
          <a:p>
            <a:pPr marL="0" indent="0">
              <a:buNone/>
            </a:pPr>
            <a:endParaRPr lang="en-US" sz="3000" b="1" dirty="0">
              <a:latin typeface="Arial" panose="020B0604020202020204" pitchFamily="34" charset="0"/>
              <a:cs typeface="Arial" panose="020B0604020202020204" pitchFamily="34" charset="0"/>
            </a:endParaRPr>
          </a:p>
          <a:p>
            <a:pPr marL="0" indent="0">
              <a:buNone/>
            </a:pPr>
            <a:r>
              <a:rPr lang="en-US" sz="3000" b="1" dirty="0">
                <a:latin typeface="Arial" panose="020B0604020202020204" pitchFamily="34" charset="0"/>
                <a:cs typeface="Arial" panose="020B0604020202020204" pitchFamily="34" charset="0"/>
              </a:rPr>
              <a:t>INTERVIEWS ARE SCHEDULED AT THE CONVENIENCE OF THE PANEL MEMBER AND THE INTERVIEWEE.</a:t>
            </a:r>
          </a:p>
          <a:p>
            <a:pPr marL="0" indent="0">
              <a:buNone/>
            </a:pPr>
            <a:endParaRPr lang="en-US" sz="3000" b="1" dirty="0">
              <a:latin typeface="Arial" panose="020B0604020202020204" pitchFamily="34" charset="0"/>
              <a:cs typeface="Arial" panose="020B0604020202020204" pitchFamily="34" charset="0"/>
            </a:endParaRPr>
          </a:p>
          <a:p>
            <a:pPr marL="0" indent="0">
              <a:buNone/>
            </a:pPr>
            <a:r>
              <a:rPr lang="en-US" sz="3000" b="1" dirty="0">
                <a:latin typeface="Arial" panose="020B0604020202020204" pitchFamily="34" charset="0"/>
                <a:cs typeface="Arial" panose="020B0604020202020204" pitchFamily="34" charset="0"/>
              </a:rPr>
              <a:t>VIRTUAL SITE VISIT IS SCHEDULED AT THE CONVENIENCE OF THE MEMBER AND THE UNIVERSITY REPRESENTATIVE.</a:t>
            </a:r>
          </a:p>
        </p:txBody>
      </p:sp>
    </p:spTree>
    <p:extLst>
      <p:ext uri="{BB962C8B-B14F-4D97-AF65-F5344CB8AC3E}">
        <p14:creationId xmlns:p14="http://schemas.microsoft.com/office/powerpoint/2010/main" val="3241419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05DA6A-2D64-4ADF-8B43-46F60178A6E3}"/>
              </a:ext>
            </a:extLst>
          </p:cNvPr>
          <p:cNvSpPr>
            <a:spLocks noGrp="1"/>
          </p:cNvSpPr>
          <p:nvPr>
            <p:ph idx="1"/>
          </p:nvPr>
        </p:nvSpPr>
        <p:spPr>
          <a:xfrm>
            <a:off x="0" y="2258292"/>
            <a:ext cx="12192000" cy="2521526"/>
          </a:xfrm>
        </p:spPr>
        <p:txBody>
          <a:bodyPr vert="horz" lIns="91440" tIns="45720" rIns="91440" bIns="45720" rtlCol="0" anchor="t">
            <a:normAutofit fontScale="40000" lnSpcReduction="20000"/>
          </a:bodyPr>
          <a:lstStyle/>
          <a:p>
            <a:pPr marL="114300" indent="0" algn="ctr">
              <a:buNone/>
            </a:pPr>
            <a:r>
              <a:rPr lang="en-US" sz="8800" b="1" dirty="0">
                <a:latin typeface="Arial Bold" panose="020B0704020202020204" pitchFamily="34" charset="0"/>
                <a:cs typeface="Arial Bold" panose="020B0704020202020204" pitchFamily="34" charset="0"/>
              </a:rPr>
              <a:t>CORE STANDARDS</a:t>
            </a:r>
          </a:p>
          <a:p>
            <a:pPr marL="114300" indent="0" algn="ctr">
              <a:buNone/>
            </a:pPr>
            <a:r>
              <a:rPr lang="en-US" sz="8800" b="1" dirty="0">
                <a:latin typeface="Arial Bold" panose="020B0704020202020204" pitchFamily="34" charset="0"/>
                <a:cs typeface="Arial Bold" panose="020B0704020202020204" pitchFamily="34" charset="0"/>
              </a:rPr>
              <a:t>CURRICULAR STANDARDS</a:t>
            </a:r>
          </a:p>
          <a:p>
            <a:pPr marL="114300" indent="0" algn="ctr">
              <a:buNone/>
            </a:pPr>
            <a:endParaRPr lang="en-US" sz="8800" b="1" dirty="0">
              <a:effectLst/>
              <a:latin typeface="Arial Bold" panose="020B0704020202020204" pitchFamily="34" charset="0"/>
              <a:ea typeface="Times New Roman" panose="02020603050405020304" pitchFamily="18" charset="0"/>
              <a:cs typeface="Arial Bold" panose="020B0704020202020204" pitchFamily="34" charset="0"/>
            </a:endParaRPr>
          </a:p>
          <a:p>
            <a:pPr marL="114300" indent="0" algn="ctr">
              <a:buNone/>
            </a:pPr>
            <a:r>
              <a:rPr lang="en-US" sz="6400" b="1" dirty="0">
                <a:effectLst/>
                <a:latin typeface="Arial"/>
                <a:ea typeface="Times New Roman" panose="02020603050405020304" pitchFamily="18" charset="0"/>
                <a:cs typeface="Arial"/>
              </a:rPr>
              <a:t>Download or view the standards here:</a:t>
            </a:r>
          </a:p>
          <a:p>
            <a:pPr marL="114300" indent="0" algn="ctr">
              <a:buNone/>
            </a:pPr>
            <a:r>
              <a:rPr lang="en-US" sz="6400" b="1" u="sng" dirty="0">
                <a:effectLst/>
                <a:latin typeface="Arial"/>
                <a:ea typeface="Times New Roman" panose="02020603050405020304" pitchFamily="18" charset="0"/>
                <a:cs typeface="Arial"/>
                <a:hlinkClick r:id="rId2">
                  <a:extLst>
                    <a:ext uri="{A12FA001-AC4F-418D-AE19-62706E023703}">
                      <ahyp:hlinkClr xmlns:ahyp="http://schemas.microsoft.com/office/drawing/2018/hyperlinkcolor" val="tx"/>
                    </a:ext>
                  </a:extLst>
                </a:hlinkClick>
              </a:rPr>
              <a:t>https://aerbvi.org/</a:t>
            </a:r>
            <a:r>
              <a:rPr lang="en-US" sz="6400" b="1" u="sng" dirty="0">
                <a:latin typeface="Arial"/>
                <a:ea typeface="+mj-lt"/>
                <a:cs typeface="+mj-lt"/>
              </a:rPr>
              <a:t>higher-education-colleges-and-universities-</a:t>
            </a:r>
            <a:endParaRPr lang="en-US" sz="6400" b="1" u="sng" dirty="0">
              <a:effectLst/>
              <a:latin typeface="Arial"/>
              <a:ea typeface="Times New Roman" panose="02020603050405020304" pitchFamily="18" charset="0"/>
              <a:cs typeface="Arial" panose="020B0604020202020204" pitchFamily="34" charset="0"/>
            </a:endParaRPr>
          </a:p>
        </p:txBody>
      </p:sp>
      <p:sp>
        <p:nvSpPr>
          <p:cNvPr id="5" name="Title 1">
            <a:extLst>
              <a:ext uri="{FF2B5EF4-FFF2-40B4-BE49-F238E27FC236}">
                <a16:creationId xmlns:a16="http://schemas.microsoft.com/office/drawing/2014/main" id="{1DF1287C-9164-41E1-B872-B265FE7FA001}"/>
              </a:ext>
            </a:extLst>
          </p:cNvPr>
          <p:cNvSpPr>
            <a:spLocks noGrp="1"/>
          </p:cNvSpPr>
          <p:nvPr>
            <p:ph type="title"/>
          </p:nvPr>
        </p:nvSpPr>
        <p:spPr>
          <a:xfrm>
            <a:off x="646111" y="452718"/>
            <a:ext cx="9404723" cy="1162722"/>
          </a:xfrm>
        </p:spPr>
        <p:txBody>
          <a:bodyPr/>
          <a:lstStyle/>
          <a:p>
            <a:r>
              <a:rPr lang="en-US" dirty="0">
                <a:solidFill>
                  <a:schemeClr val="tx1"/>
                </a:solidFill>
                <a:cs typeface="Arial Bold" panose="020B0704020202020204" pitchFamily="34" charset="0"/>
              </a:rPr>
              <a:t>EVALUATING THE STANDARDS</a:t>
            </a:r>
          </a:p>
        </p:txBody>
      </p:sp>
    </p:spTree>
    <p:extLst>
      <p:ext uri="{BB962C8B-B14F-4D97-AF65-F5344CB8AC3E}">
        <p14:creationId xmlns:p14="http://schemas.microsoft.com/office/powerpoint/2010/main" val="1551465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59F62465-BBDB-49E1-AB3F-D33EAF683F24}"/>
              </a:ext>
            </a:extLst>
          </p:cNvPr>
          <p:cNvSpPr>
            <a:spLocks noGrp="1"/>
          </p:cNvSpPr>
          <p:nvPr>
            <p:ph type="title"/>
          </p:nvPr>
        </p:nvSpPr>
        <p:spPr>
          <a:xfrm>
            <a:off x="798511" y="605118"/>
            <a:ext cx="9404723" cy="1162722"/>
          </a:xfrm>
        </p:spPr>
        <p:txBody>
          <a:bodyPr/>
          <a:lstStyle/>
          <a:p>
            <a:r>
              <a:rPr lang="en-US" dirty="0">
                <a:cs typeface="Arial Bold" panose="020B0704020202020204" pitchFamily="34" charset="0"/>
              </a:rPr>
              <a:t>ALL STANDARDS MUST BE FULLY MET</a:t>
            </a:r>
            <a:endParaRPr lang="en-US" dirty="0">
              <a:solidFill>
                <a:schemeClr val="tx1"/>
              </a:solidFill>
              <a:cs typeface="Arial Bold" panose="020B0704020202020204" pitchFamily="34" charset="0"/>
            </a:endParaRPr>
          </a:p>
        </p:txBody>
      </p:sp>
      <p:sp>
        <p:nvSpPr>
          <p:cNvPr id="3" name="Content Placeholder 2">
            <a:extLst>
              <a:ext uri="{FF2B5EF4-FFF2-40B4-BE49-F238E27FC236}">
                <a16:creationId xmlns:a16="http://schemas.microsoft.com/office/drawing/2014/main" id="{F686AEF2-9C00-20A0-683F-8B0F4AB554BA}"/>
              </a:ext>
            </a:extLst>
          </p:cNvPr>
          <p:cNvSpPr>
            <a:spLocks noGrp="1"/>
          </p:cNvSpPr>
          <p:nvPr>
            <p:ph idx="1"/>
          </p:nvPr>
        </p:nvSpPr>
        <p:spPr>
          <a:xfrm>
            <a:off x="1103312" y="1849120"/>
            <a:ext cx="8946541" cy="4399279"/>
          </a:xfrm>
        </p:spPr>
        <p:txBody>
          <a:bodyPr>
            <a:normAutofit/>
          </a:bodyPr>
          <a:lstStyle/>
          <a:p>
            <a:pPr marL="0" indent="0">
              <a:buNone/>
            </a:pPr>
            <a:r>
              <a:rPr lang="en-US" sz="3000" b="1" dirty="0">
                <a:effectLst/>
                <a:latin typeface="Arial Bold" panose="020B0704020202020204" pitchFamily="34" charset="0"/>
                <a:cs typeface="Arial Bold" panose="020B0704020202020204" pitchFamily="34" charset="0"/>
              </a:rPr>
              <a:t>CORE standards </a:t>
            </a:r>
            <a:r>
              <a:rPr lang="en-US" sz="3000" b="1" dirty="0">
                <a:latin typeface="Arial Bold" panose="020B0704020202020204" pitchFamily="34" charset="0"/>
                <a:cs typeface="Arial Bold" panose="020B0704020202020204" pitchFamily="34" charset="0"/>
              </a:rPr>
              <a:t>are administrative in nature. All core standards </a:t>
            </a:r>
            <a:r>
              <a:rPr lang="en-US" sz="3000" b="1" dirty="0">
                <a:effectLst/>
                <a:latin typeface="Arial Bold" panose="020B0704020202020204" pitchFamily="34" charset="0"/>
                <a:cs typeface="Arial Bold" panose="020B0704020202020204" pitchFamily="34" charset="0"/>
              </a:rPr>
              <a:t>must be fully met</a:t>
            </a:r>
            <a:r>
              <a:rPr lang="en-US" sz="3000" b="1" dirty="0">
                <a:latin typeface="Arial Bold" panose="020B0704020202020204" pitchFamily="34" charset="0"/>
                <a:cs typeface="Arial Bold" panose="020B0704020202020204" pitchFamily="34" charset="0"/>
              </a:rPr>
              <a:t> for an institution to be FULLY accredited</a:t>
            </a:r>
            <a:r>
              <a:rPr lang="en-US" sz="3000" b="1" dirty="0">
                <a:effectLst/>
                <a:latin typeface="Arial Bold" panose="020B0704020202020204" pitchFamily="34" charset="0"/>
                <a:cs typeface="Arial Bold" panose="020B0704020202020204" pitchFamily="34" charset="0"/>
              </a:rPr>
              <a:t>. </a:t>
            </a:r>
            <a:r>
              <a:rPr lang="en-US" sz="3000" b="1" dirty="0">
                <a:latin typeface="Arial Bold" panose="020B0704020202020204" pitchFamily="34" charset="0"/>
                <a:cs typeface="Arial Bold" panose="020B0704020202020204" pitchFamily="34" charset="0"/>
              </a:rPr>
              <a:t> </a:t>
            </a:r>
            <a:endParaRPr lang="en-US" sz="3000" b="1" dirty="0">
              <a:effectLst/>
              <a:latin typeface="Arial Bold" panose="020B0704020202020204" pitchFamily="34" charset="0"/>
              <a:cs typeface="Arial Bold" panose="020B0704020202020204" pitchFamily="34" charset="0"/>
            </a:endParaRPr>
          </a:p>
          <a:p>
            <a:endParaRPr lang="en-US" sz="3000" dirty="0">
              <a:latin typeface="Arial Bold" panose="020B0704020202020204" pitchFamily="34" charset="0"/>
              <a:cs typeface="Arial Bold" panose="020B0704020202020204" pitchFamily="34" charset="0"/>
            </a:endParaRPr>
          </a:p>
          <a:p>
            <a:pPr marL="0" indent="0">
              <a:buNone/>
            </a:pPr>
            <a:r>
              <a:rPr lang="en-US" sz="3000" b="1" dirty="0">
                <a:effectLst/>
                <a:latin typeface="Arial Bold" panose="020B0704020202020204" pitchFamily="34" charset="0"/>
                <a:cs typeface="Arial Bold" panose="020B0704020202020204" pitchFamily="34" charset="0"/>
              </a:rPr>
              <a:t>CURRICULAR </a:t>
            </a:r>
            <a:r>
              <a:rPr lang="en-US" sz="3000" b="1" dirty="0">
                <a:solidFill>
                  <a:srgbClr val="FFFFFF"/>
                </a:solidFill>
                <a:latin typeface="Arial Bold" panose="020B0704020202020204" pitchFamily="34" charset="0"/>
                <a:cs typeface="Arial Bold" panose="020B0704020202020204" pitchFamily="34" charset="0"/>
              </a:rPr>
              <a:t>standards </a:t>
            </a:r>
            <a:r>
              <a:rPr lang="en-US" sz="3000" b="1" dirty="0">
                <a:latin typeface="Arial Bold" panose="020B0704020202020204" pitchFamily="34" charset="0"/>
                <a:cs typeface="Arial Bold" panose="020B0704020202020204" pitchFamily="34" charset="0"/>
              </a:rPr>
              <a:t>pertain to the specific course of study: O&amp;M, VRT, LVT, AT, or TSVI. All curricular standards must be fully met for an institution to be FULLY accredited. </a:t>
            </a:r>
          </a:p>
          <a:p>
            <a:endParaRPr lang="en-US" dirty="0"/>
          </a:p>
        </p:txBody>
      </p:sp>
    </p:spTree>
    <p:extLst>
      <p:ext uri="{BB962C8B-B14F-4D97-AF65-F5344CB8AC3E}">
        <p14:creationId xmlns:p14="http://schemas.microsoft.com/office/powerpoint/2010/main" val="2322567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AAD3FD-83A5-4B89-9F8F-01B887086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C025C52C-D938-4DB3-8E3B-2DC8FBAD3F0F}"/>
              </a:ext>
            </a:extLst>
          </p:cNvPr>
          <p:cNvSpPr>
            <a:spLocks noGrp="1"/>
          </p:cNvSpPr>
          <p:nvPr>
            <p:ph type="title"/>
          </p:nvPr>
        </p:nvSpPr>
        <p:spPr>
          <a:xfrm>
            <a:off x="645131" y="605118"/>
            <a:ext cx="4348469" cy="1162722"/>
          </a:xfrm>
        </p:spPr>
        <p:txBody>
          <a:bodyPr/>
          <a:lstStyle/>
          <a:p>
            <a:r>
              <a:rPr lang="en-US" sz="3600" dirty="0">
                <a:solidFill>
                  <a:schemeClr val="bg1"/>
                </a:solidFill>
                <a:cs typeface="Arial Bold" panose="020B0704020202020204" pitchFamily="34" charset="0"/>
              </a:rPr>
              <a:t>CORE Standards </a:t>
            </a:r>
            <a:br>
              <a:rPr lang="en-US" sz="3600" dirty="0">
                <a:solidFill>
                  <a:schemeClr val="bg1"/>
                </a:solidFill>
                <a:cs typeface="Arial Bold" panose="020B0704020202020204" pitchFamily="34" charset="0"/>
              </a:rPr>
            </a:br>
            <a:r>
              <a:rPr lang="en-US" sz="3600" dirty="0">
                <a:solidFill>
                  <a:schemeClr val="bg1"/>
                </a:solidFill>
                <a:cs typeface="Arial Bold" panose="020B0704020202020204" pitchFamily="34" charset="0"/>
              </a:rPr>
              <a:t>Examples</a:t>
            </a:r>
          </a:p>
        </p:txBody>
      </p:sp>
      <p:sp>
        <p:nvSpPr>
          <p:cNvPr id="11" name="Freeform 31">
            <a:extLst>
              <a:ext uri="{FF2B5EF4-FFF2-40B4-BE49-F238E27FC236}">
                <a16:creationId xmlns:a16="http://schemas.microsoft.com/office/drawing/2014/main" id="{61752F1D-FC0F-4103-9584-630E643CC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9402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useBgFill="1">
        <p:nvSpPr>
          <p:cNvPr id="13" name="Freeform: Shape 12">
            <a:extLst>
              <a:ext uri="{FF2B5EF4-FFF2-40B4-BE49-F238E27FC236}">
                <a16:creationId xmlns:a16="http://schemas.microsoft.com/office/drawing/2014/main" id="{70151CB7-E7DE-4917-B831-01DF9CE01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270819" y="-63600"/>
            <a:ext cx="6858001" cy="6985200"/>
          </a:xfrm>
          <a:custGeom>
            <a:avLst/>
            <a:gdLst>
              <a:gd name="connsiteX0" fmla="*/ 6858001 w 6858001"/>
              <a:gd name="connsiteY0" fmla="*/ 1177 h 6985200"/>
              <a:gd name="connsiteX1" fmla="*/ 6858001 w 6858001"/>
              <a:gd name="connsiteY1" fmla="*/ 1344715 h 6985200"/>
              <a:gd name="connsiteX2" fmla="*/ 6858000 w 6858001"/>
              <a:gd name="connsiteY2" fmla="*/ 1344715 h 6985200"/>
              <a:gd name="connsiteX3" fmla="*/ 6858000 w 6858001"/>
              <a:gd name="connsiteY3" fmla="*/ 6985200 h 6985200"/>
              <a:gd name="connsiteX4" fmla="*/ 0 w 6858001"/>
              <a:gd name="connsiteY4" fmla="*/ 6985199 h 6985200"/>
              <a:gd name="connsiteX5" fmla="*/ 0 w 6858001"/>
              <a:gd name="connsiteY5" fmla="*/ 886772 h 6985200"/>
              <a:gd name="connsiteX6" fmla="*/ 1 w 6858001"/>
              <a:gd name="connsiteY6" fmla="*/ 886772 h 6985200"/>
              <a:gd name="connsiteX7" fmla="*/ 1 w 6858001"/>
              <a:gd name="connsiteY7" fmla="*/ 0 h 6985200"/>
              <a:gd name="connsiteX8" fmla="*/ 40463 w 6858001"/>
              <a:gd name="connsiteY8" fmla="*/ 5883 h 6985200"/>
              <a:gd name="connsiteX9" fmla="*/ 159107 w 6858001"/>
              <a:gd name="connsiteY9" fmla="*/ 23196 h 6985200"/>
              <a:gd name="connsiteX10" fmla="*/ 245518 w 6858001"/>
              <a:gd name="connsiteY10" fmla="*/ 35299 h 6985200"/>
              <a:gd name="connsiteX11" fmla="*/ 348388 w 6858001"/>
              <a:gd name="connsiteY11" fmla="*/ 48073 h 6985200"/>
              <a:gd name="connsiteX12" fmla="*/ 470460 w 6858001"/>
              <a:gd name="connsiteY12" fmla="*/ 63369 h 6985200"/>
              <a:gd name="connsiteX13" fmla="*/ 605563 w 6858001"/>
              <a:gd name="connsiteY13" fmla="*/ 79506 h 6985200"/>
              <a:gd name="connsiteX14" fmla="*/ 757810 w 6858001"/>
              <a:gd name="connsiteY14" fmla="*/ 96483 h 6985200"/>
              <a:gd name="connsiteX15" fmla="*/ 923774 w 6858001"/>
              <a:gd name="connsiteY15" fmla="*/ 114469 h 6985200"/>
              <a:gd name="connsiteX16" fmla="*/ 1104139 w 6858001"/>
              <a:gd name="connsiteY16" fmla="*/ 132454 h 6985200"/>
              <a:gd name="connsiteX17" fmla="*/ 1296163 w 6858001"/>
              <a:gd name="connsiteY17" fmla="*/ 150776 h 6985200"/>
              <a:gd name="connsiteX18" fmla="*/ 1503275 w 6858001"/>
              <a:gd name="connsiteY18" fmla="*/ 167753 h 6985200"/>
              <a:gd name="connsiteX19" fmla="*/ 1719988 w 6858001"/>
              <a:gd name="connsiteY19" fmla="*/ 184058 h 6985200"/>
              <a:gd name="connsiteX20" fmla="*/ 1949045 w 6858001"/>
              <a:gd name="connsiteY20" fmla="*/ 198849 h 6985200"/>
              <a:gd name="connsiteX21" fmla="*/ 2187703 w 6858001"/>
              <a:gd name="connsiteY21" fmla="*/ 212969 h 6985200"/>
              <a:gd name="connsiteX22" fmla="*/ 2436649 w 6858001"/>
              <a:gd name="connsiteY22" fmla="*/ 226248 h 6985200"/>
              <a:gd name="connsiteX23" fmla="*/ 2564208 w 6858001"/>
              <a:gd name="connsiteY23" fmla="*/ 230955 h 6985200"/>
              <a:gd name="connsiteX24" fmla="*/ 2694509 w 6858001"/>
              <a:gd name="connsiteY24" fmla="*/ 236165 h 6985200"/>
              <a:gd name="connsiteX25" fmla="*/ 2826869 w 6858001"/>
              <a:gd name="connsiteY25" fmla="*/ 241040 h 6985200"/>
              <a:gd name="connsiteX26" fmla="*/ 2959914 w 6858001"/>
              <a:gd name="connsiteY26" fmla="*/ 244234 h 6985200"/>
              <a:gd name="connsiteX27" fmla="*/ 3095702 w 6858001"/>
              <a:gd name="connsiteY27" fmla="*/ 247091 h 6985200"/>
              <a:gd name="connsiteX28" fmla="*/ 3232862 w 6858001"/>
              <a:gd name="connsiteY28" fmla="*/ 250117 h 6985200"/>
              <a:gd name="connsiteX29" fmla="*/ 3372766 w 6858001"/>
              <a:gd name="connsiteY29" fmla="*/ 252134 h 6985200"/>
              <a:gd name="connsiteX30" fmla="*/ 3514040 w 6858001"/>
              <a:gd name="connsiteY30" fmla="*/ 252134 h 6985200"/>
              <a:gd name="connsiteX31" fmla="*/ 3656686 w 6858001"/>
              <a:gd name="connsiteY31" fmla="*/ 253142 h 6985200"/>
              <a:gd name="connsiteX32" fmla="*/ 3800705 w 6858001"/>
              <a:gd name="connsiteY32" fmla="*/ 252134 h 6985200"/>
              <a:gd name="connsiteX33" fmla="*/ 3946780 w 6858001"/>
              <a:gd name="connsiteY33" fmla="*/ 250117 h 6985200"/>
              <a:gd name="connsiteX34" fmla="*/ 4092856 w 6858001"/>
              <a:gd name="connsiteY34" fmla="*/ 248268 h 6985200"/>
              <a:gd name="connsiteX35" fmla="*/ 4240988 w 6858001"/>
              <a:gd name="connsiteY35" fmla="*/ 244234 h 6985200"/>
              <a:gd name="connsiteX36" fmla="*/ 4390492 w 6858001"/>
              <a:gd name="connsiteY36" fmla="*/ 240032 h 6985200"/>
              <a:gd name="connsiteX37" fmla="*/ 4539997 w 6858001"/>
              <a:gd name="connsiteY37" fmla="*/ 235157 h 6985200"/>
              <a:gd name="connsiteX38" fmla="*/ 4690873 w 6858001"/>
              <a:gd name="connsiteY38" fmla="*/ 228266 h 6985200"/>
              <a:gd name="connsiteX39" fmla="*/ 4843120 w 6858001"/>
              <a:gd name="connsiteY39" fmla="*/ 220029 h 6985200"/>
              <a:gd name="connsiteX40" fmla="*/ 4996054 w 6858001"/>
              <a:gd name="connsiteY40" fmla="*/ 212129 h 6985200"/>
              <a:gd name="connsiteX41" fmla="*/ 5148987 w 6858001"/>
              <a:gd name="connsiteY41" fmla="*/ 202044 h 6985200"/>
              <a:gd name="connsiteX42" fmla="*/ 5303978 w 6858001"/>
              <a:gd name="connsiteY42" fmla="*/ 189941 h 6985200"/>
              <a:gd name="connsiteX43" fmla="*/ 5456911 w 6858001"/>
              <a:gd name="connsiteY43" fmla="*/ 177839 h 6985200"/>
              <a:gd name="connsiteX44" fmla="*/ 5612588 w 6858001"/>
              <a:gd name="connsiteY44" fmla="*/ 163887 h 6985200"/>
              <a:gd name="connsiteX45" fmla="*/ 5768950 w 6858001"/>
              <a:gd name="connsiteY45" fmla="*/ 148591 h 6985200"/>
              <a:gd name="connsiteX46" fmla="*/ 5923255 w 6858001"/>
              <a:gd name="connsiteY46" fmla="*/ 132455 h 6985200"/>
              <a:gd name="connsiteX47" fmla="*/ 6079618 w 6858001"/>
              <a:gd name="connsiteY47" fmla="*/ 113629 h 6985200"/>
              <a:gd name="connsiteX48" fmla="*/ 6235294 w 6858001"/>
              <a:gd name="connsiteY48" fmla="*/ 93458 h 6985200"/>
              <a:gd name="connsiteX49" fmla="*/ 6391657 w 6858001"/>
              <a:gd name="connsiteY49" fmla="*/ 73455 h 6985200"/>
              <a:gd name="connsiteX50" fmla="*/ 6547333 w 6858001"/>
              <a:gd name="connsiteY50" fmla="*/ 50091 h 6985200"/>
              <a:gd name="connsiteX51" fmla="*/ 6702324 w 6858001"/>
              <a:gd name="connsiteY51" fmla="*/ 26222 h 698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6985200">
                <a:moveTo>
                  <a:pt x="6858001" y="1177"/>
                </a:moveTo>
                <a:lnTo>
                  <a:pt x="6858001" y="1344715"/>
                </a:lnTo>
                <a:lnTo>
                  <a:pt x="6858000" y="1344715"/>
                </a:lnTo>
                <a:lnTo>
                  <a:pt x="6858000" y="6985200"/>
                </a:lnTo>
                <a:lnTo>
                  <a:pt x="0" y="6985199"/>
                </a:lnTo>
                <a:lnTo>
                  <a:pt x="0" y="886772"/>
                </a:lnTo>
                <a:lnTo>
                  <a:pt x="1" y="886772"/>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9" y="241040"/>
                </a:lnTo>
                <a:lnTo>
                  <a:pt x="2959914" y="244234"/>
                </a:lnTo>
                <a:lnTo>
                  <a:pt x="3095702" y="247091"/>
                </a:lnTo>
                <a:lnTo>
                  <a:pt x="3232862" y="250117"/>
                </a:lnTo>
                <a:lnTo>
                  <a:pt x="3372766" y="252134"/>
                </a:lnTo>
                <a:lnTo>
                  <a:pt x="3514040" y="252134"/>
                </a:lnTo>
                <a:lnTo>
                  <a:pt x="3656686" y="253142"/>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txBody>
          <a:bodyPr/>
          <a:lstStyle/>
          <a:p>
            <a:endParaRPr lang="en-US"/>
          </a:p>
        </p:txBody>
      </p:sp>
      <p:sp>
        <p:nvSpPr>
          <p:cNvPr id="15" name="Rectangle 14">
            <a:extLst>
              <a:ext uri="{FF2B5EF4-FFF2-40B4-BE49-F238E27FC236}">
                <a16:creationId xmlns:a16="http://schemas.microsoft.com/office/drawing/2014/main" id="{A92A1116-1C84-41DF-B803-1F7B0883EC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EB05DA6A-2D64-4ADF-8B43-46F60178A6E3}"/>
              </a:ext>
            </a:extLst>
          </p:cNvPr>
          <p:cNvSpPr>
            <a:spLocks noGrp="1"/>
          </p:cNvSpPr>
          <p:nvPr>
            <p:ph idx="1"/>
          </p:nvPr>
        </p:nvSpPr>
        <p:spPr>
          <a:xfrm>
            <a:off x="648931" y="2005350"/>
            <a:ext cx="4166509" cy="4218470"/>
          </a:xfrm>
        </p:spPr>
        <p:txBody>
          <a:bodyPr vert="horz" lIns="91440" tIns="45720" rIns="91440" bIns="45720" rtlCol="0">
            <a:normAutofit/>
          </a:bodyPr>
          <a:lstStyle/>
          <a:p>
            <a:pPr marL="0" indent="0">
              <a:buNone/>
            </a:pPr>
            <a:r>
              <a:rPr lang="en-US" sz="2400" b="1" dirty="0">
                <a:solidFill>
                  <a:schemeClr val="bg1"/>
                </a:solidFill>
                <a:latin typeface="Arial Bold" panose="020B0704020202020204" pitchFamily="34" charset="0"/>
                <a:cs typeface="Arial Bold" panose="020B0704020202020204" pitchFamily="34" charset="0"/>
              </a:rPr>
              <a:t>As illustrated to the right, Core forms </a:t>
            </a:r>
            <a:r>
              <a:rPr lang="en-US" sz="2400" b="1" i="0" dirty="0">
                <a:solidFill>
                  <a:schemeClr val="bg1"/>
                </a:solidFill>
                <a:effectLst/>
                <a:latin typeface="Arial Bold" panose="020B0704020202020204" pitchFamily="34" charset="0"/>
                <a:cs typeface="Arial Bold" panose="020B0704020202020204" pitchFamily="34" charset="0"/>
              </a:rPr>
              <a:t>include a suggested list of documents to s</a:t>
            </a:r>
            <a:r>
              <a:rPr lang="en-US" sz="2400" b="1" dirty="0">
                <a:solidFill>
                  <a:schemeClr val="bg1"/>
                </a:solidFill>
                <a:latin typeface="Arial Bold" panose="020B0704020202020204" pitchFamily="34" charset="0"/>
                <a:cs typeface="Arial Bold" panose="020B0704020202020204" pitchFamily="34" charset="0"/>
              </a:rPr>
              <a:t>how compliance </a:t>
            </a:r>
            <a:r>
              <a:rPr lang="en-US" sz="2400" b="1" i="0" dirty="0">
                <a:solidFill>
                  <a:schemeClr val="bg1"/>
                </a:solidFill>
                <a:effectLst/>
                <a:latin typeface="Arial Bold" panose="020B0704020202020204" pitchFamily="34" charset="0"/>
                <a:cs typeface="Arial Bold" panose="020B0704020202020204" pitchFamily="34" charset="0"/>
              </a:rPr>
              <a:t>with each standard. Programs may choose to submit additional materials if they believe this will better support their claim that the standard is met.</a:t>
            </a:r>
          </a:p>
          <a:p>
            <a:endParaRPr lang="en-US" dirty="0">
              <a:solidFill>
                <a:srgbClr val="EBEBEB"/>
              </a:solidFill>
              <a:latin typeface="Arial" panose="020B0604020202020204" pitchFamily="34" charset="0"/>
            </a:endParaRPr>
          </a:p>
          <a:p>
            <a:endParaRPr lang="en-US" dirty="0">
              <a:solidFill>
                <a:srgbClr val="EBEBEB"/>
              </a:solidFill>
            </a:endParaRPr>
          </a:p>
        </p:txBody>
      </p:sp>
      <p:graphicFrame>
        <p:nvGraphicFramePr>
          <p:cNvPr id="4" name="Table 3">
            <a:extLst>
              <a:ext uri="{FF2B5EF4-FFF2-40B4-BE49-F238E27FC236}">
                <a16:creationId xmlns:a16="http://schemas.microsoft.com/office/drawing/2014/main" id="{462661B1-966D-DE32-93EA-219EA442B18D}"/>
              </a:ext>
            </a:extLst>
          </p:cNvPr>
          <p:cNvGraphicFramePr>
            <a:graphicFrameLocks noGrp="1"/>
          </p:cNvGraphicFramePr>
          <p:nvPr>
            <p:extLst>
              <p:ext uri="{D42A27DB-BD31-4B8C-83A1-F6EECF244321}">
                <p14:modId xmlns:p14="http://schemas.microsoft.com/office/powerpoint/2010/main" val="1507038793"/>
              </p:ext>
            </p:extLst>
          </p:nvPr>
        </p:nvGraphicFramePr>
        <p:xfrm>
          <a:off x="5553492" y="1595715"/>
          <a:ext cx="6477143" cy="3926541"/>
        </p:xfrm>
        <a:graphic>
          <a:graphicData uri="http://schemas.openxmlformats.org/drawingml/2006/table">
            <a:tbl>
              <a:tblPr firstRow="1"/>
              <a:tblGrid>
                <a:gridCol w="1384813">
                  <a:extLst>
                    <a:ext uri="{9D8B030D-6E8A-4147-A177-3AD203B41FA5}">
                      <a16:colId xmlns:a16="http://schemas.microsoft.com/office/drawing/2014/main" val="1507968659"/>
                    </a:ext>
                  </a:extLst>
                </a:gridCol>
                <a:gridCol w="1833651">
                  <a:extLst>
                    <a:ext uri="{9D8B030D-6E8A-4147-A177-3AD203B41FA5}">
                      <a16:colId xmlns:a16="http://schemas.microsoft.com/office/drawing/2014/main" val="840117437"/>
                    </a:ext>
                  </a:extLst>
                </a:gridCol>
                <a:gridCol w="1283556">
                  <a:extLst>
                    <a:ext uri="{9D8B030D-6E8A-4147-A177-3AD203B41FA5}">
                      <a16:colId xmlns:a16="http://schemas.microsoft.com/office/drawing/2014/main" val="1560264710"/>
                    </a:ext>
                  </a:extLst>
                </a:gridCol>
                <a:gridCol w="1054349">
                  <a:extLst>
                    <a:ext uri="{9D8B030D-6E8A-4147-A177-3AD203B41FA5}">
                      <a16:colId xmlns:a16="http://schemas.microsoft.com/office/drawing/2014/main" val="2319994435"/>
                    </a:ext>
                  </a:extLst>
                </a:gridCol>
                <a:gridCol w="920774">
                  <a:extLst>
                    <a:ext uri="{9D8B030D-6E8A-4147-A177-3AD203B41FA5}">
                      <a16:colId xmlns:a16="http://schemas.microsoft.com/office/drawing/2014/main" val="1273008029"/>
                    </a:ext>
                  </a:extLst>
                </a:gridCol>
              </a:tblGrid>
              <a:tr h="1575221">
                <a:tc>
                  <a:txBody>
                    <a:bodyPr/>
                    <a:lstStyle/>
                    <a:p>
                      <a:pPr marL="0" marR="0" indent="0" algn="ctr" fontAlgn="t">
                        <a:lnSpc>
                          <a:spcPct val="115000"/>
                        </a:lnSpc>
                        <a:spcBef>
                          <a:spcPts val="0"/>
                        </a:spcBef>
                        <a:spcAft>
                          <a:spcPts val="0"/>
                        </a:spcAft>
                      </a:pPr>
                      <a:r>
                        <a:rPr lang="en-US" sz="1800" b="1" i="0" u="none" strike="noStrike" dirty="0">
                          <a:solidFill>
                            <a:schemeClr val="tx1"/>
                          </a:solidFill>
                          <a:effectLst/>
                          <a:latin typeface="Arial Bold" panose="020B0704020202020204" pitchFamily="34" charset="0"/>
                          <a:ea typeface="Calibri" panose="020F0502020204030204" pitchFamily="34" charset="0"/>
                          <a:cs typeface="Arial Bold" panose="020B0704020202020204" pitchFamily="34" charset="0"/>
                        </a:rPr>
                        <a:t>Standards</a:t>
                      </a:r>
                      <a:endParaRPr lang="en-US" sz="1800" b="0" i="0" u="none" strike="noStrike" dirty="0">
                        <a:solidFill>
                          <a:schemeClr val="tx1"/>
                        </a:solidFill>
                        <a:effectLst/>
                        <a:latin typeface="Arial Bold" panose="020B0704020202020204" pitchFamily="34" charset="0"/>
                        <a:cs typeface="Arial Bold" panose="020B0704020202020204" pitchFamily="34" charset="0"/>
                      </a:endParaRPr>
                    </a:p>
                  </a:txBody>
                  <a:tcPr marL="82441" marR="82441" marT="11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fontAlgn="t">
                        <a:lnSpc>
                          <a:spcPct val="115000"/>
                        </a:lnSpc>
                        <a:spcBef>
                          <a:spcPts val="0"/>
                        </a:spcBef>
                        <a:spcAft>
                          <a:spcPts val="0"/>
                        </a:spcAft>
                      </a:pPr>
                      <a:r>
                        <a:rPr lang="en-US" sz="1800" b="1" i="0" u="none" strike="noStrike" dirty="0">
                          <a:solidFill>
                            <a:schemeClr val="tx1"/>
                          </a:solidFill>
                          <a:effectLst/>
                          <a:latin typeface="Calibri" panose="020F0502020204030204" pitchFamily="34" charset="0"/>
                          <a:ea typeface="Calibri" panose="020F0502020204030204" pitchFamily="34" charset="0"/>
                        </a:rPr>
                        <a:t>Possible Documents to Submit As Evidence</a:t>
                      </a:r>
                      <a:endParaRPr lang="en-US" sz="1800" b="0" i="0" u="none" strike="noStrike" dirty="0">
                        <a:solidFill>
                          <a:schemeClr val="tx1"/>
                        </a:solidFill>
                        <a:effectLst/>
                        <a:latin typeface="Arial" panose="020B0604020202020204" pitchFamily="34" charset="0"/>
                      </a:endParaRPr>
                    </a:p>
                  </a:txBody>
                  <a:tcPr marL="82441" marR="82441" marT="11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fontAlgn="t">
                        <a:lnSpc>
                          <a:spcPct val="115000"/>
                        </a:lnSpc>
                        <a:spcBef>
                          <a:spcPts val="0"/>
                        </a:spcBef>
                        <a:spcAft>
                          <a:spcPts val="0"/>
                        </a:spcAft>
                      </a:pPr>
                      <a:r>
                        <a:rPr lang="en-US" sz="1800" b="1" i="0" u="none" strike="noStrike" dirty="0">
                          <a:solidFill>
                            <a:schemeClr val="tx1"/>
                          </a:solidFill>
                          <a:effectLst/>
                          <a:latin typeface="Calibri" panose="020F0502020204030204" pitchFamily="34" charset="0"/>
                          <a:ea typeface="Calibri" panose="020F0502020204030204" pitchFamily="34" charset="0"/>
                        </a:rPr>
                        <a:t>Documents Sub-mitted</a:t>
                      </a:r>
                      <a:endParaRPr lang="en-US" sz="1800" b="0" i="0" u="none" strike="noStrike" dirty="0">
                        <a:solidFill>
                          <a:schemeClr val="tx1"/>
                        </a:solidFill>
                        <a:effectLst/>
                        <a:latin typeface="Arial" panose="020B0604020202020204" pitchFamily="34" charset="0"/>
                      </a:endParaRPr>
                    </a:p>
                  </a:txBody>
                  <a:tcPr marL="82441" marR="82441" marT="11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fontAlgn="t">
                        <a:lnSpc>
                          <a:spcPct val="115000"/>
                        </a:lnSpc>
                        <a:spcBef>
                          <a:spcPts val="0"/>
                        </a:spcBef>
                        <a:spcAft>
                          <a:spcPts val="0"/>
                        </a:spcAft>
                      </a:pPr>
                      <a:r>
                        <a:rPr lang="en-US" sz="1800" b="1" i="0" u="none" strike="noStrike" dirty="0">
                          <a:solidFill>
                            <a:schemeClr val="tx1"/>
                          </a:solidFill>
                          <a:effectLst/>
                          <a:latin typeface="Calibri" panose="020F0502020204030204" pitchFamily="34" charset="0"/>
                          <a:ea typeface="Calibri" panose="020F0502020204030204" pitchFamily="34" charset="0"/>
                        </a:rPr>
                        <a:t>Met</a:t>
                      </a:r>
                      <a:endParaRPr lang="en-US" sz="1800" b="0" i="0" u="none" strike="noStrike" dirty="0">
                        <a:solidFill>
                          <a:schemeClr val="tx1"/>
                        </a:solidFill>
                        <a:effectLst/>
                        <a:latin typeface="Arial" panose="020B0604020202020204" pitchFamily="34" charset="0"/>
                      </a:endParaRPr>
                    </a:p>
                  </a:txBody>
                  <a:tcPr marL="82441" marR="82441" marT="11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fontAlgn="t">
                        <a:lnSpc>
                          <a:spcPct val="115000"/>
                        </a:lnSpc>
                        <a:spcBef>
                          <a:spcPts val="0"/>
                        </a:spcBef>
                        <a:spcAft>
                          <a:spcPts val="0"/>
                        </a:spcAft>
                      </a:pPr>
                      <a:r>
                        <a:rPr lang="en-US" sz="1800" b="1" i="0" u="none" strike="noStrike" dirty="0">
                          <a:solidFill>
                            <a:schemeClr val="tx1"/>
                          </a:solidFill>
                          <a:effectLst/>
                          <a:latin typeface="Calibri" panose="020F0502020204030204" pitchFamily="34" charset="0"/>
                          <a:ea typeface="Calibri" panose="020F0502020204030204" pitchFamily="34" charset="0"/>
                        </a:rPr>
                        <a:t>Not Met</a:t>
                      </a:r>
                      <a:endParaRPr lang="en-US" sz="1800" b="0" i="0" u="none" strike="noStrike" dirty="0">
                        <a:solidFill>
                          <a:schemeClr val="tx1"/>
                        </a:solidFill>
                        <a:effectLst/>
                        <a:latin typeface="Arial" panose="020B0604020202020204" pitchFamily="34" charset="0"/>
                      </a:endParaRPr>
                    </a:p>
                  </a:txBody>
                  <a:tcPr marL="82441" marR="82441" marT="11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7685280"/>
                  </a:ext>
                </a:extLst>
              </a:tr>
              <a:tr h="2351320">
                <a:tc>
                  <a:txBody>
                    <a:bodyPr/>
                    <a:lstStyle/>
                    <a:p>
                      <a:pPr marL="0" marR="0" indent="0" algn="ctr" fontAlgn="t">
                        <a:lnSpc>
                          <a:spcPct val="115000"/>
                        </a:lnSpc>
                        <a:spcBef>
                          <a:spcPts val="0"/>
                        </a:spcBef>
                        <a:spcAft>
                          <a:spcPts val="0"/>
                        </a:spcAft>
                      </a:pPr>
                      <a:r>
                        <a:rPr lang="en-US" sz="1800" b="1" i="1" kern="1200" dirty="0">
                          <a:solidFill>
                            <a:schemeClr val="tx1"/>
                          </a:solidFill>
                          <a:effectLst/>
                          <a:latin typeface="+mn-lt"/>
                          <a:ea typeface="+mn-ea"/>
                          <a:cs typeface="+mn-cs"/>
                        </a:rPr>
                        <a:t>a. ….</a:t>
                      </a:r>
                      <a:endParaRPr lang="en-US" sz="1800" b="1" i="0" u="none" strike="noStrike" dirty="0">
                        <a:solidFill>
                          <a:schemeClr val="tx1"/>
                        </a:solidFill>
                        <a:effectLst/>
                        <a:latin typeface="Arial" panose="020B0604020202020204" pitchFamily="34" charset="0"/>
                      </a:endParaRPr>
                    </a:p>
                  </a:txBody>
                  <a:tcPr marL="82441" marR="82441" marT="11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fontAlgn="t">
                        <a:lnSpc>
                          <a:spcPct val="115000"/>
                        </a:lnSpc>
                        <a:spcBef>
                          <a:spcPts val="0"/>
                        </a:spcBef>
                        <a:spcAft>
                          <a:spcPts val="0"/>
                        </a:spcAft>
                      </a:pPr>
                      <a:r>
                        <a:rPr lang="en-US" sz="1800" b="0" i="0" u="none" strike="noStrike" dirty="0">
                          <a:solidFill>
                            <a:schemeClr val="tx1"/>
                          </a:solidFill>
                          <a:effectLst/>
                          <a:latin typeface="Arial" panose="020B0604020202020204" pitchFamily="34" charset="0"/>
                        </a:rPr>
                        <a:t>Univ. Doc.</a:t>
                      </a:r>
                    </a:p>
                  </a:txBody>
                  <a:tcPr marL="82441" marR="82441" marT="11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fontAlgn="t">
                        <a:lnSpc>
                          <a:spcPct val="115000"/>
                        </a:lnSpc>
                        <a:spcBef>
                          <a:spcPts val="0"/>
                        </a:spcBef>
                        <a:spcAft>
                          <a:spcPts val="0"/>
                        </a:spcAft>
                      </a:pPr>
                      <a:r>
                        <a:rPr lang="en-US" sz="1800" b="0" i="0" u="none" strike="noStrike" dirty="0">
                          <a:solidFill>
                            <a:schemeClr val="tx1"/>
                          </a:solidFill>
                          <a:effectLst/>
                          <a:latin typeface="Calibri" panose="020F0502020204030204" pitchFamily="34" charset="0"/>
                          <a:ea typeface="Calibri" panose="020F0502020204030204" pitchFamily="34" charset="0"/>
                        </a:rPr>
                        <a:t>#1</a:t>
                      </a:r>
                      <a:r>
                        <a:rPr lang="en-US" sz="1800" b="0" i="0" u="sng" strike="noStrike" dirty="0">
                          <a:solidFill>
                            <a:schemeClr val="tx1"/>
                          </a:solidFill>
                          <a:effectLst/>
                          <a:latin typeface="Calibri" panose="020F0502020204030204" pitchFamily="34" charset="0"/>
                          <a:ea typeface="Calibri" panose="020F0502020204030204" pitchFamily="34" charset="0"/>
                        </a:rPr>
                        <a:t>UNIV Doc.</a:t>
                      </a:r>
                    </a:p>
                    <a:p>
                      <a:pPr marL="0" marR="0" indent="0" algn="l" fontAlgn="t">
                        <a:lnSpc>
                          <a:spcPct val="115000"/>
                        </a:lnSpc>
                        <a:spcBef>
                          <a:spcPts val="1200"/>
                        </a:spcBef>
                        <a:spcAft>
                          <a:spcPts val="0"/>
                        </a:spcAft>
                      </a:pPr>
                      <a:r>
                        <a:rPr lang="en-US" sz="1800" b="0" i="0" u="none" strike="noStrike" dirty="0">
                          <a:solidFill>
                            <a:schemeClr val="tx1"/>
                          </a:solidFill>
                          <a:effectLst/>
                          <a:latin typeface="Calibri" panose="020F0502020204030204" pitchFamily="34" charset="0"/>
                          <a:ea typeface="Calibri" panose="020F0502020204030204" pitchFamily="34" charset="0"/>
                        </a:rPr>
                        <a:t>#2 </a:t>
                      </a:r>
                      <a:r>
                        <a:rPr lang="en-US" sz="1800" b="0" i="0" u="sng" strike="noStrike" dirty="0">
                          <a:solidFill>
                            <a:schemeClr val="tx1"/>
                          </a:solidFill>
                          <a:effectLst/>
                          <a:latin typeface="Calibri" panose="020F0502020204030204" pitchFamily="34" charset="0"/>
                          <a:ea typeface="Calibri" panose="020F0502020204030204" pitchFamily="34" charset="0"/>
                        </a:rPr>
                        <a:t>Short Narrative</a:t>
                      </a:r>
                    </a:p>
                    <a:p>
                      <a:pPr marL="0" marR="0" indent="0" algn="ctr" fontAlgn="t">
                        <a:lnSpc>
                          <a:spcPct val="115000"/>
                        </a:lnSpc>
                        <a:spcBef>
                          <a:spcPts val="0"/>
                        </a:spcBef>
                        <a:spcAft>
                          <a:spcPts val="0"/>
                        </a:spcAft>
                      </a:pPr>
                      <a:endParaRPr lang="en-US" sz="1800" b="0" i="0" u="none" strike="noStrike" dirty="0">
                        <a:solidFill>
                          <a:schemeClr val="tx1"/>
                        </a:solidFill>
                        <a:effectLst/>
                        <a:latin typeface="Arial" panose="020B0604020202020204" pitchFamily="34" charset="0"/>
                      </a:endParaRPr>
                    </a:p>
                  </a:txBody>
                  <a:tcPr marL="82441" marR="82441" marT="11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fontAlgn="t">
                        <a:lnSpc>
                          <a:spcPct val="115000"/>
                        </a:lnSpc>
                        <a:spcBef>
                          <a:spcPts val="0"/>
                        </a:spcBef>
                        <a:spcAft>
                          <a:spcPts val="0"/>
                        </a:spcAft>
                      </a:pPr>
                      <a:r>
                        <a:rPr lang="en-US" sz="1800" b="0" i="0" u="none" strike="noStrike" dirty="0">
                          <a:solidFill>
                            <a:schemeClr val="tx1"/>
                          </a:solidFill>
                          <a:effectLst/>
                          <a:latin typeface="Calibri" panose="020F0502020204030204" pitchFamily="34" charset="0"/>
                          <a:ea typeface="Calibri" panose="020F0502020204030204" pitchFamily="34" charset="0"/>
                        </a:rPr>
                        <a:t> </a:t>
                      </a:r>
                      <a:endParaRPr lang="en-US" sz="1800" b="0" i="0" u="none" strike="noStrike" dirty="0">
                        <a:solidFill>
                          <a:schemeClr val="tx1"/>
                        </a:solidFill>
                        <a:effectLst/>
                        <a:latin typeface="Arial" panose="020B0604020202020204" pitchFamily="34" charset="0"/>
                      </a:endParaRPr>
                    </a:p>
                  </a:txBody>
                  <a:tcPr marL="82441" marR="82441" marT="11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fontAlgn="t">
                        <a:lnSpc>
                          <a:spcPct val="115000"/>
                        </a:lnSpc>
                        <a:spcBef>
                          <a:spcPts val="0"/>
                        </a:spcBef>
                        <a:spcAft>
                          <a:spcPts val="0"/>
                        </a:spcAft>
                      </a:pPr>
                      <a:r>
                        <a:rPr lang="en-US" sz="1800" b="0" i="0" u="none" strike="noStrike" dirty="0">
                          <a:solidFill>
                            <a:schemeClr val="tx1"/>
                          </a:solidFill>
                          <a:effectLst/>
                          <a:latin typeface="Calibri" panose="020F0502020204030204" pitchFamily="34" charset="0"/>
                          <a:ea typeface="Calibri" panose="020F0502020204030204" pitchFamily="34" charset="0"/>
                        </a:rPr>
                        <a:t> </a:t>
                      </a:r>
                      <a:endParaRPr lang="en-US" sz="1800" b="0" i="0" u="none" strike="noStrike" dirty="0">
                        <a:solidFill>
                          <a:schemeClr val="tx1"/>
                        </a:solidFill>
                        <a:effectLst/>
                        <a:latin typeface="Arial" panose="020B0604020202020204" pitchFamily="34" charset="0"/>
                      </a:endParaRPr>
                    </a:p>
                  </a:txBody>
                  <a:tcPr marL="82441" marR="82441" marT="11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8790300"/>
                  </a:ext>
                </a:extLst>
              </a:tr>
            </a:tbl>
          </a:graphicData>
        </a:graphic>
      </p:graphicFrame>
    </p:spTree>
    <p:extLst>
      <p:ext uri="{BB962C8B-B14F-4D97-AF65-F5344CB8AC3E}">
        <p14:creationId xmlns:p14="http://schemas.microsoft.com/office/powerpoint/2010/main" val="3560714198"/>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AAD3FD-83A5-4B89-9F8F-01B887086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6" name="Title 1">
            <a:extLst>
              <a:ext uri="{FF2B5EF4-FFF2-40B4-BE49-F238E27FC236}">
                <a16:creationId xmlns:a16="http://schemas.microsoft.com/office/drawing/2014/main" id="{6855537E-F84D-4452-85ED-618FE00F09FD}"/>
              </a:ext>
            </a:extLst>
          </p:cNvPr>
          <p:cNvSpPr>
            <a:spLocks noGrp="1"/>
          </p:cNvSpPr>
          <p:nvPr>
            <p:ph type="title"/>
          </p:nvPr>
        </p:nvSpPr>
        <p:spPr>
          <a:xfrm>
            <a:off x="645131" y="605118"/>
            <a:ext cx="4908361" cy="1162722"/>
          </a:xfrm>
        </p:spPr>
        <p:txBody>
          <a:bodyPr/>
          <a:lstStyle/>
          <a:p>
            <a:r>
              <a:rPr lang="en-US" sz="3600" dirty="0">
                <a:solidFill>
                  <a:schemeClr val="bg1"/>
                </a:solidFill>
                <a:cs typeface="Arial Bold" panose="020B0704020202020204" pitchFamily="34" charset="0"/>
              </a:rPr>
              <a:t>CURRICULAR </a:t>
            </a:r>
            <a:br>
              <a:rPr lang="en-US" sz="3600" dirty="0">
                <a:solidFill>
                  <a:schemeClr val="bg1"/>
                </a:solidFill>
                <a:cs typeface="Arial Bold" panose="020B0704020202020204" pitchFamily="34" charset="0"/>
              </a:rPr>
            </a:br>
            <a:r>
              <a:rPr lang="en-US" sz="3600" dirty="0">
                <a:solidFill>
                  <a:schemeClr val="bg1"/>
                </a:solidFill>
                <a:cs typeface="Arial Bold" panose="020B0704020202020204" pitchFamily="34" charset="0"/>
              </a:rPr>
              <a:t>Standards Examples</a:t>
            </a:r>
          </a:p>
        </p:txBody>
      </p:sp>
      <p:sp>
        <p:nvSpPr>
          <p:cNvPr id="11" name="Freeform 31">
            <a:extLst>
              <a:ext uri="{FF2B5EF4-FFF2-40B4-BE49-F238E27FC236}">
                <a16:creationId xmlns:a16="http://schemas.microsoft.com/office/drawing/2014/main" id="{61752F1D-FC0F-4103-9584-630E643CC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9402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useBgFill="1">
        <p:nvSpPr>
          <p:cNvPr id="13" name="Freeform: Shape 12">
            <a:extLst>
              <a:ext uri="{FF2B5EF4-FFF2-40B4-BE49-F238E27FC236}">
                <a16:creationId xmlns:a16="http://schemas.microsoft.com/office/drawing/2014/main" id="{70151CB7-E7DE-4917-B831-01DF9CE01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270819" y="-63600"/>
            <a:ext cx="6858001" cy="6985200"/>
          </a:xfrm>
          <a:custGeom>
            <a:avLst/>
            <a:gdLst>
              <a:gd name="connsiteX0" fmla="*/ 6858001 w 6858001"/>
              <a:gd name="connsiteY0" fmla="*/ 1177 h 6985200"/>
              <a:gd name="connsiteX1" fmla="*/ 6858001 w 6858001"/>
              <a:gd name="connsiteY1" fmla="*/ 1344715 h 6985200"/>
              <a:gd name="connsiteX2" fmla="*/ 6858000 w 6858001"/>
              <a:gd name="connsiteY2" fmla="*/ 1344715 h 6985200"/>
              <a:gd name="connsiteX3" fmla="*/ 6858000 w 6858001"/>
              <a:gd name="connsiteY3" fmla="*/ 6985200 h 6985200"/>
              <a:gd name="connsiteX4" fmla="*/ 0 w 6858001"/>
              <a:gd name="connsiteY4" fmla="*/ 6985199 h 6985200"/>
              <a:gd name="connsiteX5" fmla="*/ 0 w 6858001"/>
              <a:gd name="connsiteY5" fmla="*/ 886772 h 6985200"/>
              <a:gd name="connsiteX6" fmla="*/ 1 w 6858001"/>
              <a:gd name="connsiteY6" fmla="*/ 886772 h 6985200"/>
              <a:gd name="connsiteX7" fmla="*/ 1 w 6858001"/>
              <a:gd name="connsiteY7" fmla="*/ 0 h 6985200"/>
              <a:gd name="connsiteX8" fmla="*/ 40463 w 6858001"/>
              <a:gd name="connsiteY8" fmla="*/ 5883 h 6985200"/>
              <a:gd name="connsiteX9" fmla="*/ 159107 w 6858001"/>
              <a:gd name="connsiteY9" fmla="*/ 23196 h 6985200"/>
              <a:gd name="connsiteX10" fmla="*/ 245518 w 6858001"/>
              <a:gd name="connsiteY10" fmla="*/ 35299 h 6985200"/>
              <a:gd name="connsiteX11" fmla="*/ 348388 w 6858001"/>
              <a:gd name="connsiteY11" fmla="*/ 48073 h 6985200"/>
              <a:gd name="connsiteX12" fmla="*/ 470460 w 6858001"/>
              <a:gd name="connsiteY12" fmla="*/ 63369 h 6985200"/>
              <a:gd name="connsiteX13" fmla="*/ 605563 w 6858001"/>
              <a:gd name="connsiteY13" fmla="*/ 79506 h 6985200"/>
              <a:gd name="connsiteX14" fmla="*/ 757810 w 6858001"/>
              <a:gd name="connsiteY14" fmla="*/ 96483 h 6985200"/>
              <a:gd name="connsiteX15" fmla="*/ 923774 w 6858001"/>
              <a:gd name="connsiteY15" fmla="*/ 114469 h 6985200"/>
              <a:gd name="connsiteX16" fmla="*/ 1104139 w 6858001"/>
              <a:gd name="connsiteY16" fmla="*/ 132454 h 6985200"/>
              <a:gd name="connsiteX17" fmla="*/ 1296163 w 6858001"/>
              <a:gd name="connsiteY17" fmla="*/ 150776 h 6985200"/>
              <a:gd name="connsiteX18" fmla="*/ 1503275 w 6858001"/>
              <a:gd name="connsiteY18" fmla="*/ 167753 h 6985200"/>
              <a:gd name="connsiteX19" fmla="*/ 1719988 w 6858001"/>
              <a:gd name="connsiteY19" fmla="*/ 184058 h 6985200"/>
              <a:gd name="connsiteX20" fmla="*/ 1949045 w 6858001"/>
              <a:gd name="connsiteY20" fmla="*/ 198849 h 6985200"/>
              <a:gd name="connsiteX21" fmla="*/ 2187703 w 6858001"/>
              <a:gd name="connsiteY21" fmla="*/ 212969 h 6985200"/>
              <a:gd name="connsiteX22" fmla="*/ 2436649 w 6858001"/>
              <a:gd name="connsiteY22" fmla="*/ 226248 h 6985200"/>
              <a:gd name="connsiteX23" fmla="*/ 2564208 w 6858001"/>
              <a:gd name="connsiteY23" fmla="*/ 230955 h 6985200"/>
              <a:gd name="connsiteX24" fmla="*/ 2694509 w 6858001"/>
              <a:gd name="connsiteY24" fmla="*/ 236165 h 6985200"/>
              <a:gd name="connsiteX25" fmla="*/ 2826869 w 6858001"/>
              <a:gd name="connsiteY25" fmla="*/ 241040 h 6985200"/>
              <a:gd name="connsiteX26" fmla="*/ 2959914 w 6858001"/>
              <a:gd name="connsiteY26" fmla="*/ 244234 h 6985200"/>
              <a:gd name="connsiteX27" fmla="*/ 3095702 w 6858001"/>
              <a:gd name="connsiteY27" fmla="*/ 247091 h 6985200"/>
              <a:gd name="connsiteX28" fmla="*/ 3232862 w 6858001"/>
              <a:gd name="connsiteY28" fmla="*/ 250117 h 6985200"/>
              <a:gd name="connsiteX29" fmla="*/ 3372766 w 6858001"/>
              <a:gd name="connsiteY29" fmla="*/ 252134 h 6985200"/>
              <a:gd name="connsiteX30" fmla="*/ 3514040 w 6858001"/>
              <a:gd name="connsiteY30" fmla="*/ 252134 h 6985200"/>
              <a:gd name="connsiteX31" fmla="*/ 3656686 w 6858001"/>
              <a:gd name="connsiteY31" fmla="*/ 253142 h 6985200"/>
              <a:gd name="connsiteX32" fmla="*/ 3800705 w 6858001"/>
              <a:gd name="connsiteY32" fmla="*/ 252134 h 6985200"/>
              <a:gd name="connsiteX33" fmla="*/ 3946780 w 6858001"/>
              <a:gd name="connsiteY33" fmla="*/ 250117 h 6985200"/>
              <a:gd name="connsiteX34" fmla="*/ 4092856 w 6858001"/>
              <a:gd name="connsiteY34" fmla="*/ 248268 h 6985200"/>
              <a:gd name="connsiteX35" fmla="*/ 4240988 w 6858001"/>
              <a:gd name="connsiteY35" fmla="*/ 244234 h 6985200"/>
              <a:gd name="connsiteX36" fmla="*/ 4390492 w 6858001"/>
              <a:gd name="connsiteY36" fmla="*/ 240032 h 6985200"/>
              <a:gd name="connsiteX37" fmla="*/ 4539997 w 6858001"/>
              <a:gd name="connsiteY37" fmla="*/ 235157 h 6985200"/>
              <a:gd name="connsiteX38" fmla="*/ 4690873 w 6858001"/>
              <a:gd name="connsiteY38" fmla="*/ 228266 h 6985200"/>
              <a:gd name="connsiteX39" fmla="*/ 4843120 w 6858001"/>
              <a:gd name="connsiteY39" fmla="*/ 220029 h 6985200"/>
              <a:gd name="connsiteX40" fmla="*/ 4996054 w 6858001"/>
              <a:gd name="connsiteY40" fmla="*/ 212129 h 6985200"/>
              <a:gd name="connsiteX41" fmla="*/ 5148987 w 6858001"/>
              <a:gd name="connsiteY41" fmla="*/ 202044 h 6985200"/>
              <a:gd name="connsiteX42" fmla="*/ 5303978 w 6858001"/>
              <a:gd name="connsiteY42" fmla="*/ 189941 h 6985200"/>
              <a:gd name="connsiteX43" fmla="*/ 5456911 w 6858001"/>
              <a:gd name="connsiteY43" fmla="*/ 177839 h 6985200"/>
              <a:gd name="connsiteX44" fmla="*/ 5612588 w 6858001"/>
              <a:gd name="connsiteY44" fmla="*/ 163887 h 6985200"/>
              <a:gd name="connsiteX45" fmla="*/ 5768950 w 6858001"/>
              <a:gd name="connsiteY45" fmla="*/ 148591 h 6985200"/>
              <a:gd name="connsiteX46" fmla="*/ 5923255 w 6858001"/>
              <a:gd name="connsiteY46" fmla="*/ 132455 h 6985200"/>
              <a:gd name="connsiteX47" fmla="*/ 6079618 w 6858001"/>
              <a:gd name="connsiteY47" fmla="*/ 113629 h 6985200"/>
              <a:gd name="connsiteX48" fmla="*/ 6235294 w 6858001"/>
              <a:gd name="connsiteY48" fmla="*/ 93458 h 6985200"/>
              <a:gd name="connsiteX49" fmla="*/ 6391657 w 6858001"/>
              <a:gd name="connsiteY49" fmla="*/ 73455 h 6985200"/>
              <a:gd name="connsiteX50" fmla="*/ 6547333 w 6858001"/>
              <a:gd name="connsiteY50" fmla="*/ 50091 h 6985200"/>
              <a:gd name="connsiteX51" fmla="*/ 6702324 w 6858001"/>
              <a:gd name="connsiteY51" fmla="*/ 26222 h 698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6985200">
                <a:moveTo>
                  <a:pt x="6858001" y="1177"/>
                </a:moveTo>
                <a:lnTo>
                  <a:pt x="6858001" y="1344715"/>
                </a:lnTo>
                <a:lnTo>
                  <a:pt x="6858000" y="1344715"/>
                </a:lnTo>
                <a:lnTo>
                  <a:pt x="6858000" y="6985200"/>
                </a:lnTo>
                <a:lnTo>
                  <a:pt x="0" y="6985199"/>
                </a:lnTo>
                <a:lnTo>
                  <a:pt x="0" y="886772"/>
                </a:lnTo>
                <a:lnTo>
                  <a:pt x="1" y="886772"/>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9" y="241040"/>
                </a:lnTo>
                <a:lnTo>
                  <a:pt x="2959914" y="244234"/>
                </a:lnTo>
                <a:lnTo>
                  <a:pt x="3095702" y="247091"/>
                </a:lnTo>
                <a:lnTo>
                  <a:pt x="3232862" y="250117"/>
                </a:lnTo>
                <a:lnTo>
                  <a:pt x="3372766" y="252134"/>
                </a:lnTo>
                <a:lnTo>
                  <a:pt x="3514040" y="252134"/>
                </a:lnTo>
                <a:lnTo>
                  <a:pt x="3656686" y="253142"/>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txBody>
          <a:bodyPr/>
          <a:lstStyle/>
          <a:p>
            <a:endParaRPr lang="en-US"/>
          </a:p>
        </p:txBody>
      </p:sp>
      <p:sp>
        <p:nvSpPr>
          <p:cNvPr id="15" name="Rectangle 14">
            <a:extLst>
              <a:ext uri="{FF2B5EF4-FFF2-40B4-BE49-F238E27FC236}">
                <a16:creationId xmlns:a16="http://schemas.microsoft.com/office/drawing/2014/main" id="{A92A1116-1C84-41DF-B803-1F7B0883EC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EB05DA6A-2D64-4ADF-8B43-46F60178A6E3}"/>
              </a:ext>
            </a:extLst>
          </p:cNvPr>
          <p:cNvSpPr>
            <a:spLocks noGrp="1"/>
          </p:cNvSpPr>
          <p:nvPr>
            <p:ph idx="1"/>
          </p:nvPr>
        </p:nvSpPr>
        <p:spPr>
          <a:xfrm>
            <a:off x="660228" y="2189018"/>
            <a:ext cx="4458063" cy="4538944"/>
          </a:xfrm>
        </p:spPr>
        <p:txBody>
          <a:bodyPr vert="horz" lIns="91440" tIns="45720" rIns="91440" bIns="45720" rtlCol="0">
            <a:normAutofit/>
          </a:bodyPr>
          <a:lstStyle/>
          <a:p>
            <a:pPr marL="0" indent="0">
              <a:buNone/>
            </a:pPr>
            <a:r>
              <a:rPr lang="en-US" sz="2400" b="1" dirty="0">
                <a:solidFill>
                  <a:schemeClr val="bg1"/>
                </a:solidFill>
                <a:latin typeface="Arial Bold" panose="020B0704020202020204" pitchFamily="34" charset="0"/>
                <a:cs typeface="Arial Bold" panose="020B0704020202020204" pitchFamily="34" charset="0"/>
              </a:rPr>
              <a:t>As </a:t>
            </a:r>
            <a:r>
              <a:rPr lang="en-US" sz="2400" b="1" i="0" dirty="0">
                <a:solidFill>
                  <a:schemeClr val="bg1"/>
                </a:solidFill>
                <a:effectLst/>
                <a:latin typeface="Arial Bold" panose="020B0704020202020204" pitchFamily="34" charset="0"/>
                <a:cs typeface="Arial Bold" panose="020B0704020202020204" pitchFamily="34" charset="0"/>
              </a:rPr>
              <a:t>illustrated to the right, these forms do not provide a suggested list of documents </a:t>
            </a:r>
            <a:r>
              <a:rPr lang="en-US" sz="2400" b="1" dirty="0">
                <a:solidFill>
                  <a:schemeClr val="bg1"/>
                </a:solidFill>
                <a:latin typeface="Arial Bold" panose="020B0704020202020204" pitchFamily="34" charset="0"/>
                <a:cs typeface="Arial Bold" panose="020B0704020202020204" pitchFamily="34" charset="0"/>
              </a:rPr>
              <a:t>is provided.</a:t>
            </a:r>
            <a:r>
              <a:rPr lang="en-US" sz="2400" b="1" i="0" dirty="0">
                <a:solidFill>
                  <a:schemeClr val="bg1"/>
                </a:solidFill>
                <a:effectLst/>
                <a:latin typeface="Arial Bold" panose="020B0704020202020204" pitchFamily="34" charset="0"/>
                <a:cs typeface="Arial Bold" panose="020B0704020202020204" pitchFamily="34" charset="0"/>
              </a:rPr>
              <a:t> </a:t>
            </a:r>
          </a:p>
          <a:p>
            <a:pPr marL="0" indent="0">
              <a:buNone/>
            </a:pPr>
            <a:r>
              <a:rPr lang="en-US" sz="2400" b="1" dirty="0">
                <a:solidFill>
                  <a:schemeClr val="bg1"/>
                </a:solidFill>
                <a:effectLst/>
                <a:latin typeface="Arial Bold" panose="020B0704020202020204" pitchFamily="34" charset="0"/>
                <a:ea typeface="Calibri" panose="020F0502020204030204" pitchFamily="34" charset="0"/>
                <a:cs typeface="Arial Bold" panose="020B0704020202020204" pitchFamily="34" charset="0"/>
              </a:rPr>
              <a:t>P</a:t>
            </a:r>
            <a:r>
              <a:rPr lang="en-US" sz="2400" b="1" dirty="0">
                <a:solidFill>
                  <a:schemeClr val="bg1"/>
                </a:solidFill>
                <a:effectLst/>
                <a:latin typeface="Arial Bold" panose="020B0704020202020204" pitchFamily="34" charset="0"/>
                <a:cs typeface="Arial Bold" panose="020B0704020202020204" pitchFamily="34" charset="0"/>
              </a:rPr>
              <a:t>rograms are </a:t>
            </a:r>
            <a:r>
              <a:rPr lang="en-US" sz="2400" dirty="0">
                <a:solidFill>
                  <a:schemeClr val="bg1"/>
                </a:solidFill>
                <a:effectLst/>
                <a:latin typeface="Arial Bold" panose="020B0704020202020204" pitchFamily="34" charset="0"/>
                <a:cs typeface="Arial Bold" panose="020B0704020202020204" pitchFamily="34" charset="0"/>
              </a:rPr>
              <a:t>required to submit syllabi for all courses in their program and </a:t>
            </a:r>
            <a:r>
              <a:rPr lang="en-US" sz="2400" dirty="0">
                <a:solidFill>
                  <a:schemeClr val="bg1"/>
                </a:solidFill>
                <a:effectLst/>
                <a:latin typeface="Arial Bold" panose="020B0704020202020204" pitchFamily="34" charset="0"/>
                <a:ea typeface="Calibri" panose="020F0502020204030204" pitchFamily="34" charset="0"/>
                <a:cs typeface="Arial Bold" panose="020B0704020202020204" pitchFamily="34" charset="0"/>
              </a:rPr>
              <a:t>m</a:t>
            </a:r>
            <a:r>
              <a:rPr lang="en-US" sz="2400" dirty="0">
                <a:solidFill>
                  <a:schemeClr val="bg1"/>
                </a:solidFill>
                <a:effectLst/>
                <a:latin typeface="Arial Bold" panose="020B0704020202020204" pitchFamily="34" charset="0"/>
                <a:cs typeface="Arial Bold" panose="020B0704020202020204" pitchFamily="34" charset="0"/>
              </a:rPr>
              <a:t>ay also submit additional information. </a:t>
            </a:r>
            <a:endParaRPr lang="en-US" dirty="0">
              <a:solidFill>
                <a:schemeClr val="bg1"/>
              </a:solidFill>
              <a:latin typeface="Arial" panose="020B0604020202020204" pitchFamily="34" charset="0"/>
            </a:endParaRPr>
          </a:p>
          <a:p>
            <a:endParaRPr lang="en-US" dirty="0">
              <a:solidFill>
                <a:srgbClr val="EBEBEB"/>
              </a:solidFill>
            </a:endParaRPr>
          </a:p>
        </p:txBody>
      </p:sp>
      <p:sp>
        <p:nvSpPr>
          <p:cNvPr id="4" name="TextBox 3">
            <a:extLst>
              <a:ext uri="{FF2B5EF4-FFF2-40B4-BE49-F238E27FC236}">
                <a16:creationId xmlns:a16="http://schemas.microsoft.com/office/drawing/2014/main" id="{A0C8FD64-FB83-4238-BD20-427F04B67ED0}"/>
              </a:ext>
            </a:extLst>
          </p:cNvPr>
          <p:cNvSpPr txBox="1"/>
          <p:nvPr/>
        </p:nvSpPr>
        <p:spPr>
          <a:xfrm>
            <a:off x="5664854" y="2086120"/>
            <a:ext cx="2581835" cy="3185487"/>
          </a:xfrm>
          <a:prstGeom prst="rect">
            <a:avLst/>
          </a:prstGeom>
          <a:solidFill>
            <a:schemeClr val="accent1"/>
          </a:solidFill>
        </p:spPr>
        <p:txBody>
          <a:bodyPr wrap="square" rtlCol="0" anchor="ctr">
            <a:spAutoFit/>
          </a:bodyPr>
          <a:lstStyle/>
          <a:p>
            <a:r>
              <a:rPr lang="en-US" sz="2400" dirty="0">
                <a:solidFill>
                  <a:schemeClr val="bg1"/>
                </a:solidFill>
                <a:latin typeface="Arial Bold" panose="020B0704020202020204" pitchFamily="34" charset="0"/>
                <a:cs typeface="Arial Bold" panose="020B0704020202020204" pitchFamily="34" charset="0"/>
              </a:rPr>
              <a:t>Standards</a:t>
            </a:r>
          </a:p>
          <a:p>
            <a:pPr>
              <a:spcBef>
                <a:spcPts val="1800"/>
              </a:spcBef>
            </a:pPr>
            <a:r>
              <a:rPr lang="en-US" b="1" dirty="0">
                <a:solidFill>
                  <a:schemeClr val="bg1"/>
                </a:solidFill>
                <a:latin typeface="Arial Bold" panose="020B0704020202020204" pitchFamily="34" charset="0"/>
                <a:cs typeface="Arial Bold" panose="020B0704020202020204" pitchFamily="34" charset="0"/>
              </a:rPr>
              <a:t>The university provides learning experiences designed to enable the candidate to demonstrate knowledge and understanding of:</a:t>
            </a:r>
            <a:endParaRPr lang="en-US" b="1" dirty="0">
              <a:solidFill>
                <a:schemeClr val="bg1"/>
              </a:solidFill>
              <a:latin typeface="Arial Bold" panose="020B0704020202020204" pitchFamily="34" charset="0"/>
              <a:ea typeface="Calibri" panose="020F0502020204030204" pitchFamily="34" charset="0"/>
              <a:cs typeface="Arial Bold" panose="020B0704020202020204" pitchFamily="34" charset="0"/>
            </a:endParaRPr>
          </a:p>
          <a:p>
            <a:endParaRPr lang="en-US" dirty="0">
              <a:solidFill>
                <a:schemeClr val="bg1"/>
              </a:solidFill>
            </a:endParaRPr>
          </a:p>
        </p:txBody>
      </p:sp>
      <p:sp>
        <p:nvSpPr>
          <p:cNvPr id="6" name="TextBox 5">
            <a:extLst>
              <a:ext uri="{FF2B5EF4-FFF2-40B4-BE49-F238E27FC236}">
                <a16:creationId xmlns:a16="http://schemas.microsoft.com/office/drawing/2014/main" id="{6BD84037-EFF3-4751-B188-EF511CB04225}"/>
              </a:ext>
            </a:extLst>
          </p:cNvPr>
          <p:cNvSpPr txBox="1"/>
          <p:nvPr/>
        </p:nvSpPr>
        <p:spPr>
          <a:xfrm>
            <a:off x="8300476" y="2078425"/>
            <a:ext cx="1741498" cy="3200876"/>
          </a:xfrm>
          <a:prstGeom prst="rect">
            <a:avLst/>
          </a:prstGeom>
          <a:solidFill>
            <a:schemeClr val="accent2">
              <a:lumMod val="20000"/>
              <a:lumOff val="80000"/>
            </a:schemeClr>
          </a:solidFill>
        </p:spPr>
        <p:txBody>
          <a:bodyPr wrap="square" rtlCol="0" anchor="ctr">
            <a:spAutoFit/>
          </a:bodyPr>
          <a:lstStyle/>
          <a:p>
            <a:pPr algn="ctr">
              <a:spcBef>
                <a:spcPts val="8400"/>
              </a:spcBef>
            </a:pPr>
            <a:endParaRPr lang="en-US" dirty="0">
              <a:latin typeface="Arial Bold" panose="020B0704020202020204" pitchFamily="34" charset="0"/>
              <a:cs typeface="Arial Bold" panose="020B0704020202020204" pitchFamily="34" charset="0"/>
            </a:endParaRPr>
          </a:p>
          <a:p>
            <a:pPr algn="ctr">
              <a:spcBef>
                <a:spcPts val="7200"/>
              </a:spcBef>
            </a:pPr>
            <a:r>
              <a:rPr lang="en-US" dirty="0">
                <a:latin typeface="Arial Bold" panose="020B0704020202020204" pitchFamily="34" charset="0"/>
                <a:cs typeface="Arial Bold" panose="020B0704020202020204" pitchFamily="34" charset="0"/>
              </a:rPr>
              <a:t>Documents Submitted</a:t>
            </a:r>
          </a:p>
          <a:p>
            <a:pPr algn="ctr">
              <a:spcBef>
                <a:spcPts val="8400"/>
              </a:spcBef>
            </a:pPr>
            <a:endParaRPr lang="en-US" dirty="0">
              <a:latin typeface="Arial Bold" panose="020B0704020202020204" pitchFamily="34" charset="0"/>
              <a:ea typeface="Calibri" panose="020F0502020204030204" pitchFamily="34" charset="0"/>
              <a:cs typeface="Arial Bold" panose="020B0704020202020204" pitchFamily="34" charset="0"/>
            </a:endParaRPr>
          </a:p>
        </p:txBody>
      </p:sp>
      <p:sp>
        <p:nvSpPr>
          <p:cNvPr id="7" name="TextBox 6">
            <a:extLst>
              <a:ext uri="{FF2B5EF4-FFF2-40B4-BE49-F238E27FC236}">
                <a16:creationId xmlns:a16="http://schemas.microsoft.com/office/drawing/2014/main" id="{788A7316-F097-442A-A0CB-C87F8991725D}"/>
              </a:ext>
            </a:extLst>
          </p:cNvPr>
          <p:cNvSpPr txBox="1"/>
          <p:nvPr/>
        </p:nvSpPr>
        <p:spPr>
          <a:xfrm>
            <a:off x="10095762" y="2101508"/>
            <a:ext cx="925013" cy="3154710"/>
          </a:xfrm>
          <a:prstGeom prst="rect">
            <a:avLst/>
          </a:prstGeom>
          <a:solidFill>
            <a:schemeClr val="accent2">
              <a:lumMod val="20000"/>
              <a:lumOff val="80000"/>
            </a:schemeClr>
          </a:solidFill>
        </p:spPr>
        <p:txBody>
          <a:bodyPr wrap="square" rtlCol="0" anchor="ctr">
            <a:spAutoFit/>
          </a:bodyPr>
          <a:lstStyle/>
          <a:p>
            <a:pPr algn="ctr">
              <a:spcBef>
                <a:spcPts val="8400"/>
              </a:spcBef>
            </a:pPr>
            <a:endParaRPr lang="en-US" dirty="0">
              <a:latin typeface="Arial Bold" panose="020B0704020202020204" pitchFamily="34" charset="0"/>
              <a:cs typeface="Arial Bold" panose="020B0704020202020204" pitchFamily="34" charset="0"/>
            </a:endParaRPr>
          </a:p>
          <a:p>
            <a:pPr algn="ctr">
              <a:spcBef>
                <a:spcPts val="9000"/>
              </a:spcBef>
            </a:pPr>
            <a:r>
              <a:rPr lang="en-US" dirty="0">
                <a:latin typeface="Arial Bold" panose="020B0704020202020204" pitchFamily="34" charset="0"/>
                <a:cs typeface="Arial Bold" panose="020B0704020202020204" pitchFamily="34" charset="0"/>
              </a:rPr>
              <a:t>Met</a:t>
            </a:r>
          </a:p>
          <a:p>
            <a:pPr algn="ctr">
              <a:spcBef>
                <a:spcPts val="8400"/>
              </a:spcBef>
            </a:pPr>
            <a:endParaRPr lang="en-US" dirty="0">
              <a:latin typeface="Arial Bold" panose="020B0704020202020204" pitchFamily="34" charset="0"/>
              <a:cs typeface="Arial Bold" panose="020B0704020202020204" pitchFamily="34" charset="0"/>
            </a:endParaRPr>
          </a:p>
        </p:txBody>
      </p:sp>
      <p:sp>
        <p:nvSpPr>
          <p:cNvPr id="14" name="TextBox 13">
            <a:extLst>
              <a:ext uri="{FF2B5EF4-FFF2-40B4-BE49-F238E27FC236}">
                <a16:creationId xmlns:a16="http://schemas.microsoft.com/office/drawing/2014/main" id="{F68F63F0-4950-4F4D-9191-E76E778E8869}"/>
              </a:ext>
            </a:extLst>
          </p:cNvPr>
          <p:cNvSpPr txBox="1"/>
          <p:nvPr/>
        </p:nvSpPr>
        <p:spPr>
          <a:xfrm>
            <a:off x="11089292" y="2116897"/>
            <a:ext cx="925013" cy="3123932"/>
          </a:xfrm>
          <a:prstGeom prst="rect">
            <a:avLst/>
          </a:prstGeom>
          <a:solidFill>
            <a:schemeClr val="accent2">
              <a:lumMod val="20000"/>
              <a:lumOff val="80000"/>
            </a:schemeClr>
          </a:solidFill>
        </p:spPr>
        <p:txBody>
          <a:bodyPr wrap="square" rtlCol="0" anchor="ctr">
            <a:spAutoFit/>
          </a:bodyPr>
          <a:lstStyle/>
          <a:p>
            <a:pPr algn="ctr">
              <a:spcBef>
                <a:spcPts val="8400"/>
              </a:spcBef>
            </a:pPr>
            <a:endParaRPr lang="en-US" dirty="0">
              <a:latin typeface="Arial Bold" panose="020B0704020202020204" pitchFamily="34" charset="0"/>
              <a:cs typeface="Arial Bold" panose="020B0704020202020204" pitchFamily="34" charset="0"/>
            </a:endParaRPr>
          </a:p>
          <a:p>
            <a:pPr algn="ctr">
              <a:spcBef>
                <a:spcPts val="6600"/>
              </a:spcBef>
            </a:pPr>
            <a:r>
              <a:rPr lang="en-US" dirty="0">
                <a:latin typeface="Arial Bold" panose="020B0704020202020204" pitchFamily="34" charset="0"/>
                <a:cs typeface="Arial Bold" panose="020B0704020202020204" pitchFamily="34" charset="0"/>
              </a:rPr>
              <a:t>Not Met</a:t>
            </a:r>
          </a:p>
          <a:p>
            <a:pPr algn="ctr">
              <a:spcBef>
                <a:spcPts val="8400"/>
              </a:spcBef>
            </a:pPr>
            <a:endParaRPr lang="en-US" dirty="0">
              <a:latin typeface="Arial Bold" panose="020B0704020202020204" pitchFamily="34" charset="0"/>
              <a:cs typeface="Arial Bold" panose="020B0704020202020204" pitchFamily="34" charset="0"/>
            </a:endParaRPr>
          </a:p>
        </p:txBody>
      </p:sp>
    </p:spTree>
    <p:extLst>
      <p:ext uri="{BB962C8B-B14F-4D97-AF65-F5344CB8AC3E}">
        <p14:creationId xmlns:p14="http://schemas.microsoft.com/office/powerpoint/2010/main" val="2604977055"/>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05DA6A-2D64-4ADF-8B43-46F60178A6E3}"/>
              </a:ext>
            </a:extLst>
          </p:cNvPr>
          <p:cNvSpPr>
            <a:spLocks noGrp="1"/>
          </p:cNvSpPr>
          <p:nvPr>
            <p:ph idx="1"/>
          </p:nvPr>
        </p:nvSpPr>
        <p:spPr>
          <a:xfrm>
            <a:off x="645130" y="1341120"/>
            <a:ext cx="10408950" cy="5201920"/>
          </a:xfrm>
        </p:spPr>
        <p:txBody>
          <a:bodyPr vert="horz" lIns="91440" tIns="45720" rIns="91440" bIns="45720" rtlCol="0" anchor="t">
            <a:normAutofit fontScale="40000" lnSpcReduction="20000"/>
          </a:bodyPr>
          <a:lstStyle/>
          <a:p>
            <a:pPr marL="0" indent="0">
              <a:buNone/>
            </a:pPr>
            <a:endParaRPr lang="en-US" sz="2400" b="0" i="0" dirty="0">
              <a:effectLst/>
              <a:latin typeface="Arial Bold" panose="020B0704020202020204" pitchFamily="34" charset="0"/>
              <a:cs typeface="Arial Bold" panose="020B0704020202020204" pitchFamily="34" charset="0"/>
            </a:endParaRPr>
          </a:p>
          <a:p>
            <a:pPr marL="0" indent="0">
              <a:lnSpc>
                <a:spcPct val="120000"/>
              </a:lnSpc>
              <a:spcAft>
                <a:spcPts val="600"/>
              </a:spcAft>
              <a:buNone/>
            </a:pPr>
            <a:r>
              <a:rPr lang="en-US" sz="6000" dirty="0">
                <a:effectLst/>
                <a:latin typeface="Arial Bold" panose="020B0704020202020204" pitchFamily="34" charset="0"/>
                <a:cs typeface="Arial Bold" panose="020B0704020202020204" pitchFamily="34" charset="0"/>
              </a:rPr>
              <a:t>The program should indicate clearly which syllabi components address each standard. </a:t>
            </a:r>
          </a:p>
          <a:p>
            <a:pPr marL="0" indent="0">
              <a:lnSpc>
                <a:spcPct val="120000"/>
              </a:lnSpc>
              <a:spcAft>
                <a:spcPts val="600"/>
              </a:spcAft>
              <a:buNone/>
            </a:pPr>
            <a:r>
              <a:rPr lang="en-US" sz="6000" dirty="0">
                <a:effectLst/>
                <a:latin typeface="Arial Bold" panose="020B0704020202020204" pitchFamily="34" charset="0"/>
                <a:cs typeface="Arial Bold" panose="020B0704020202020204" pitchFamily="34" charset="0"/>
              </a:rPr>
              <a:t>The panel members </a:t>
            </a:r>
            <a:r>
              <a:rPr lang="en-US" sz="6000" dirty="0">
                <a:effectLst/>
                <a:latin typeface="Arial Bold" panose="020B0704020202020204" pitchFamily="34" charset="0"/>
                <a:ea typeface="Calibri" panose="020F0502020204030204" pitchFamily="34" charset="0"/>
                <a:cs typeface="Arial Bold" panose="020B0704020202020204" pitchFamily="34" charset="0"/>
              </a:rPr>
              <a:t>verify compliance first by </a:t>
            </a:r>
            <a:r>
              <a:rPr lang="en-US" sz="6000" dirty="0">
                <a:latin typeface="Arial Bold" panose="020B0704020202020204" pitchFamily="34" charset="0"/>
                <a:ea typeface="Calibri" panose="020F0502020204030204" pitchFamily="34" charset="0"/>
                <a:cs typeface="Arial Bold" panose="020B0704020202020204" pitchFamily="34" charset="0"/>
              </a:rPr>
              <a:t>reviewing </a:t>
            </a:r>
            <a:r>
              <a:rPr lang="en-US" sz="6000" dirty="0">
                <a:effectLst/>
                <a:latin typeface="Arial Bold" panose="020B0704020202020204" pitchFamily="34" charset="0"/>
                <a:ea typeface="Calibri" panose="020F0502020204030204" pitchFamily="34" charset="0"/>
                <a:cs typeface="Arial Bold" panose="020B0704020202020204" pitchFamily="34" charset="0"/>
              </a:rPr>
              <a:t>the documentation and then by confirming compliance </a:t>
            </a:r>
            <a:r>
              <a:rPr lang="en-US" sz="6000" dirty="0">
                <a:effectLst/>
                <a:latin typeface="Arial Bold" panose="020B0704020202020204" pitchFamily="34" charset="0"/>
                <a:cs typeface="Arial Bold" panose="020B0704020202020204" pitchFamily="34" charset="0"/>
              </a:rPr>
              <a:t>through interviews with faculty and students.</a:t>
            </a:r>
            <a:endParaRPr lang="en-US" sz="6000" dirty="0">
              <a:effectLst/>
              <a:latin typeface="Arial Bold" panose="020B0704020202020204" pitchFamily="34" charset="0"/>
              <a:ea typeface="Calibri" panose="020F0502020204030204" pitchFamily="34" charset="0"/>
              <a:cs typeface="Arial Bold" panose="020B0704020202020204" pitchFamily="34" charset="0"/>
            </a:endParaRPr>
          </a:p>
          <a:p>
            <a:pPr marL="0" indent="0">
              <a:lnSpc>
                <a:spcPct val="120000"/>
              </a:lnSpc>
              <a:spcAft>
                <a:spcPts val="600"/>
              </a:spcAft>
              <a:buNone/>
            </a:pPr>
            <a:r>
              <a:rPr lang="en-US" sz="6000" dirty="0">
                <a:effectLst/>
                <a:latin typeface="Arial Bold" panose="020B0704020202020204" pitchFamily="34" charset="0"/>
                <a:ea typeface="Calibri" panose="020F0502020204030204" pitchFamily="34" charset="0"/>
                <a:cs typeface="Arial Bold" panose="020B0704020202020204" pitchFamily="34" charset="0"/>
              </a:rPr>
              <a:t>The Program must cover all the content in discipline</a:t>
            </a:r>
            <a:r>
              <a:rPr lang="en-US" sz="6000" dirty="0">
                <a:effectLst/>
                <a:latin typeface="Arial Bold" panose="020B0704020202020204" pitchFamily="34" charset="0"/>
                <a:cs typeface="Arial Bold" panose="020B0704020202020204" pitchFamily="34" charset="0"/>
              </a:rPr>
              <a:t>.  </a:t>
            </a:r>
          </a:p>
          <a:p>
            <a:pPr marL="0" indent="0">
              <a:lnSpc>
                <a:spcPct val="120000"/>
              </a:lnSpc>
              <a:spcAft>
                <a:spcPts val="600"/>
              </a:spcAft>
              <a:buNone/>
            </a:pPr>
            <a:r>
              <a:rPr lang="en-US" sz="6000" dirty="0">
                <a:effectLst/>
                <a:latin typeface="Arial Bold" panose="020B0704020202020204" pitchFamily="34" charset="0"/>
                <a:cs typeface="Arial Bold" panose="020B0704020202020204" pitchFamily="34" charset="0"/>
              </a:rPr>
              <a:t>Evidence that the program provides knowledge and understanding could be from readings, course lectures, assignments, quizzes, or other course/clinical activities.</a:t>
            </a:r>
            <a:endParaRPr lang="en-US" sz="6000" dirty="0">
              <a:latin typeface="Arial Bold" panose="020B0704020202020204" pitchFamily="34" charset="0"/>
              <a:cs typeface="Arial Bold" panose="020B0704020202020204" pitchFamily="34" charset="0"/>
            </a:endParaRPr>
          </a:p>
          <a:p>
            <a:pPr marL="0" indent="0">
              <a:buNone/>
            </a:pPr>
            <a:endParaRPr lang="en-US" sz="3200" b="0" i="0" dirty="0">
              <a:effectLst/>
              <a:latin typeface="Arial Bold" panose="020B0704020202020204" pitchFamily="34" charset="0"/>
              <a:cs typeface="Arial Bold" panose="020B0704020202020204" pitchFamily="34" charset="0"/>
            </a:endParaRPr>
          </a:p>
          <a:p>
            <a:pPr marL="0" indent="0">
              <a:buNone/>
            </a:pPr>
            <a:r>
              <a:rPr lang="en-US" sz="2400" b="0" i="0" dirty="0">
                <a:effectLst/>
                <a:latin typeface="Arial Bold" panose="020B0704020202020204" pitchFamily="34" charset="0"/>
                <a:cs typeface="Arial Bold" panose="020B0704020202020204" pitchFamily="34" charset="0"/>
              </a:rPr>
              <a:t>	</a:t>
            </a:r>
            <a:endParaRPr lang="en-US" dirty="0">
              <a:solidFill>
                <a:srgbClr val="000000"/>
              </a:solidFill>
              <a:latin typeface="Arial" panose="020B0604020202020204" pitchFamily="34" charset="0"/>
            </a:endParaRPr>
          </a:p>
          <a:p>
            <a:endParaRPr lang="en-US" dirty="0"/>
          </a:p>
        </p:txBody>
      </p:sp>
      <p:sp>
        <p:nvSpPr>
          <p:cNvPr id="6" name="Title 1">
            <a:extLst>
              <a:ext uri="{FF2B5EF4-FFF2-40B4-BE49-F238E27FC236}">
                <a16:creationId xmlns:a16="http://schemas.microsoft.com/office/drawing/2014/main" id="{B879FF77-64DF-4193-9672-5EC863C80C0D}"/>
              </a:ext>
            </a:extLst>
          </p:cNvPr>
          <p:cNvSpPr>
            <a:spLocks noGrp="1"/>
          </p:cNvSpPr>
          <p:nvPr>
            <p:ph type="title"/>
          </p:nvPr>
        </p:nvSpPr>
        <p:spPr>
          <a:xfrm>
            <a:off x="645131" y="605118"/>
            <a:ext cx="9558104" cy="1162722"/>
          </a:xfrm>
        </p:spPr>
        <p:txBody>
          <a:bodyPr/>
          <a:lstStyle/>
          <a:p>
            <a:r>
              <a:rPr lang="en-US" dirty="0">
                <a:solidFill>
                  <a:schemeClr val="tx1"/>
                </a:solidFill>
                <a:cs typeface="Arial Bold" panose="020B0704020202020204" pitchFamily="34" charset="0"/>
              </a:rPr>
              <a:t>CURRICULAR STANDARDS</a:t>
            </a:r>
          </a:p>
        </p:txBody>
      </p:sp>
    </p:spTree>
    <p:extLst>
      <p:ext uri="{BB962C8B-B14F-4D97-AF65-F5344CB8AC3E}">
        <p14:creationId xmlns:p14="http://schemas.microsoft.com/office/powerpoint/2010/main" val="15768972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e5c48a6e-afa7-4473-b15e-72ec32fe59dd" xsi:nil="true"/>
    <lcf76f155ced4ddcb4097134ff3c332f xmlns="0fb20522-acc7-4313-a0e4-14b76f90e47e">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232489BAEBC5642B993278FFD478A0F" ma:contentTypeVersion="17" ma:contentTypeDescription="Create a new document." ma:contentTypeScope="" ma:versionID="2dbd26b3f637007fbe16206198c6d7d6">
  <xsd:schema xmlns:xsd="http://www.w3.org/2001/XMLSchema" xmlns:xs="http://www.w3.org/2001/XMLSchema" xmlns:p="http://schemas.microsoft.com/office/2006/metadata/properties" xmlns:ns2="0fb20522-acc7-4313-a0e4-14b76f90e47e" xmlns:ns3="e5c48a6e-afa7-4473-b15e-72ec32fe59dd" targetNamespace="http://schemas.microsoft.com/office/2006/metadata/properties" ma:root="true" ma:fieldsID="058a594a7e8b80cc4f1378cd145146ed" ns2:_="" ns3:_="">
    <xsd:import namespace="0fb20522-acc7-4313-a0e4-14b76f90e47e"/>
    <xsd:import namespace="e5c48a6e-afa7-4473-b15e-72ec32fe59d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b20522-acc7-4313-a0e4-14b76f90e4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bbe92d8-00c7-45d7-9697-009f32f327f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5c48a6e-afa7-4473-b15e-72ec32fe59d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cbe10847-99df-4386-92d9-bf4d7412d001}" ma:internalName="TaxCatchAll" ma:showField="CatchAllData" ma:web="e5c48a6e-afa7-4473-b15e-72ec32fe59d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F6CA31E-DD40-46AB-90D5-6669921FCBF1}">
  <ds:schemaRefs>
    <ds:schemaRef ds:uri="http://schemas.microsoft.com/sharepoint/v3/contenttype/forms"/>
  </ds:schemaRefs>
</ds:datastoreItem>
</file>

<file path=customXml/itemProps2.xml><?xml version="1.0" encoding="utf-8"?>
<ds:datastoreItem xmlns:ds="http://schemas.openxmlformats.org/officeDocument/2006/customXml" ds:itemID="{BEA3E9C4-74E6-4B98-BA33-BBABCB2C5279}">
  <ds:schemaRefs>
    <ds:schemaRef ds:uri="http://schemas.openxmlformats.org/package/2006/metadata/core-properties"/>
    <ds:schemaRef ds:uri="http://purl.org/dc/elements/1.1/"/>
    <ds:schemaRef ds:uri="http://www.w3.org/XML/1998/namespace"/>
    <ds:schemaRef ds:uri="http://schemas.microsoft.com/office/infopath/2007/PartnerControls"/>
    <ds:schemaRef ds:uri="http://schemas.microsoft.com/office/2006/metadata/properties"/>
    <ds:schemaRef ds:uri="0fb20522-acc7-4313-a0e4-14b76f90e47e"/>
    <ds:schemaRef ds:uri="http://schemas.microsoft.com/office/2006/documentManagement/types"/>
    <ds:schemaRef ds:uri="http://purl.org/dc/terms/"/>
    <ds:schemaRef ds:uri="e5c48a6e-afa7-4473-b15e-72ec32fe59dd"/>
    <ds:schemaRef ds:uri="http://purl.org/dc/dcmitype/"/>
  </ds:schemaRefs>
</ds:datastoreItem>
</file>

<file path=customXml/itemProps3.xml><?xml version="1.0" encoding="utf-8"?>
<ds:datastoreItem xmlns:ds="http://schemas.openxmlformats.org/officeDocument/2006/customXml" ds:itemID="{8317D9C8-3A9E-4E6F-B320-756DB7D1DF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b20522-acc7-4313-a0e4-14b76f90e47e"/>
    <ds:schemaRef ds:uri="e5c48a6e-afa7-4473-b15e-72ec32fe59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847</TotalTime>
  <Words>2246</Words>
  <Application>Microsoft Office PowerPoint</Application>
  <PresentationFormat>Widescreen</PresentationFormat>
  <Paragraphs>284</Paragraphs>
  <Slides>29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Arial</vt:lpstr>
      <vt:lpstr>Arial Bold</vt:lpstr>
      <vt:lpstr>Arial Narrow</vt:lpstr>
      <vt:lpstr>Calibri</vt:lpstr>
      <vt:lpstr>Century Gothic</vt:lpstr>
      <vt:lpstr>Roboto</vt:lpstr>
      <vt:lpstr>Wingdings</vt:lpstr>
      <vt:lpstr>Wingdings 3</vt:lpstr>
      <vt:lpstr>Ion</vt:lpstr>
      <vt:lpstr>Guidelines for Reviewers</vt:lpstr>
      <vt:lpstr>HOW THE PANEL  GETS ITS WORK DONE</vt:lpstr>
      <vt:lpstr>HOW THE PANEL  GETS ITS WORK DONE, continued</vt:lpstr>
      <vt:lpstr>TIME MANAGEMENT</vt:lpstr>
      <vt:lpstr>EVALUATING THE STANDARDS</vt:lpstr>
      <vt:lpstr>ALL STANDARDS MUST BE FULLY MET</vt:lpstr>
      <vt:lpstr>CORE Standards  Examples</vt:lpstr>
      <vt:lpstr>CURRICULAR  Standards Examples</vt:lpstr>
      <vt:lpstr>CURRICULAR STANDARDS</vt:lpstr>
      <vt:lpstr>EVALUATING THE DOCUMENTATION</vt:lpstr>
      <vt:lpstr>EVALUATING THE DOCUMENTATION Part 2</vt:lpstr>
      <vt:lpstr>PAUSE…FOR REALITY CHECK</vt:lpstr>
      <vt:lpstr>EVALUATING THE DOCUMENTATION Part 3</vt:lpstr>
      <vt:lpstr>PANEL MEETINGS</vt:lpstr>
      <vt:lpstr>PANEL MEETINGS Part 2</vt:lpstr>
      <vt:lpstr>PANEL MEETINGS Part 3</vt:lpstr>
      <vt:lpstr>TYPES OF DOCUMENTATION: Examples for Core Standards</vt:lpstr>
      <vt:lpstr>TYPES OF DOCUMENTATION: Examples for Core Standards, continued</vt:lpstr>
      <vt:lpstr>TYPES OF DOCUMENTATION: Examples for Curricular Standards</vt:lpstr>
      <vt:lpstr>TYPES OF DOCUMENTATION: Examples for Curricular Standards, Part 2  </vt:lpstr>
      <vt:lpstr>TYPES OF DOCUMENTATION: Examples for Curricular Standards, Part 3</vt:lpstr>
      <vt:lpstr>TYPES OF DOCUMENTATION: Examples for Curricular Standards, Part 4</vt:lpstr>
      <vt:lpstr>MORE DOCUMENTATION EXAMPLES - Curricular</vt:lpstr>
      <vt:lpstr>INTERVIEWS</vt:lpstr>
      <vt:lpstr>SCHEDULING INTERVIEWS</vt:lpstr>
      <vt:lpstr>INTERVIEW QUESTIONS ARE  PROVIDED BY AER</vt:lpstr>
      <vt:lpstr>PREPARING THE PANEL’S REPORT</vt:lpstr>
      <vt:lpstr>WRAPPING UP – THE FINAL STEPS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Rubrics</dc:title>
  <dc:creator>Elly du Pre</dc:creator>
  <cp:lastModifiedBy>elly du pre</cp:lastModifiedBy>
  <cp:revision>53</cp:revision>
  <dcterms:created xsi:type="dcterms:W3CDTF">2023-09-12T21:52:04Z</dcterms:created>
  <dcterms:modified xsi:type="dcterms:W3CDTF">2023-12-13T19:37:28Z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0x010100D232489BAEBC5642B993278FFD478A0F</vt:lpwstr>
  </property>
  <property fmtid="{D5CDD505-2E9C-101B-9397-08002B2CF9AE}" pid="3" name="MediaServiceImageTags">
    <vt:lpwstr/>
  </property>
</Properties>
</file>