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32"/>
  </p:notesMasterIdLst>
  <p:sldIdLst>
    <p:sldId id="256" r:id="rId5"/>
    <p:sldId id="257" r:id="rId6"/>
    <p:sldId id="259" r:id="rId7"/>
    <p:sldId id="263" r:id="rId8"/>
    <p:sldId id="291" r:id="rId9"/>
    <p:sldId id="290" r:id="rId10"/>
    <p:sldId id="260" r:id="rId11"/>
    <p:sldId id="264" r:id="rId12"/>
    <p:sldId id="286" r:id="rId13"/>
    <p:sldId id="285" r:id="rId14"/>
    <p:sldId id="265" r:id="rId15"/>
    <p:sldId id="284" r:id="rId16"/>
    <p:sldId id="287" r:id="rId17"/>
    <p:sldId id="266" r:id="rId18"/>
    <p:sldId id="269" r:id="rId19"/>
    <p:sldId id="270" r:id="rId20"/>
    <p:sldId id="271" r:id="rId21"/>
    <p:sldId id="272" r:id="rId22"/>
    <p:sldId id="267" r:id="rId23"/>
    <p:sldId id="268" r:id="rId24"/>
    <p:sldId id="277" r:id="rId25"/>
    <p:sldId id="278" r:id="rId26"/>
    <p:sldId id="283" r:id="rId27"/>
    <p:sldId id="279" r:id="rId28"/>
    <p:sldId id="280" r:id="rId29"/>
    <p:sldId id="281" r:id="rId30"/>
    <p:sldId id="282"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MAIN TITLE" id="{9776EC27-F0CB-4E1E-94C8-1220B4EA9E75}">
          <p14:sldIdLst>
            <p14:sldId id="256"/>
            <p14:sldId id="257"/>
            <p14:sldId id="259"/>
            <p14:sldId id="263"/>
            <p14:sldId id="291"/>
            <p14:sldId id="290"/>
            <p14:sldId id="260"/>
            <p14:sldId id="264"/>
            <p14:sldId id="286"/>
            <p14:sldId id="285"/>
            <p14:sldId id="265"/>
            <p14:sldId id="284"/>
            <p14:sldId id="287"/>
            <p14:sldId id="266"/>
            <p14:sldId id="269"/>
            <p14:sldId id="270"/>
            <p14:sldId id="271"/>
            <p14:sldId id="272"/>
            <p14:sldId id="267"/>
            <p14:sldId id="268"/>
            <p14:sldId id="277"/>
            <p14:sldId id="278"/>
            <p14:sldId id="283"/>
            <p14:sldId id="279"/>
            <p14:sldId id="280"/>
            <p14:sldId id="281"/>
            <p14:sldId id="282"/>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6B5F"/>
    <a:srgbClr val="3B7265"/>
    <a:srgbClr val="0E3847"/>
    <a:srgbClr val="F5F2F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868" y="60"/>
      </p:cViewPr>
      <p:guideLst/>
    </p:cSldViewPr>
  </p:slideViewPr>
  <p:notesTextViewPr>
    <p:cViewPr>
      <p:scale>
        <a:sx n="1" d="1"/>
        <a:sy n="1" d="1"/>
      </p:scale>
      <p:origin x="0" y="0"/>
    </p:cViewPr>
  </p:notesTextViewPr>
  <p:notesViewPr>
    <p:cSldViewPr snapToGrid="0">
      <p:cViewPr varScale="1">
        <p:scale>
          <a:sx n="56" d="100"/>
          <a:sy n="56" d="100"/>
        </p:scale>
        <p:origin x="1998" y="9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60A039-57C3-4BA0-87D5-F779C4CBB73A}" type="datetimeFigureOut">
              <a:rPr lang="en-US" smtClean="0"/>
              <a:t>11/15/2023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394540-FFFB-440E-AE4C-DA347C058CBE}" type="slidenum">
              <a:rPr lang="en-US" smtClean="0"/>
              <a:t>‹#›</a:t>
            </a:fld>
            <a:endParaRPr lang="en-US"/>
          </a:p>
        </p:txBody>
      </p:sp>
    </p:spTree>
    <p:extLst>
      <p:ext uri="{BB962C8B-B14F-4D97-AF65-F5344CB8AC3E}">
        <p14:creationId xmlns:p14="http://schemas.microsoft.com/office/powerpoint/2010/main" val="7921977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564DD3A-2903-4B25-A9E2-D9F6685B63F9}" type="datetimeFigureOut">
              <a:rPr lang="en-US" smtClean="0"/>
              <a:t>11/15/2023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F11E89-76E7-4D7F-BB92-029F464598A4}" type="slidenum">
              <a:rPr lang="en-US" smtClean="0"/>
              <a:t>‹#›</a:t>
            </a:fld>
            <a:endParaRPr lang="en-US"/>
          </a:p>
        </p:txBody>
      </p:sp>
    </p:spTree>
    <p:extLst>
      <p:ext uri="{BB962C8B-B14F-4D97-AF65-F5344CB8AC3E}">
        <p14:creationId xmlns:p14="http://schemas.microsoft.com/office/powerpoint/2010/main" val="454007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64DD3A-2903-4B25-A9E2-D9F6685B63F9}" type="datetimeFigureOut">
              <a:rPr lang="en-US" smtClean="0"/>
              <a:t>11/15/2023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F11E89-76E7-4D7F-BB92-029F464598A4}" type="slidenum">
              <a:rPr lang="en-US" smtClean="0"/>
              <a:t>‹#›</a:t>
            </a:fld>
            <a:endParaRPr lang="en-US"/>
          </a:p>
        </p:txBody>
      </p:sp>
    </p:spTree>
    <p:extLst>
      <p:ext uri="{BB962C8B-B14F-4D97-AF65-F5344CB8AC3E}">
        <p14:creationId xmlns:p14="http://schemas.microsoft.com/office/powerpoint/2010/main" val="3445213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solidFill>
                  <a:schemeClr val="tx1"/>
                </a:solidFill>
              </a:defRPr>
            </a:lvl1pPr>
          </a:lstStyle>
          <a:p>
            <a:r>
              <a:rPr lang="en-US" dirty="0"/>
              <a:t>Click to edit Master title style</a:t>
            </a:r>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4" name="Date Placeholder 3"/>
          <p:cNvSpPr>
            <a:spLocks noGrp="1"/>
          </p:cNvSpPr>
          <p:nvPr>
            <p:ph type="dt" sz="half" idx="10"/>
          </p:nvPr>
        </p:nvSpPr>
        <p:spPr/>
        <p:txBody>
          <a:bodyPr/>
          <a:lstStyle/>
          <a:p>
            <a:fld id="{3564DD3A-2903-4B25-A9E2-D9F6685B63F9}" type="datetimeFigureOut">
              <a:rPr lang="en-US" smtClean="0"/>
              <a:t>11/15/2023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F11E89-76E7-4D7F-BB92-029F464598A4}" type="slidenum">
              <a:rPr lang="en-US" smtClean="0"/>
              <a:t>‹#›</a:t>
            </a:fld>
            <a:endParaRPr lang="en-US"/>
          </a:p>
        </p:txBody>
      </p:sp>
    </p:spTree>
    <p:extLst>
      <p:ext uri="{BB962C8B-B14F-4D97-AF65-F5344CB8AC3E}">
        <p14:creationId xmlns:p14="http://schemas.microsoft.com/office/powerpoint/2010/main" val="12469400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solidFill>
                  <a:schemeClr val="tx1"/>
                </a:solidFill>
              </a:defRPr>
            </a:lvl1pPr>
          </a:lstStyle>
          <a:p>
            <a:r>
              <a:rPr lang="en-US" dirty="0"/>
              <a:t>Click to edit Master title style</a:t>
            </a:r>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4" name="Date Placeholder 3"/>
          <p:cNvSpPr>
            <a:spLocks noGrp="1"/>
          </p:cNvSpPr>
          <p:nvPr>
            <p:ph type="dt" sz="half" idx="10"/>
          </p:nvPr>
        </p:nvSpPr>
        <p:spPr/>
        <p:txBody>
          <a:bodyPr/>
          <a:lstStyle/>
          <a:p>
            <a:fld id="{3564DD3A-2903-4B25-A9E2-D9F6685B63F9}" type="datetimeFigureOut">
              <a:rPr lang="en-US" smtClean="0"/>
              <a:t>11/15/2023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F11E89-76E7-4D7F-BB92-029F464598A4}"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a:t>”</a:t>
            </a:r>
          </a:p>
        </p:txBody>
      </p:sp>
    </p:spTree>
    <p:extLst>
      <p:ext uri="{BB962C8B-B14F-4D97-AF65-F5344CB8AC3E}">
        <p14:creationId xmlns:p14="http://schemas.microsoft.com/office/powerpoint/2010/main" val="12820824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solidFill>
                  <a:schemeClr val="tx1"/>
                </a:solidFill>
              </a:defRPr>
            </a:lvl1pPr>
          </a:lstStyle>
          <a:p>
            <a:r>
              <a:rPr lang="en-US" dirty="0"/>
              <a:t>Click to edit Master title style</a:t>
            </a:r>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564DD3A-2903-4B25-A9E2-D9F6685B63F9}" type="datetimeFigureOut">
              <a:rPr lang="en-US" smtClean="0"/>
              <a:t>11/15/2023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F11E89-76E7-4D7F-BB92-029F464598A4}" type="slidenum">
              <a:rPr lang="en-US" smtClean="0"/>
              <a:t>‹#›</a:t>
            </a:fld>
            <a:endParaRPr lang="en-US"/>
          </a:p>
        </p:txBody>
      </p:sp>
    </p:spTree>
    <p:extLst>
      <p:ext uri="{BB962C8B-B14F-4D97-AF65-F5344CB8AC3E}">
        <p14:creationId xmlns:p14="http://schemas.microsoft.com/office/powerpoint/2010/main" val="28731891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solidFill>
                  <a:schemeClr val="tx1"/>
                </a:solidFill>
              </a:defRPr>
            </a:lvl1pPr>
          </a:lstStyle>
          <a:p>
            <a:r>
              <a:rPr lang="en-US" dirty="0"/>
              <a:t>Click to edit Master title style</a:t>
            </a:r>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564DD3A-2903-4B25-A9E2-D9F6685B63F9}" type="datetimeFigureOut">
              <a:rPr lang="en-US" smtClean="0"/>
              <a:t>11/15/2023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F11E89-76E7-4D7F-BB92-029F464598A4}" type="slidenum">
              <a:rPr lang="en-US" smtClean="0"/>
              <a:t>‹#›</a:t>
            </a:fld>
            <a:endParaRPr lang="en-US"/>
          </a:p>
        </p:txBody>
      </p:sp>
    </p:spTree>
    <p:extLst>
      <p:ext uri="{BB962C8B-B14F-4D97-AF65-F5344CB8AC3E}">
        <p14:creationId xmlns:p14="http://schemas.microsoft.com/office/powerpoint/2010/main" val="30538993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solidFill>
                  <a:schemeClr val="tx1"/>
                </a:solidFill>
              </a:defRPr>
            </a:lvl1pPr>
          </a:lstStyle>
          <a:p>
            <a:r>
              <a:rPr lang="en-US" dirty="0"/>
              <a:t>Click to edit Master title style</a:t>
            </a:r>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564DD3A-2903-4B25-A9E2-D9F6685B63F9}" type="datetimeFigureOut">
              <a:rPr lang="en-US" smtClean="0"/>
              <a:t>11/15/2023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F11E89-76E7-4D7F-BB92-029F464598A4}" type="slidenum">
              <a:rPr lang="en-US" smtClean="0"/>
              <a:t>‹#›</a:t>
            </a:fld>
            <a:endParaRPr lang="en-US"/>
          </a:p>
        </p:txBody>
      </p:sp>
    </p:spTree>
    <p:extLst>
      <p:ext uri="{BB962C8B-B14F-4D97-AF65-F5344CB8AC3E}">
        <p14:creationId xmlns:p14="http://schemas.microsoft.com/office/powerpoint/2010/main" val="30666291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nchor="t" anchorCtr="0"/>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3564DD3A-2903-4B25-A9E2-D9F6685B63F9}" type="datetimeFigureOut">
              <a:rPr lang="en-US" smtClean="0"/>
              <a:t>11/15/2023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F11E89-76E7-4D7F-BB92-029F464598A4}" type="slidenum">
              <a:rPr lang="en-US" smtClean="0"/>
              <a:t>‹#›</a:t>
            </a:fld>
            <a:endParaRPr lang="en-US"/>
          </a:p>
        </p:txBody>
      </p:sp>
    </p:spTree>
    <p:extLst>
      <p:ext uri="{BB962C8B-B14F-4D97-AF65-F5344CB8AC3E}">
        <p14:creationId xmlns:p14="http://schemas.microsoft.com/office/powerpoint/2010/main" val="41297709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lvl1pPr>
              <a:defRPr>
                <a:solidFill>
                  <a:schemeClr val="tx1"/>
                </a:solidFill>
              </a:defRPr>
            </a:lvl1pPr>
          </a:lstStyle>
          <a:p>
            <a:r>
              <a:rPr lang="en-US" dirty="0"/>
              <a:t>Click to edit Master title style</a:t>
            </a:r>
          </a:p>
        </p:txBody>
      </p:sp>
      <p:sp>
        <p:nvSpPr>
          <p:cNvPr id="3" name="Vertical Text Placeholder 2"/>
          <p:cNvSpPr>
            <a:spLocks noGrp="1"/>
          </p:cNvSpPr>
          <p:nvPr>
            <p:ph type="body" orient="vert" idx="1"/>
          </p:nvPr>
        </p:nvSpPr>
        <p:spPr>
          <a:xfrm>
            <a:off x="652463" y="887414"/>
            <a:ext cx="7423149" cy="5368924"/>
          </a:xfrm>
        </p:spPr>
        <p:txBody>
          <a:bodyPr vert="eaVert"/>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3564DD3A-2903-4B25-A9E2-D9F6685B63F9}" type="datetimeFigureOut">
              <a:rPr lang="en-US" smtClean="0"/>
              <a:t>11/15/2023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F11E89-76E7-4D7F-BB92-029F464598A4}" type="slidenum">
              <a:rPr lang="en-US" smtClean="0"/>
              <a:t>‹#›</a:t>
            </a:fld>
            <a:endParaRPr lang="en-US"/>
          </a:p>
        </p:txBody>
      </p:sp>
    </p:spTree>
    <p:extLst>
      <p:ext uri="{BB962C8B-B14F-4D97-AF65-F5344CB8AC3E}">
        <p14:creationId xmlns:p14="http://schemas.microsoft.com/office/powerpoint/2010/main" val="2291924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3"/>
          <p:cNvSpPr>
            <a:spLocks noGrp="1"/>
          </p:cNvSpPr>
          <p:nvPr>
            <p:ph type="dt" sz="half" idx="10"/>
          </p:nvPr>
        </p:nvSpPr>
        <p:spPr/>
        <p:txBody>
          <a:bodyPr/>
          <a:lstStyle/>
          <a:p>
            <a:fld id="{3564DD3A-2903-4B25-A9E2-D9F6685B63F9}" type="datetimeFigureOut">
              <a:rPr lang="en-US" smtClean="0"/>
              <a:t>11/15/2023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F11E89-76E7-4D7F-BB92-029F464598A4}" type="slidenum">
              <a:rPr lang="en-US" smtClean="0"/>
              <a:t>‹#›</a:t>
            </a:fld>
            <a:endParaRPr lang="en-US"/>
          </a:p>
        </p:txBody>
      </p:sp>
    </p:spTree>
    <p:extLst>
      <p:ext uri="{BB962C8B-B14F-4D97-AF65-F5344CB8AC3E}">
        <p14:creationId xmlns:p14="http://schemas.microsoft.com/office/powerpoint/2010/main" val="3657112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solidFill>
                  <a:schemeClr val="tx1"/>
                </a:solidFill>
              </a:defRPr>
            </a:lvl1pPr>
          </a:lstStyle>
          <a:p>
            <a:r>
              <a:rPr lang="en-US" dirty="0"/>
              <a:t>Click to edit Master title style</a:t>
            </a:r>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564DD3A-2903-4B25-A9E2-D9F6685B63F9}" type="datetimeFigureOut">
              <a:rPr lang="en-US" smtClean="0"/>
              <a:t>11/15/2023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F11E89-76E7-4D7F-BB92-029F464598A4}" type="slidenum">
              <a:rPr lang="en-US" smtClean="0"/>
              <a:t>‹#›</a:t>
            </a:fld>
            <a:endParaRPr lang="en-US"/>
          </a:p>
        </p:txBody>
      </p:sp>
    </p:spTree>
    <p:extLst>
      <p:ext uri="{BB962C8B-B14F-4D97-AF65-F5344CB8AC3E}">
        <p14:creationId xmlns:p14="http://schemas.microsoft.com/office/powerpoint/2010/main" val="1430116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a:t>Click to edit Master title style</a:t>
            </a:r>
          </a:p>
        </p:txBody>
      </p:sp>
      <p:sp>
        <p:nvSpPr>
          <p:cNvPr id="3" name="Content Placeholder 2"/>
          <p:cNvSpPr>
            <a:spLocks noGrp="1"/>
          </p:cNvSpPr>
          <p:nvPr>
            <p:ph sz="half" idx="1"/>
          </p:nvPr>
        </p:nvSpPr>
        <p:spPr>
          <a:xfrm>
            <a:off x="1103312" y="2060575"/>
            <a:ext cx="4396339" cy="4195763"/>
          </a:xfrm>
        </p:spPr>
        <p:txBody>
          <a:bodyPr>
            <a:normAutofit/>
          </a:bodyPr>
          <a:lstStyle>
            <a:lvl1pPr>
              <a:defRPr sz="1800">
                <a:solidFill>
                  <a:schemeClr val="tx1"/>
                </a:solidFill>
              </a:defRPr>
            </a:lvl1pPr>
            <a:lvl2pPr>
              <a:defRPr sz="1600">
                <a:solidFill>
                  <a:schemeClr val="tx1"/>
                </a:solidFill>
              </a:defRPr>
            </a:lvl2pPr>
            <a:lvl3pPr>
              <a:defRPr sz="1400">
                <a:solidFill>
                  <a:schemeClr val="tx1"/>
                </a:solidFill>
              </a:defRPr>
            </a:lvl3pPr>
            <a:lvl4pPr>
              <a:defRPr sz="1200">
                <a:solidFill>
                  <a:schemeClr val="tx1"/>
                </a:solidFill>
              </a:defRPr>
            </a:lvl4pPr>
            <a:lvl5pPr>
              <a:defRPr sz="1200">
                <a:solidFill>
                  <a:schemeClr val="tx1"/>
                </a:solidFill>
              </a:defRPr>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654493" y="2056092"/>
            <a:ext cx="4396341" cy="4200245"/>
          </a:xfrm>
        </p:spPr>
        <p:txBody>
          <a:bodyPr>
            <a:normAutofit/>
          </a:bodyPr>
          <a:lstStyle>
            <a:lvl1pPr>
              <a:defRPr sz="1800">
                <a:solidFill>
                  <a:schemeClr val="tx1"/>
                </a:solidFill>
              </a:defRPr>
            </a:lvl1pPr>
            <a:lvl2pPr>
              <a:defRPr sz="1600">
                <a:solidFill>
                  <a:schemeClr val="tx1"/>
                </a:solidFill>
              </a:defRPr>
            </a:lvl2pPr>
            <a:lvl3pPr>
              <a:defRPr sz="1400">
                <a:solidFill>
                  <a:schemeClr val="tx1"/>
                </a:solidFill>
              </a:defRPr>
            </a:lvl3pPr>
            <a:lvl4pPr>
              <a:defRPr sz="1200">
                <a:solidFill>
                  <a:schemeClr val="tx1"/>
                </a:solidFill>
              </a:defRPr>
            </a:lvl4pPr>
            <a:lvl5pPr>
              <a:defRPr sz="1200">
                <a:solidFill>
                  <a:schemeClr val="tx1"/>
                </a:solidFill>
              </a:defRPr>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3564DD3A-2903-4B25-A9E2-D9F6685B63F9}" type="datetimeFigureOut">
              <a:rPr lang="en-US" smtClean="0"/>
              <a:t>11/15/2023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F11E89-76E7-4D7F-BB92-029F464598A4}" type="slidenum">
              <a:rPr lang="en-US" smtClean="0"/>
              <a:t>‹#›</a:t>
            </a:fld>
            <a:endParaRPr lang="en-US"/>
          </a:p>
        </p:txBody>
      </p:sp>
    </p:spTree>
    <p:extLst>
      <p:ext uri="{BB962C8B-B14F-4D97-AF65-F5344CB8AC3E}">
        <p14:creationId xmlns:p14="http://schemas.microsoft.com/office/powerpoint/2010/main" val="1147331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a:t>Click to edit Master title style</a:t>
            </a:r>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solidFill>
                  <a:schemeClr val="tx1"/>
                </a:solidFill>
              </a:defRPr>
            </a:lvl1pPr>
            <a:lvl2pPr>
              <a:defRPr sz="1600">
                <a:solidFill>
                  <a:schemeClr val="tx1"/>
                </a:solidFill>
              </a:defRPr>
            </a:lvl2pPr>
            <a:lvl3pPr>
              <a:defRPr sz="1400">
                <a:solidFill>
                  <a:schemeClr val="tx1"/>
                </a:solidFill>
              </a:defRPr>
            </a:lvl3pPr>
            <a:lvl4pPr>
              <a:defRPr sz="1200">
                <a:solidFill>
                  <a:schemeClr val="tx1"/>
                </a:solidFill>
              </a:defRPr>
            </a:lvl4pPr>
            <a:lvl5pPr>
              <a:defRPr sz="1200">
                <a:solidFill>
                  <a:schemeClr val="tx1"/>
                </a:solidFill>
              </a:defRPr>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solidFill>
                  <a:schemeClr val="tx1"/>
                </a:solidFill>
              </a:defRPr>
            </a:lvl1pPr>
            <a:lvl2pPr>
              <a:defRPr sz="1600">
                <a:solidFill>
                  <a:schemeClr val="tx1"/>
                </a:solidFill>
              </a:defRPr>
            </a:lvl2pPr>
            <a:lvl3pPr>
              <a:defRPr sz="1400">
                <a:solidFill>
                  <a:schemeClr val="tx1"/>
                </a:solidFill>
              </a:defRPr>
            </a:lvl3pPr>
            <a:lvl4pPr>
              <a:defRPr sz="1200">
                <a:solidFill>
                  <a:schemeClr val="tx1"/>
                </a:solidFill>
              </a:defRPr>
            </a:lvl4pPr>
            <a:lvl5pPr>
              <a:defRPr sz="1200">
                <a:solidFill>
                  <a:schemeClr val="tx1"/>
                </a:solidFill>
              </a:defRPr>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3564DD3A-2903-4B25-A9E2-D9F6685B63F9}" type="datetimeFigureOut">
              <a:rPr lang="en-US" smtClean="0"/>
              <a:t>11/15/2023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F11E89-76E7-4D7F-BB92-029F464598A4}" type="slidenum">
              <a:rPr lang="en-US" smtClean="0"/>
              <a:t>‹#›</a:t>
            </a:fld>
            <a:endParaRPr lang="en-US"/>
          </a:p>
        </p:txBody>
      </p:sp>
    </p:spTree>
    <p:extLst>
      <p:ext uri="{BB962C8B-B14F-4D97-AF65-F5344CB8AC3E}">
        <p14:creationId xmlns:p14="http://schemas.microsoft.com/office/powerpoint/2010/main" val="2546385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a:t>Click to edit Master title style</a:t>
            </a:r>
          </a:p>
        </p:txBody>
      </p:sp>
      <p:sp>
        <p:nvSpPr>
          <p:cNvPr id="7" name="Date Placeholder 2"/>
          <p:cNvSpPr>
            <a:spLocks noGrp="1"/>
          </p:cNvSpPr>
          <p:nvPr>
            <p:ph type="dt" sz="half" idx="10"/>
          </p:nvPr>
        </p:nvSpPr>
        <p:spPr/>
        <p:txBody>
          <a:bodyPr/>
          <a:lstStyle/>
          <a:p>
            <a:fld id="{3564DD3A-2903-4B25-A9E2-D9F6685B63F9}" type="datetimeFigureOut">
              <a:rPr lang="en-US" smtClean="0"/>
              <a:t>11/15/2023</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F2F11E89-76E7-4D7F-BB92-029F464598A4}" type="slidenum">
              <a:rPr lang="en-US" smtClean="0"/>
              <a:t>‹#›</a:t>
            </a:fld>
            <a:endParaRPr lang="en-US"/>
          </a:p>
        </p:txBody>
      </p:sp>
    </p:spTree>
    <p:extLst>
      <p:ext uri="{BB962C8B-B14F-4D97-AF65-F5344CB8AC3E}">
        <p14:creationId xmlns:p14="http://schemas.microsoft.com/office/powerpoint/2010/main" val="67631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564DD3A-2903-4B25-A9E2-D9F6685B63F9}" type="datetimeFigureOut">
              <a:rPr lang="en-US" smtClean="0"/>
              <a:t>11/15/2023</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F2F11E89-76E7-4D7F-BB92-029F464598A4}" type="slidenum">
              <a:rPr lang="en-US" smtClean="0"/>
              <a:t>‹#›</a:t>
            </a:fld>
            <a:endParaRPr lang="en-US"/>
          </a:p>
        </p:txBody>
      </p:sp>
    </p:spTree>
    <p:extLst>
      <p:ext uri="{BB962C8B-B14F-4D97-AF65-F5344CB8AC3E}">
        <p14:creationId xmlns:p14="http://schemas.microsoft.com/office/powerpoint/2010/main" val="472135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solidFill>
                  <a:schemeClr val="tx1"/>
                </a:solidFill>
              </a:defRPr>
            </a:lvl1pPr>
          </a:lstStyle>
          <a:p>
            <a:r>
              <a:rPr lang="en-US" dirty="0"/>
              <a:t>Click to edit Master title style</a:t>
            </a:r>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solidFill>
                  <a:schemeClr val="tx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400">
                <a:solidFill>
                  <a:schemeClr val="tx1"/>
                </a:solidFill>
              </a:defRPr>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7" name="Date Placeholder 4"/>
          <p:cNvSpPr>
            <a:spLocks noGrp="1"/>
          </p:cNvSpPr>
          <p:nvPr>
            <p:ph type="dt" sz="half" idx="10"/>
          </p:nvPr>
        </p:nvSpPr>
        <p:spPr/>
        <p:txBody>
          <a:bodyPr/>
          <a:lstStyle/>
          <a:p>
            <a:fld id="{3564DD3A-2903-4B25-A9E2-D9F6685B63F9}" type="datetimeFigureOut">
              <a:rPr lang="en-US" smtClean="0"/>
              <a:t>11/15/2023</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F2F11E89-76E7-4D7F-BB92-029F464598A4}" type="slidenum">
              <a:rPr lang="en-US" smtClean="0"/>
              <a:t>‹#›</a:t>
            </a:fld>
            <a:endParaRPr lang="en-US"/>
          </a:p>
        </p:txBody>
      </p:sp>
    </p:spTree>
    <p:extLst>
      <p:ext uri="{BB962C8B-B14F-4D97-AF65-F5344CB8AC3E}">
        <p14:creationId xmlns:p14="http://schemas.microsoft.com/office/powerpoint/2010/main" val="9754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64DD3A-2903-4B25-A9E2-D9F6685B63F9}" type="datetimeFigureOut">
              <a:rPr lang="en-US" smtClean="0"/>
              <a:t>11/15/2023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F11E89-76E7-4D7F-BB92-029F464598A4}" type="slidenum">
              <a:rPr lang="en-US" smtClean="0"/>
              <a:t>‹#›</a:t>
            </a:fld>
            <a:endParaRPr lang="en-US"/>
          </a:p>
        </p:txBody>
      </p:sp>
    </p:spTree>
    <p:extLst>
      <p:ext uri="{BB962C8B-B14F-4D97-AF65-F5344CB8AC3E}">
        <p14:creationId xmlns:p14="http://schemas.microsoft.com/office/powerpoint/2010/main" val="407875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rgbClr val="0E3847"/>
            </a:gs>
            <a:gs pos="12000">
              <a:srgbClr val="376B5F"/>
            </a:gs>
          </a:gsLst>
          <a:path path="circle">
            <a:fillToRect l="50000" t="50000" r="50000" b="50000"/>
          </a:path>
          <a:tileRect/>
        </a:gradFill>
        <a:effectLst/>
      </p:bgPr>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564DD3A-2903-4B25-A9E2-D9F6685B63F9}" type="datetimeFigureOut">
              <a:rPr lang="en-US" smtClean="0"/>
              <a:t>11/15/2023</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F2F11E89-76E7-4D7F-BB92-029F464598A4}" type="slidenum">
              <a:rPr lang="en-US" smtClean="0"/>
              <a:t>‹#›</a:t>
            </a:fld>
            <a:endParaRPr lang="en-US"/>
          </a:p>
        </p:txBody>
      </p:sp>
    </p:spTree>
    <p:extLst>
      <p:ext uri="{BB962C8B-B14F-4D97-AF65-F5344CB8AC3E}">
        <p14:creationId xmlns:p14="http://schemas.microsoft.com/office/powerpoint/2010/main" val="217022322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aerbvi.org/the-national-accreditation-council/higher-education/"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aerbvi.org/the-national-accreditation-council/"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aerbvi.org/the-national-accreditation-council/" TargetMode="External"/><Relationship Id="rId2" Type="http://schemas.openxmlformats.org/officeDocument/2006/relationships/hyperlink" Target="mailto:accreditation@aerbvi.org"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mailto:ACCREDITATION@AERBVI.ORG"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hyperlink" Target="https://aerbvi.org/the-national-accreditation-council/higher-education/"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E7021-60D3-4D13-869E-AF71DAAA6355}"/>
              </a:ext>
            </a:extLst>
          </p:cNvPr>
          <p:cNvSpPr>
            <a:spLocks noGrp="1"/>
          </p:cNvSpPr>
          <p:nvPr>
            <p:ph type="ctrTitle"/>
          </p:nvPr>
        </p:nvSpPr>
        <p:spPr>
          <a:xfrm>
            <a:off x="1509802" y="518160"/>
            <a:ext cx="9076166" cy="4582160"/>
          </a:xfrm>
        </p:spPr>
        <p:txBody>
          <a:bodyPr/>
          <a:lstStyle/>
          <a:p>
            <a:pPr algn="ctr"/>
            <a:r>
              <a:rPr lang="en-US" dirty="0"/>
              <a:t>Reviewer Training for Higher Education Accreditations</a:t>
            </a:r>
          </a:p>
        </p:txBody>
      </p:sp>
      <p:pic>
        <p:nvPicPr>
          <p:cNvPr id="5" name="Picture 4" descr="AER Accreditation Logo&#10;">
            <a:extLst>
              <a:ext uri="{FF2B5EF4-FFF2-40B4-BE49-F238E27FC236}">
                <a16:creationId xmlns:a16="http://schemas.microsoft.com/office/drawing/2014/main" id="{94E832B2-42D1-4D9E-9EF3-7D7B23CCD193}"/>
              </a:ext>
              <a:ext uri="{C183D7F6-B498-43B3-948B-1728B52AA6E4}">
                <adec:decorative xmlns:adec="http://schemas.microsoft.com/office/drawing/2017/decorative" val="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62035" y="5470891"/>
            <a:ext cx="2171700" cy="1047750"/>
          </a:xfrm>
          <a:prstGeom prst="rect">
            <a:avLst/>
          </a:prstGeom>
        </p:spPr>
      </p:pic>
    </p:spTree>
    <p:extLst>
      <p:ext uri="{BB962C8B-B14F-4D97-AF65-F5344CB8AC3E}">
        <p14:creationId xmlns:p14="http://schemas.microsoft.com/office/powerpoint/2010/main" val="13678558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7F593-17C6-4A28-BB8A-2C8EC6C86EC7}"/>
              </a:ext>
            </a:extLst>
          </p:cNvPr>
          <p:cNvSpPr>
            <a:spLocks noGrp="1"/>
          </p:cNvSpPr>
          <p:nvPr>
            <p:ph type="title"/>
          </p:nvPr>
        </p:nvSpPr>
        <p:spPr>
          <a:xfrm>
            <a:off x="1103312" y="452718"/>
            <a:ext cx="8947522" cy="1427322"/>
          </a:xfrm>
        </p:spPr>
        <p:txBody>
          <a:bodyPr/>
          <a:lstStyle/>
          <a:p>
            <a:r>
              <a:rPr lang="en-US" dirty="0"/>
              <a:t>Reviewer Qualifications </a:t>
            </a:r>
            <a:br>
              <a:rPr lang="en-US" dirty="0"/>
            </a:br>
            <a:r>
              <a:rPr lang="en-US" dirty="0"/>
              <a:t>Accreditation Review Panels</a:t>
            </a:r>
          </a:p>
        </p:txBody>
      </p:sp>
      <p:sp>
        <p:nvSpPr>
          <p:cNvPr id="3" name="Content Placeholder 2">
            <a:extLst>
              <a:ext uri="{FF2B5EF4-FFF2-40B4-BE49-F238E27FC236}">
                <a16:creationId xmlns:a16="http://schemas.microsoft.com/office/drawing/2014/main" id="{4B74ECF7-068B-4416-9826-0A034CE91102}"/>
              </a:ext>
            </a:extLst>
          </p:cNvPr>
          <p:cNvSpPr>
            <a:spLocks noGrp="1"/>
          </p:cNvSpPr>
          <p:nvPr>
            <p:ph idx="1"/>
          </p:nvPr>
        </p:nvSpPr>
        <p:spPr>
          <a:xfrm>
            <a:off x="1103312" y="2052918"/>
            <a:ext cx="8946541" cy="4352364"/>
          </a:xfrm>
        </p:spPr>
        <p:txBody>
          <a:bodyPr vert="horz" lIns="91440" tIns="45720" rIns="91440" bIns="45720" rtlCol="0" anchor="t">
            <a:normAutofit/>
          </a:bodyPr>
          <a:lstStyle/>
          <a:p>
            <a:pPr marL="571500" indent="-457200">
              <a:lnSpc>
                <a:spcPct val="115000"/>
              </a:lnSpc>
              <a:buClr>
                <a:schemeClr val="tx1"/>
              </a:buClr>
              <a:buFont typeface="+mj-lt"/>
              <a:buAutoNum type="alphaLcParenR"/>
            </a:pPr>
            <a:r>
              <a:rPr lang="en-US" sz="2400" b="1" dirty="0">
                <a:effectLst/>
                <a:latin typeface="Arial"/>
                <a:ea typeface="Arial" panose="020B0604020202020204" pitchFamily="34" charset="0"/>
                <a:cs typeface="Arial"/>
              </a:rPr>
              <a:t>Three or more years of recent (i.e</a:t>
            </a:r>
            <a:r>
              <a:rPr lang="en-US" sz="2400" b="1" dirty="0">
                <a:latin typeface="Arial"/>
                <a:ea typeface="Arial" panose="020B0604020202020204" pitchFamily="34" charset="0"/>
                <a:cs typeface="Arial"/>
              </a:rPr>
              <a:t>.,</a:t>
            </a:r>
            <a:r>
              <a:rPr lang="en-US" sz="2400" b="1" dirty="0">
                <a:effectLst/>
                <a:latin typeface="Arial"/>
                <a:ea typeface="Arial" panose="020B0604020202020204" pitchFamily="34" charset="0"/>
                <a:cs typeface="Arial"/>
              </a:rPr>
              <a:t> within the last 5 years) related field and/or administrative experience or at least 10 years of prior related experiences.</a:t>
            </a:r>
            <a:endParaRPr lang="en-US" sz="2400" b="1" dirty="0">
              <a:latin typeface="Arial"/>
              <a:ea typeface="Arial" panose="020B0604020202020204" pitchFamily="34" charset="0"/>
              <a:cs typeface="Arial"/>
            </a:endParaRPr>
          </a:p>
          <a:p>
            <a:pPr marL="571500" indent="-457200">
              <a:lnSpc>
                <a:spcPct val="115000"/>
              </a:lnSpc>
              <a:buClr>
                <a:schemeClr val="tx1"/>
              </a:buClr>
              <a:buFont typeface="+mj-lt"/>
              <a:buAutoNum type="alphaLcParenR"/>
            </a:pPr>
            <a:r>
              <a:rPr lang="en-US" sz="2400" b="1" dirty="0">
                <a:effectLst/>
                <a:latin typeface="Arial"/>
                <a:ea typeface="Arial" panose="020B0604020202020204" pitchFamily="34" charset="0"/>
                <a:cs typeface="Arial"/>
              </a:rPr>
              <a:t>No conflict of interest with the organization or higher education institution seeking accreditation.</a:t>
            </a:r>
            <a:endParaRPr lang="en-US" sz="2400" b="1" dirty="0">
              <a:latin typeface="Arial"/>
              <a:ea typeface="Arial" panose="020B0604020202020204" pitchFamily="34" charset="0"/>
              <a:cs typeface="Arial"/>
            </a:endParaRPr>
          </a:p>
          <a:p>
            <a:pPr marL="571500" indent="-457200">
              <a:lnSpc>
                <a:spcPct val="115000"/>
              </a:lnSpc>
              <a:buClr>
                <a:schemeClr val="tx1"/>
              </a:buClr>
              <a:buFont typeface="+mj-lt"/>
              <a:buAutoNum type="alphaLcParenR"/>
            </a:pPr>
            <a:r>
              <a:rPr lang="en-US" sz="2400" b="1" dirty="0">
                <a:effectLst/>
                <a:latin typeface="Arial"/>
                <a:ea typeface="Arial" panose="020B0604020202020204" pitchFamily="34" charset="0"/>
                <a:cs typeface="Arial"/>
              </a:rPr>
              <a:t>Completion of a self-directed course using materials provided by </a:t>
            </a:r>
            <a:r>
              <a:rPr lang="en-US" sz="2400" b="1" dirty="0">
                <a:latin typeface="Arial"/>
                <a:ea typeface="Arial" panose="020B0604020202020204" pitchFamily="34" charset="0"/>
                <a:cs typeface="Arial"/>
              </a:rPr>
              <a:t>AERAC and</a:t>
            </a:r>
            <a:r>
              <a:rPr lang="en-US" sz="2400" b="1" dirty="0">
                <a:effectLst/>
                <a:latin typeface="Arial"/>
                <a:ea typeface="Arial" panose="020B0604020202020204" pitchFamily="34" charset="0"/>
                <a:cs typeface="Arial"/>
              </a:rPr>
              <a:t> passing </a:t>
            </a:r>
            <a:r>
              <a:rPr lang="en-US" sz="2400" b="1" dirty="0">
                <a:latin typeface="Arial"/>
                <a:ea typeface="Arial" panose="020B0604020202020204" pitchFamily="34" charset="0"/>
                <a:cs typeface="Arial"/>
              </a:rPr>
              <a:t>of </a:t>
            </a:r>
            <a:r>
              <a:rPr lang="en-US" sz="2400" b="1" dirty="0">
                <a:effectLst/>
                <a:latin typeface="Arial"/>
                <a:ea typeface="Arial" panose="020B0604020202020204" pitchFamily="34" charset="0"/>
                <a:cs typeface="Arial"/>
              </a:rPr>
              <a:t>an exam with a score of 80 or better.</a:t>
            </a:r>
          </a:p>
          <a:p>
            <a:pPr marL="571500" indent="-457200">
              <a:lnSpc>
                <a:spcPct val="115000"/>
              </a:lnSpc>
              <a:buClr>
                <a:schemeClr val="tx1"/>
              </a:buClr>
              <a:buFont typeface="+mj-lt"/>
              <a:buAutoNum type="alphaLcParenR"/>
            </a:pPr>
            <a:r>
              <a:rPr lang="en-US" sz="2400" b="1" dirty="0">
                <a:effectLst/>
                <a:latin typeface="Arial"/>
                <a:ea typeface="Arial" panose="020B0604020202020204" pitchFamily="34" charset="0"/>
                <a:cs typeface="Arial"/>
              </a:rPr>
              <a:t>Excellent oral and written communication skills.</a:t>
            </a:r>
            <a:endParaRPr lang="en-US" sz="2400" b="1" dirty="0">
              <a:effectLst/>
              <a:latin typeface="Arial"/>
              <a:ea typeface="Times New Roman" panose="02020603050405020304" pitchFamily="18" charset="0"/>
              <a:cs typeface="Arial"/>
            </a:endParaRPr>
          </a:p>
          <a:p>
            <a:pPr>
              <a:spcBef>
                <a:spcPts val="0"/>
              </a:spcBef>
              <a:buSzPts val="2200"/>
              <a:buFont typeface="Arial" panose="020B0604020202020204" pitchFamily="34" charset="0"/>
              <a:buChar char="•"/>
            </a:pPr>
            <a:endParaRPr lang="en-US" sz="2800" b="1" dirty="0">
              <a:latin typeface="Arial"/>
              <a:cs typeface="Arial"/>
            </a:endParaRPr>
          </a:p>
          <a:p>
            <a:pPr>
              <a:spcBef>
                <a:spcPts val="0"/>
              </a:spcBef>
              <a:buSzPts val="2200"/>
              <a:buFont typeface="Arial" panose="020B0604020202020204" pitchFamily="34" charset="0"/>
              <a:buChar char="•"/>
            </a:pPr>
            <a:endParaRPr lang="en-US" sz="2800" b="1" dirty="0">
              <a:latin typeface="Arial"/>
              <a:cs typeface="Arial"/>
            </a:endParaRPr>
          </a:p>
          <a:p>
            <a:pPr>
              <a:spcBef>
                <a:spcPts val="0"/>
              </a:spcBef>
              <a:buSzPts val="2200"/>
              <a:buFont typeface="Arial" panose="020B0604020202020204" pitchFamily="34" charset="0"/>
              <a:buChar char="•"/>
            </a:pPr>
            <a:endParaRPr lang="en-US" sz="2800" b="1" dirty="0">
              <a:latin typeface="Arial"/>
              <a:cs typeface="Arial"/>
            </a:endParaRPr>
          </a:p>
          <a:p>
            <a:pPr marR="0" lvl="0">
              <a:spcBef>
                <a:spcPts val="0"/>
              </a:spcBef>
              <a:spcAft>
                <a:spcPts val="0"/>
              </a:spcAft>
              <a:buClr>
                <a:srgbClr val="8AD0D6"/>
              </a:buClr>
              <a:buSzPts val="2200"/>
              <a:buFont typeface="Arial" panose="020B0604020202020204" pitchFamily="34" charset="0"/>
              <a:buChar char="•"/>
            </a:pPr>
            <a:endParaRPr lang="en-US" sz="2800" b="1" dirty="0">
              <a:effectLst/>
              <a:latin typeface="Arial" panose="020B0604020202020204" pitchFamily="34" charset="0"/>
              <a:cs typeface="Arial" panose="020B0604020202020204" pitchFamily="34" charset="0"/>
            </a:endParaRPr>
          </a:p>
          <a:p>
            <a:pPr marL="400050" lvl="1" indent="0">
              <a:spcBef>
                <a:spcPts val="0"/>
              </a:spcBef>
              <a:buSzPts val="2200"/>
              <a:buNone/>
            </a:pPr>
            <a:endParaRPr lang="en-US" sz="2800" b="1" dirty="0">
              <a:latin typeface="Arial"/>
              <a:cs typeface="Arial"/>
            </a:endParaRPr>
          </a:p>
          <a:p>
            <a:pPr marL="342900" lvl="1" indent="-342900">
              <a:spcBef>
                <a:spcPts val="0"/>
              </a:spcBef>
              <a:buSzPts val="2200"/>
              <a:buFont typeface="Arial" charset="2"/>
              <a:buChar char="•"/>
            </a:pPr>
            <a:endParaRPr lang="en-US" sz="2800" b="1" dirty="0">
              <a:latin typeface="Arial" panose="020B0604020202020204" pitchFamily="34" charset="0"/>
              <a:cs typeface="Arial" panose="020B0604020202020204" pitchFamily="34" charset="0"/>
            </a:endParaRPr>
          </a:p>
          <a:p>
            <a:endParaRPr lang="en-US"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773838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7F593-17C6-4A28-BB8A-2C8EC6C86EC7}"/>
              </a:ext>
            </a:extLst>
          </p:cNvPr>
          <p:cNvSpPr>
            <a:spLocks noGrp="1"/>
          </p:cNvSpPr>
          <p:nvPr>
            <p:ph type="title"/>
          </p:nvPr>
        </p:nvSpPr>
        <p:spPr>
          <a:xfrm>
            <a:off x="1103312" y="452718"/>
            <a:ext cx="8947522" cy="1427322"/>
          </a:xfrm>
        </p:spPr>
        <p:txBody>
          <a:bodyPr/>
          <a:lstStyle/>
          <a:p>
            <a:r>
              <a:rPr lang="en-US" dirty="0"/>
              <a:t>Composition of </a:t>
            </a:r>
            <a:br>
              <a:rPr lang="en-US" dirty="0"/>
            </a:br>
            <a:r>
              <a:rPr lang="en-US" dirty="0"/>
              <a:t>Accreditation Review Panels</a:t>
            </a:r>
          </a:p>
        </p:txBody>
      </p:sp>
      <p:sp>
        <p:nvSpPr>
          <p:cNvPr id="3" name="Content Placeholder 2">
            <a:extLst>
              <a:ext uri="{FF2B5EF4-FFF2-40B4-BE49-F238E27FC236}">
                <a16:creationId xmlns:a16="http://schemas.microsoft.com/office/drawing/2014/main" id="{4B74ECF7-068B-4416-9826-0A034CE91102}"/>
              </a:ext>
            </a:extLst>
          </p:cNvPr>
          <p:cNvSpPr>
            <a:spLocks noGrp="1"/>
          </p:cNvSpPr>
          <p:nvPr>
            <p:ph idx="1"/>
          </p:nvPr>
        </p:nvSpPr>
        <p:spPr/>
        <p:txBody>
          <a:bodyPr vert="horz" lIns="91440" tIns="45720" rIns="91440" bIns="45720" rtlCol="0" anchor="t">
            <a:normAutofit/>
          </a:bodyPr>
          <a:lstStyle/>
          <a:p>
            <a:pPr marL="0" indent="0">
              <a:spcBef>
                <a:spcPts val="0"/>
              </a:spcBef>
              <a:buSzPts val="2200"/>
              <a:buNone/>
            </a:pPr>
            <a:r>
              <a:rPr lang="en-US" sz="2800" b="1" dirty="0">
                <a:effectLst/>
                <a:latin typeface="Arial"/>
                <a:cs typeface="Arial"/>
              </a:rPr>
              <a:t>HEAC </a:t>
            </a:r>
            <a:r>
              <a:rPr lang="en-US" sz="2800" b="1" dirty="0">
                <a:latin typeface="Arial"/>
                <a:cs typeface="Arial"/>
              </a:rPr>
              <a:t>review panels have</a:t>
            </a:r>
            <a:r>
              <a:rPr lang="en-US" sz="2800" b="1" dirty="0">
                <a:effectLst/>
                <a:latin typeface="Arial"/>
                <a:cs typeface="Arial"/>
              </a:rPr>
              <a:t> 4 members:</a:t>
            </a:r>
            <a:r>
              <a:rPr lang="en-US" sz="2800" b="1" dirty="0">
                <a:latin typeface="Arial"/>
                <a:cs typeface="Arial"/>
              </a:rPr>
              <a:t> </a:t>
            </a:r>
            <a:endParaRPr lang="en-US" sz="2800" b="1" dirty="0">
              <a:effectLst/>
              <a:latin typeface="Arial" panose="020B0604020202020204" pitchFamily="34" charset="0"/>
              <a:cs typeface="Arial" panose="020B0604020202020204" pitchFamily="34" charset="0"/>
            </a:endParaRPr>
          </a:p>
          <a:p>
            <a:pPr marL="400050" lvl="1" indent="0">
              <a:spcBef>
                <a:spcPts val="0"/>
              </a:spcBef>
              <a:buSzPts val="2200"/>
              <a:buNone/>
            </a:pPr>
            <a:r>
              <a:rPr lang="en-US" sz="2800" b="1" dirty="0">
                <a:effectLst/>
                <a:latin typeface="Arial"/>
                <a:cs typeface="Arial"/>
              </a:rPr>
              <a:t>		1 faculty member</a:t>
            </a:r>
            <a:r>
              <a:rPr lang="en-US" sz="2800" b="1" dirty="0">
                <a:latin typeface="Arial"/>
                <a:cs typeface="Arial"/>
              </a:rPr>
              <a:t> </a:t>
            </a:r>
            <a:endParaRPr lang="en-US" sz="2800" b="1" dirty="0">
              <a:effectLst/>
              <a:latin typeface="Arial" panose="020B0604020202020204" pitchFamily="34" charset="0"/>
              <a:cs typeface="Arial" panose="020B0604020202020204" pitchFamily="34" charset="0"/>
            </a:endParaRPr>
          </a:p>
          <a:p>
            <a:pPr marL="400050" lvl="1" indent="0">
              <a:spcBef>
                <a:spcPts val="0"/>
              </a:spcBef>
              <a:buSzPts val="2200"/>
              <a:buNone/>
            </a:pPr>
            <a:endParaRPr lang="en-US" sz="2800" b="1" dirty="0">
              <a:effectLst/>
              <a:latin typeface="Arial"/>
              <a:cs typeface="Arial"/>
            </a:endParaRPr>
          </a:p>
          <a:p>
            <a:pPr marL="400050" lvl="1" indent="0">
              <a:spcBef>
                <a:spcPts val="0"/>
              </a:spcBef>
              <a:buSzPts val="2200"/>
              <a:buNone/>
            </a:pPr>
            <a:r>
              <a:rPr lang="en-US" sz="2800" b="1" dirty="0">
                <a:effectLst/>
                <a:latin typeface="Arial"/>
                <a:cs typeface="Arial"/>
              </a:rPr>
              <a:t>		2 </a:t>
            </a:r>
            <a:r>
              <a:rPr lang="en-US" sz="2800" b="1" dirty="0">
                <a:latin typeface="Arial"/>
                <a:cs typeface="Arial"/>
              </a:rPr>
              <a:t>discipline-specific</a:t>
            </a:r>
            <a:r>
              <a:rPr lang="en-US" sz="2800" b="1" dirty="0">
                <a:effectLst/>
                <a:latin typeface="Arial"/>
                <a:cs typeface="Arial"/>
              </a:rPr>
              <a:t> members</a:t>
            </a:r>
            <a:r>
              <a:rPr lang="en-US" sz="2800" b="1" dirty="0">
                <a:latin typeface="Arial"/>
                <a:cs typeface="Arial"/>
              </a:rPr>
              <a:t> </a:t>
            </a:r>
            <a:endParaRPr lang="en-US" sz="2800" b="1" dirty="0">
              <a:effectLst/>
              <a:latin typeface="Arial" panose="020B0604020202020204" pitchFamily="34" charset="0"/>
              <a:cs typeface="Arial" panose="020B0604020202020204" pitchFamily="34" charset="0"/>
            </a:endParaRPr>
          </a:p>
          <a:p>
            <a:pPr marL="400050" lvl="1" indent="0">
              <a:spcBef>
                <a:spcPts val="0"/>
              </a:spcBef>
              <a:buSzPts val="2200"/>
              <a:buNone/>
            </a:pPr>
            <a:endParaRPr lang="en-US" sz="2800" b="1" dirty="0">
              <a:effectLst/>
              <a:latin typeface="Arial"/>
              <a:cs typeface="Arial"/>
            </a:endParaRPr>
          </a:p>
          <a:p>
            <a:pPr marL="400050" lvl="1" indent="0">
              <a:spcBef>
                <a:spcPts val="0"/>
              </a:spcBef>
              <a:buSzPts val="2200"/>
              <a:buNone/>
            </a:pPr>
            <a:r>
              <a:rPr lang="en-US" sz="2800" b="1" dirty="0">
                <a:effectLst/>
                <a:latin typeface="Arial"/>
                <a:cs typeface="Arial"/>
              </a:rPr>
              <a:t>		1 associated discipline </a:t>
            </a:r>
            <a:r>
              <a:rPr lang="en-US" sz="2800" b="1" dirty="0">
                <a:latin typeface="Arial"/>
                <a:cs typeface="Arial"/>
              </a:rPr>
              <a:t>member</a:t>
            </a:r>
            <a:endParaRPr lang="en-US" sz="2800" b="1" dirty="0">
              <a:latin typeface="Arial" panose="020B0604020202020204" pitchFamily="34" charset="0"/>
              <a:cs typeface="Arial" panose="020B0604020202020204" pitchFamily="34" charset="0"/>
            </a:endParaRPr>
          </a:p>
          <a:p>
            <a:pPr marL="400050" lvl="1" indent="0">
              <a:spcBef>
                <a:spcPts val="0"/>
              </a:spcBef>
              <a:buSzPts val="2200"/>
              <a:buNone/>
            </a:pPr>
            <a:endParaRPr lang="en-US" sz="2800" b="1" dirty="0">
              <a:latin typeface="Arial"/>
              <a:cs typeface="Arial"/>
            </a:endParaRPr>
          </a:p>
          <a:p>
            <a:pPr marL="342900" lvl="1" indent="-342900">
              <a:spcBef>
                <a:spcPts val="0"/>
              </a:spcBef>
              <a:buSzPts val="2200"/>
              <a:buFont typeface="Arial" charset="2"/>
              <a:buChar char="•"/>
            </a:pPr>
            <a:endParaRPr lang="en-US" sz="2800" b="1" dirty="0">
              <a:latin typeface="Arial" panose="020B0604020202020204" pitchFamily="34" charset="0"/>
              <a:cs typeface="Arial" panose="020B0604020202020204" pitchFamily="34" charset="0"/>
            </a:endParaRPr>
          </a:p>
          <a:p>
            <a:endParaRPr lang="en-US"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280647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CF2E0-D325-3FE3-A183-AEEC8B068E86}"/>
              </a:ext>
            </a:extLst>
          </p:cNvPr>
          <p:cNvSpPr>
            <a:spLocks noGrp="1"/>
          </p:cNvSpPr>
          <p:nvPr>
            <p:ph type="title"/>
          </p:nvPr>
        </p:nvSpPr>
        <p:spPr>
          <a:xfrm>
            <a:off x="1103312" y="452718"/>
            <a:ext cx="8947522" cy="1400530"/>
          </a:xfrm>
        </p:spPr>
        <p:txBody>
          <a:bodyPr/>
          <a:lstStyle/>
          <a:p>
            <a:r>
              <a:rPr lang="en-US" dirty="0"/>
              <a:t>Role of Accreditation Review Panels</a:t>
            </a:r>
          </a:p>
        </p:txBody>
      </p:sp>
      <p:sp>
        <p:nvSpPr>
          <p:cNvPr id="3" name="Content Placeholder 2">
            <a:extLst>
              <a:ext uri="{FF2B5EF4-FFF2-40B4-BE49-F238E27FC236}">
                <a16:creationId xmlns:a16="http://schemas.microsoft.com/office/drawing/2014/main" id="{721374FB-4DCC-90CE-27DE-5A37A8315B62}"/>
              </a:ext>
            </a:extLst>
          </p:cNvPr>
          <p:cNvSpPr>
            <a:spLocks noGrp="1"/>
          </p:cNvSpPr>
          <p:nvPr>
            <p:ph idx="1"/>
          </p:nvPr>
        </p:nvSpPr>
        <p:spPr/>
        <p:txBody>
          <a:bodyPr vert="horz" lIns="91440" tIns="45720" rIns="91440" bIns="45720" rtlCol="0" anchor="t">
            <a:normAutofit lnSpcReduction="10000"/>
          </a:bodyPr>
          <a:lstStyle/>
          <a:p>
            <a:pPr lvl="1">
              <a:spcBef>
                <a:spcPts val="0"/>
              </a:spcBef>
              <a:buClr>
                <a:schemeClr val="tx1"/>
              </a:buClr>
              <a:buFont typeface="Arial" panose="020B0604020202020204" pitchFamily="34" charset="0"/>
              <a:buChar char="•"/>
            </a:pPr>
            <a:r>
              <a:rPr lang="en-US" sz="2400" b="1" dirty="0">
                <a:latin typeface="Arial"/>
                <a:cs typeface="Arial"/>
              </a:rPr>
              <a:t>The Core materials provided by the program seeking accreditation are reviewed by the full panel.</a:t>
            </a:r>
          </a:p>
          <a:p>
            <a:pPr lvl="1">
              <a:spcBef>
                <a:spcPts val="0"/>
              </a:spcBef>
              <a:buClr>
                <a:schemeClr val="tx1"/>
              </a:buClr>
              <a:buFont typeface="Arial" panose="020B0604020202020204" pitchFamily="34" charset="0"/>
              <a:buChar char="•"/>
            </a:pPr>
            <a:endParaRPr lang="en-US" sz="2400" b="1" dirty="0">
              <a:latin typeface="Arial"/>
              <a:cs typeface="Arial"/>
            </a:endParaRPr>
          </a:p>
          <a:p>
            <a:pPr lvl="1">
              <a:spcBef>
                <a:spcPts val="0"/>
              </a:spcBef>
              <a:buClr>
                <a:schemeClr val="tx1"/>
              </a:buClr>
              <a:buFont typeface="Arial" panose="020B0604020202020204" pitchFamily="34" charset="0"/>
              <a:buChar char="•"/>
            </a:pPr>
            <a:r>
              <a:rPr lang="en-US" sz="2400" b="1" dirty="0">
                <a:latin typeface="Arial"/>
                <a:cs typeface="Arial"/>
              </a:rPr>
              <a:t>The Curricular materials are divided between two groups of 2 panel members each.</a:t>
            </a:r>
          </a:p>
          <a:p>
            <a:pPr lvl="1">
              <a:spcBef>
                <a:spcPts val="0"/>
              </a:spcBef>
              <a:buClr>
                <a:schemeClr val="tx1"/>
              </a:buClr>
              <a:buFont typeface="Arial" panose="020B0604020202020204" pitchFamily="34" charset="0"/>
              <a:buChar char="•"/>
            </a:pPr>
            <a:endParaRPr lang="en-US" sz="2400" b="1" dirty="0">
              <a:latin typeface="Arial"/>
              <a:cs typeface="Arial"/>
            </a:endParaRPr>
          </a:p>
          <a:p>
            <a:pPr lvl="1">
              <a:spcBef>
                <a:spcPts val="0"/>
              </a:spcBef>
              <a:buClr>
                <a:schemeClr val="tx1"/>
              </a:buClr>
              <a:buFont typeface="Arial" panose="020B0604020202020204" pitchFamily="34" charset="0"/>
              <a:buChar char="•"/>
            </a:pPr>
            <a:r>
              <a:rPr lang="en-US" sz="2400" b="1" dirty="0">
                <a:latin typeface="Arial"/>
                <a:cs typeface="Arial"/>
              </a:rPr>
              <a:t>The panel chooses which members will interview which key constituents, faculty and administration.</a:t>
            </a:r>
          </a:p>
          <a:p>
            <a:pPr lvl="1">
              <a:spcBef>
                <a:spcPts val="0"/>
              </a:spcBef>
              <a:buClr>
                <a:schemeClr val="tx1"/>
              </a:buClr>
              <a:buFont typeface="Arial" panose="020B0604020202020204" pitchFamily="34" charset="0"/>
              <a:buChar char="•"/>
            </a:pPr>
            <a:endParaRPr lang="en-US" sz="2400" b="1" dirty="0">
              <a:latin typeface="Arial"/>
              <a:cs typeface="Arial"/>
            </a:endParaRPr>
          </a:p>
          <a:p>
            <a:pPr lvl="1">
              <a:spcBef>
                <a:spcPts val="0"/>
              </a:spcBef>
              <a:buClr>
                <a:schemeClr val="tx1"/>
              </a:buClr>
              <a:buFont typeface="Arial" panose="020B0604020202020204" pitchFamily="34" charset="0"/>
              <a:buChar char="•"/>
            </a:pPr>
            <a:r>
              <a:rPr lang="en-US" sz="2400" b="1" dirty="0">
                <a:latin typeface="Arial"/>
                <a:cs typeface="Arial"/>
              </a:rPr>
              <a:t>The full panel prepares a report on their findings and recommendation. The AER Accreditation Manager conveys it to HEAC.</a:t>
            </a:r>
            <a:endParaRPr lang="en-US" b="1" dirty="0"/>
          </a:p>
        </p:txBody>
      </p:sp>
    </p:spTree>
    <p:extLst>
      <p:ext uri="{BB962C8B-B14F-4D97-AF65-F5344CB8AC3E}">
        <p14:creationId xmlns:p14="http://schemas.microsoft.com/office/powerpoint/2010/main" val="16824336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CF2E0-D325-3FE3-A183-AEEC8B068E86}"/>
              </a:ext>
            </a:extLst>
          </p:cNvPr>
          <p:cNvSpPr>
            <a:spLocks noGrp="1"/>
          </p:cNvSpPr>
          <p:nvPr>
            <p:ph type="title"/>
          </p:nvPr>
        </p:nvSpPr>
        <p:spPr>
          <a:xfrm>
            <a:off x="1103312" y="452718"/>
            <a:ext cx="8947522" cy="1400530"/>
          </a:xfrm>
        </p:spPr>
        <p:txBody>
          <a:bodyPr/>
          <a:lstStyle/>
          <a:p>
            <a:r>
              <a:rPr lang="en-US" dirty="0"/>
              <a:t>Ethical Considerations for Accreditation Review Panels</a:t>
            </a:r>
          </a:p>
        </p:txBody>
      </p:sp>
      <p:sp>
        <p:nvSpPr>
          <p:cNvPr id="3" name="Content Placeholder 2">
            <a:extLst>
              <a:ext uri="{FF2B5EF4-FFF2-40B4-BE49-F238E27FC236}">
                <a16:creationId xmlns:a16="http://schemas.microsoft.com/office/drawing/2014/main" id="{721374FB-4DCC-90CE-27DE-5A37A8315B62}"/>
              </a:ext>
            </a:extLst>
          </p:cNvPr>
          <p:cNvSpPr>
            <a:spLocks noGrp="1"/>
          </p:cNvSpPr>
          <p:nvPr>
            <p:ph idx="1"/>
          </p:nvPr>
        </p:nvSpPr>
        <p:spPr/>
        <p:txBody>
          <a:bodyPr vert="horz" lIns="91440" tIns="45720" rIns="91440" bIns="45720" rtlCol="0" anchor="t">
            <a:normAutofit/>
          </a:bodyPr>
          <a:lstStyle/>
          <a:p>
            <a:pPr marL="457200" lvl="1" indent="0">
              <a:spcBef>
                <a:spcPts val="0"/>
              </a:spcBef>
              <a:buNone/>
            </a:pPr>
            <a:r>
              <a:rPr lang="en-US" sz="2400" b="1" spc="-5" dirty="0">
                <a:latin typeface="Arial"/>
                <a:ea typeface="Arial" panose="020B0604020202020204" pitchFamily="34" charset="0"/>
                <a:cs typeface="Arial"/>
              </a:rPr>
              <a:t>It goes without saying, but we’ll say it anyway: </a:t>
            </a:r>
            <a:endParaRPr lang="en-US" b="1" spc="-5" dirty="0">
              <a:latin typeface="Arial"/>
              <a:ea typeface="Arial" panose="020B0604020202020204" pitchFamily="34" charset="0"/>
              <a:cs typeface="Arial" panose="020B0604020202020204" pitchFamily="34" charset="0"/>
            </a:endParaRPr>
          </a:p>
          <a:p>
            <a:pPr marL="457200" lvl="1" indent="0">
              <a:spcBef>
                <a:spcPts val="0"/>
              </a:spcBef>
              <a:buNone/>
            </a:pPr>
            <a:endParaRPr lang="en-US" sz="2400" b="1" spc="-5" dirty="0">
              <a:latin typeface="Arial" panose="020B0604020202020204" pitchFamily="34" charset="0"/>
              <a:ea typeface="Arial" panose="020B0604020202020204" pitchFamily="34" charset="0"/>
            </a:endParaRPr>
          </a:p>
          <a:p>
            <a:pPr marL="457200" lvl="1" indent="0">
              <a:spcBef>
                <a:spcPts val="0"/>
              </a:spcBef>
              <a:buNone/>
            </a:pPr>
            <a:r>
              <a:rPr lang="en-US" sz="2400" b="1" spc="-5" dirty="0">
                <a:effectLst/>
                <a:latin typeface="Arial" panose="020B0604020202020204" pitchFamily="34" charset="0"/>
                <a:ea typeface="Arial" panose="020B0604020202020204" pitchFamily="34" charset="0"/>
              </a:rPr>
              <a:t>R</a:t>
            </a:r>
            <a:r>
              <a:rPr lang="en-US" sz="2400" b="1" dirty="0">
                <a:effectLst/>
                <a:latin typeface="Arial" panose="020B0604020202020204" pitchFamily="34" charset="0"/>
                <a:ea typeface="Arial" panose="020B0604020202020204" pitchFamily="34" charset="0"/>
              </a:rPr>
              <a:t>e</a:t>
            </a:r>
            <a:r>
              <a:rPr lang="en-US" sz="2400" b="1" spc="-15" dirty="0">
                <a:effectLst/>
                <a:latin typeface="Arial" panose="020B0604020202020204" pitchFamily="34" charset="0"/>
                <a:ea typeface="Arial" panose="020B0604020202020204" pitchFamily="34" charset="0"/>
              </a:rPr>
              <a:t>v</a:t>
            </a:r>
            <a:r>
              <a:rPr lang="en-US" sz="2400" b="1" spc="-5" dirty="0">
                <a:effectLst/>
                <a:latin typeface="Arial" panose="020B0604020202020204" pitchFamily="34" charset="0"/>
                <a:ea typeface="Arial" panose="020B0604020202020204" pitchFamily="34" charset="0"/>
              </a:rPr>
              <a:t>i</a:t>
            </a:r>
            <a:r>
              <a:rPr lang="en-US" sz="2400" b="1" spc="10" dirty="0">
                <a:effectLst/>
                <a:latin typeface="Arial" panose="020B0604020202020204" pitchFamily="34" charset="0"/>
                <a:ea typeface="Arial" panose="020B0604020202020204" pitchFamily="34" charset="0"/>
              </a:rPr>
              <a:t>e</a:t>
            </a:r>
            <a:r>
              <a:rPr lang="en-US" sz="2400" b="1" spc="-5" dirty="0">
                <a:effectLst/>
                <a:latin typeface="Arial" panose="020B0604020202020204" pitchFamily="34" charset="0"/>
                <a:ea typeface="Arial" panose="020B0604020202020204" pitchFamily="34" charset="0"/>
              </a:rPr>
              <a:t>w</a:t>
            </a:r>
            <a:r>
              <a:rPr lang="en-US" sz="2400" b="1" dirty="0">
                <a:effectLst/>
                <a:latin typeface="Arial" panose="020B0604020202020204" pitchFamily="34" charset="0"/>
                <a:ea typeface="Arial" panose="020B0604020202020204" pitchFamily="34" charset="0"/>
              </a:rPr>
              <a:t>ers</a:t>
            </a:r>
            <a:r>
              <a:rPr lang="en-US" sz="2400" b="1" spc="10" dirty="0">
                <a:effectLst/>
                <a:latin typeface="Arial" panose="020B0604020202020204" pitchFamily="34" charset="0"/>
                <a:ea typeface="Arial" panose="020B0604020202020204" pitchFamily="34" charset="0"/>
              </a:rPr>
              <a:t> </a:t>
            </a:r>
            <a:r>
              <a:rPr lang="en-US" sz="2400" b="1" dirty="0">
                <a:effectLst/>
                <a:latin typeface="Arial" panose="020B0604020202020204" pitchFamily="34" charset="0"/>
                <a:ea typeface="Arial" panose="020B0604020202020204" pitchFamily="34" charset="0"/>
              </a:rPr>
              <a:t>h</a:t>
            </a:r>
            <a:r>
              <a:rPr lang="en-US" sz="2400" b="1" spc="-5" dirty="0">
                <a:effectLst/>
                <a:latin typeface="Arial" panose="020B0604020202020204" pitchFamily="34" charset="0"/>
                <a:ea typeface="Arial" panose="020B0604020202020204" pitchFamily="34" charset="0"/>
              </a:rPr>
              <a:t>a</a:t>
            </a:r>
            <a:r>
              <a:rPr lang="en-US" sz="2400" b="1" spc="-10" dirty="0">
                <a:effectLst/>
                <a:latin typeface="Arial" panose="020B0604020202020204" pitchFamily="34" charset="0"/>
                <a:ea typeface="Arial" panose="020B0604020202020204" pitchFamily="34" charset="0"/>
              </a:rPr>
              <a:t>v</a:t>
            </a:r>
            <a:r>
              <a:rPr lang="en-US" sz="2400" b="1" dirty="0">
                <a:effectLst/>
                <a:latin typeface="Arial" panose="020B0604020202020204" pitchFamily="34" charset="0"/>
                <a:ea typeface="Arial" panose="020B0604020202020204" pitchFamily="34" charset="0"/>
              </a:rPr>
              <a:t>e an</a:t>
            </a:r>
            <a:r>
              <a:rPr lang="en-US" sz="2400" b="1" spc="5" dirty="0">
                <a:effectLst/>
                <a:latin typeface="Arial" panose="020B0604020202020204" pitchFamily="34" charset="0"/>
                <a:ea typeface="Arial" panose="020B0604020202020204" pitchFamily="34" charset="0"/>
              </a:rPr>
              <a:t> </a:t>
            </a:r>
            <a:r>
              <a:rPr lang="en-US" sz="2400" b="1" dirty="0">
                <a:effectLst/>
                <a:latin typeface="Arial" panose="020B0604020202020204" pitchFamily="34" charset="0"/>
                <a:ea typeface="Arial" panose="020B0604020202020204" pitchFamily="34" charset="0"/>
              </a:rPr>
              <a:t>eth</a:t>
            </a:r>
            <a:r>
              <a:rPr lang="en-US" sz="2400" b="1" spc="-5" dirty="0">
                <a:effectLst/>
                <a:latin typeface="Arial" panose="020B0604020202020204" pitchFamily="34" charset="0"/>
                <a:ea typeface="Arial" panose="020B0604020202020204" pitchFamily="34" charset="0"/>
              </a:rPr>
              <a:t>i</a:t>
            </a:r>
            <a:r>
              <a:rPr lang="en-US" sz="2400" b="1" spc="-10" dirty="0">
                <a:effectLst/>
                <a:latin typeface="Arial" panose="020B0604020202020204" pitchFamily="34" charset="0"/>
                <a:ea typeface="Arial" panose="020B0604020202020204" pitchFamily="34" charset="0"/>
              </a:rPr>
              <a:t>c</a:t>
            </a:r>
            <a:r>
              <a:rPr lang="en-US" sz="2400" b="1" dirty="0">
                <a:effectLst/>
                <a:latin typeface="Arial" panose="020B0604020202020204" pitchFamily="34" charset="0"/>
                <a:ea typeface="Arial" panose="020B0604020202020204" pitchFamily="34" charset="0"/>
              </a:rPr>
              <a:t>al o</a:t>
            </a:r>
            <a:r>
              <a:rPr lang="en-US" sz="2400" b="1" spc="-5" dirty="0">
                <a:effectLst/>
                <a:latin typeface="Arial" panose="020B0604020202020204" pitchFamily="34" charset="0"/>
                <a:ea typeface="Arial" panose="020B0604020202020204" pitchFamily="34" charset="0"/>
              </a:rPr>
              <a:t>bli</a:t>
            </a:r>
            <a:r>
              <a:rPr lang="en-US" sz="2400" b="1" spc="10" dirty="0">
                <a:effectLst/>
                <a:latin typeface="Arial" panose="020B0604020202020204" pitchFamily="34" charset="0"/>
                <a:ea typeface="Arial" panose="020B0604020202020204" pitchFamily="34" charset="0"/>
              </a:rPr>
              <a:t>g</a:t>
            </a:r>
            <a:r>
              <a:rPr lang="en-US" sz="2400" b="1" dirty="0">
                <a:effectLst/>
                <a:latin typeface="Arial" panose="020B0604020202020204" pitchFamily="34" charset="0"/>
                <a:ea typeface="Arial" panose="020B0604020202020204" pitchFamily="34" charset="0"/>
              </a:rPr>
              <a:t>ati</a:t>
            </a:r>
            <a:r>
              <a:rPr lang="en-US" sz="2400" b="1" spc="-5" dirty="0">
                <a:effectLst/>
                <a:latin typeface="Arial" panose="020B0604020202020204" pitchFamily="34" charset="0"/>
                <a:ea typeface="Arial" panose="020B0604020202020204" pitchFamily="34" charset="0"/>
              </a:rPr>
              <a:t>o</a:t>
            </a:r>
            <a:r>
              <a:rPr lang="en-US" sz="2400" b="1" dirty="0">
                <a:effectLst/>
                <a:latin typeface="Arial" panose="020B0604020202020204" pitchFamily="34" charset="0"/>
                <a:ea typeface="Arial" panose="020B0604020202020204" pitchFamily="34" charset="0"/>
              </a:rPr>
              <a:t>n</a:t>
            </a:r>
            <a:r>
              <a:rPr lang="en-US" sz="2400" b="1" spc="-10" dirty="0">
                <a:effectLst/>
                <a:latin typeface="Arial" panose="020B0604020202020204" pitchFamily="34" charset="0"/>
                <a:ea typeface="Arial" panose="020B0604020202020204" pitchFamily="34" charset="0"/>
              </a:rPr>
              <a:t> </a:t>
            </a:r>
            <a:r>
              <a:rPr lang="en-US" sz="2400" b="1" spc="5" dirty="0">
                <a:effectLst/>
                <a:latin typeface="Arial" panose="020B0604020202020204" pitchFamily="34" charset="0"/>
                <a:ea typeface="Arial" panose="020B0604020202020204" pitchFamily="34" charset="0"/>
              </a:rPr>
              <a:t>t</a:t>
            </a:r>
            <a:r>
              <a:rPr lang="en-US" sz="2400" b="1" dirty="0">
                <a:effectLst/>
                <a:latin typeface="Arial" panose="020B0604020202020204" pitchFamily="34" charset="0"/>
                <a:ea typeface="Arial" panose="020B0604020202020204" pitchFamily="34" charset="0"/>
              </a:rPr>
              <a:t>o</a:t>
            </a:r>
            <a:r>
              <a:rPr lang="en-US" sz="2400" b="1" spc="-10" dirty="0">
                <a:effectLst/>
                <a:latin typeface="Arial" panose="020B0604020202020204" pitchFamily="34" charset="0"/>
                <a:ea typeface="Arial" panose="020B0604020202020204" pitchFamily="34" charset="0"/>
              </a:rPr>
              <a:t> </a:t>
            </a:r>
            <a:r>
              <a:rPr lang="en-US" sz="2400" b="1" spc="5" dirty="0">
                <a:effectLst/>
                <a:latin typeface="Arial" panose="020B0604020202020204" pitchFamily="34" charset="0"/>
                <a:ea typeface="Arial" panose="020B0604020202020204" pitchFamily="34" charset="0"/>
              </a:rPr>
              <a:t>r</a:t>
            </a:r>
            <a:r>
              <a:rPr lang="en-US" sz="2400" b="1" dirty="0">
                <a:effectLst/>
                <a:latin typeface="Arial" panose="020B0604020202020204" pitchFamily="34" charset="0"/>
                <a:ea typeface="Arial" panose="020B0604020202020204" pitchFamily="34" charset="0"/>
              </a:rPr>
              <a:t>e</a:t>
            </a:r>
            <a:r>
              <a:rPr lang="en-US" sz="2400" b="1" spc="-15" dirty="0">
                <a:effectLst/>
                <a:latin typeface="Arial" panose="020B0604020202020204" pitchFamily="34" charset="0"/>
                <a:ea typeface="Arial" panose="020B0604020202020204" pitchFamily="34" charset="0"/>
              </a:rPr>
              <a:t>v</a:t>
            </a:r>
            <a:r>
              <a:rPr lang="en-US" sz="2400" b="1" spc="-5" dirty="0">
                <a:effectLst/>
                <a:latin typeface="Arial" panose="020B0604020202020204" pitchFamily="34" charset="0"/>
                <a:ea typeface="Arial" panose="020B0604020202020204" pitchFamily="34" charset="0"/>
              </a:rPr>
              <a:t>i</a:t>
            </a:r>
            <a:r>
              <a:rPr lang="en-US" sz="2400" b="1" spc="10" dirty="0">
                <a:effectLst/>
                <a:latin typeface="Arial" panose="020B0604020202020204" pitchFamily="34" charset="0"/>
                <a:ea typeface="Arial" panose="020B0604020202020204" pitchFamily="34" charset="0"/>
              </a:rPr>
              <a:t>e</a:t>
            </a:r>
            <a:r>
              <a:rPr lang="en-US" sz="2400" b="1" dirty="0">
                <a:effectLst/>
                <a:latin typeface="Arial" panose="020B0604020202020204" pitchFamily="34" charset="0"/>
                <a:ea typeface="Arial" panose="020B0604020202020204" pitchFamily="34" charset="0"/>
              </a:rPr>
              <a:t>w</a:t>
            </a:r>
            <a:r>
              <a:rPr lang="en-US" sz="2400" b="1" spc="-10" dirty="0">
                <a:effectLst/>
                <a:latin typeface="Arial" panose="020B0604020202020204" pitchFamily="34" charset="0"/>
                <a:ea typeface="Arial" panose="020B0604020202020204" pitchFamily="34" charset="0"/>
              </a:rPr>
              <a:t> </a:t>
            </a:r>
            <a:r>
              <a:rPr lang="en-US" sz="2400" b="1" dirty="0">
                <a:effectLst/>
                <a:latin typeface="Arial" panose="020B0604020202020204" pitchFamily="34" charset="0"/>
                <a:ea typeface="Arial" panose="020B0604020202020204" pitchFamily="34" charset="0"/>
              </a:rPr>
              <a:t>progra</a:t>
            </a:r>
            <a:r>
              <a:rPr lang="en-US" sz="2400" b="1" spc="5" dirty="0">
                <a:effectLst/>
                <a:latin typeface="Arial" panose="020B0604020202020204" pitchFamily="34" charset="0"/>
                <a:ea typeface="Arial" panose="020B0604020202020204" pitchFamily="34" charset="0"/>
              </a:rPr>
              <a:t>m</a:t>
            </a:r>
            <a:r>
              <a:rPr lang="en-US" sz="2400" b="1" dirty="0">
                <a:effectLst/>
                <a:latin typeface="Arial" panose="020B0604020202020204" pitchFamily="34" charset="0"/>
                <a:ea typeface="Arial" panose="020B0604020202020204" pitchFamily="34" charset="0"/>
              </a:rPr>
              <a:t>s</a:t>
            </a:r>
            <a:r>
              <a:rPr lang="en-US" sz="2400" b="1" spc="-5" dirty="0">
                <a:effectLst/>
                <a:latin typeface="Arial" panose="020B0604020202020204" pitchFamily="34" charset="0"/>
                <a:ea typeface="Arial" panose="020B0604020202020204" pitchFamily="34" charset="0"/>
              </a:rPr>
              <a:t> </a:t>
            </a:r>
            <a:r>
              <a:rPr lang="en-US" sz="2400" b="1" dirty="0">
                <a:effectLst/>
                <a:latin typeface="Arial" panose="020B0604020202020204" pitchFamily="34" charset="0"/>
                <a:ea typeface="Arial" panose="020B0604020202020204" pitchFamily="34" charset="0"/>
              </a:rPr>
              <a:t>o</a:t>
            </a:r>
            <a:r>
              <a:rPr lang="en-US" sz="2400" b="1" spc="-15" dirty="0">
                <a:effectLst/>
                <a:latin typeface="Arial" panose="020B0604020202020204" pitchFamily="34" charset="0"/>
                <a:ea typeface="Arial" panose="020B0604020202020204" pitchFamily="34" charset="0"/>
              </a:rPr>
              <a:t>b</a:t>
            </a:r>
            <a:r>
              <a:rPr lang="en-US" sz="2400" b="1" spc="5" dirty="0">
                <a:effectLst/>
                <a:latin typeface="Arial" panose="020B0604020202020204" pitchFamily="34" charset="0"/>
                <a:ea typeface="Arial" panose="020B0604020202020204" pitchFamily="34" charset="0"/>
              </a:rPr>
              <a:t>j</a:t>
            </a:r>
            <a:r>
              <a:rPr lang="en-US" sz="2400" b="1" dirty="0">
                <a:effectLst/>
                <a:latin typeface="Arial" panose="020B0604020202020204" pitchFamily="34" charset="0"/>
                <a:ea typeface="Arial" panose="020B0604020202020204" pitchFamily="34" charset="0"/>
              </a:rPr>
              <a:t>ecti</a:t>
            </a:r>
            <a:r>
              <a:rPr lang="en-US" sz="2400" b="1" spc="-15" dirty="0">
                <a:effectLst/>
                <a:latin typeface="Arial" panose="020B0604020202020204" pitchFamily="34" charset="0"/>
                <a:ea typeface="Arial" panose="020B0604020202020204" pitchFamily="34" charset="0"/>
              </a:rPr>
              <a:t>v</a:t>
            </a:r>
            <a:r>
              <a:rPr lang="en-US" sz="2400" b="1" dirty="0">
                <a:effectLst/>
                <a:latin typeface="Arial" panose="020B0604020202020204" pitchFamily="34" charset="0"/>
                <a:ea typeface="Arial" panose="020B0604020202020204" pitchFamily="34" charset="0"/>
              </a:rPr>
              <a:t>e</a:t>
            </a:r>
            <a:r>
              <a:rPr lang="en-US" sz="2400" b="1" spc="-5" dirty="0">
                <a:effectLst/>
                <a:latin typeface="Arial" panose="020B0604020202020204" pitchFamily="34" charset="0"/>
                <a:ea typeface="Arial" panose="020B0604020202020204" pitchFamily="34" charset="0"/>
              </a:rPr>
              <a:t>l</a:t>
            </a:r>
            <a:r>
              <a:rPr lang="en-US" sz="2400" b="1" dirty="0">
                <a:effectLst/>
                <a:latin typeface="Arial" panose="020B0604020202020204" pitchFamily="34" charset="0"/>
                <a:ea typeface="Arial" panose="020B0604020202020204" pitchFamily="34" charset="0"/>
              </a:rPr>
              <a:t>y</a:t>
            </a:r>
            <a:r>
              <a:rPr lang="en-US" sz="2400" b="1" spc="-5" dirty="0">
                <a:effectLst/>
                <a:latin typeface="Arial" panose="020B0604020202020204" pitchFamily="34" charset="0"/>
                <a:ea typeface="Arial" panose="020B0604020202020204" pitchFamily="34" charset="0"/>
              </a:rPr>
              <a:t> </a:t>
            </a:r>
            <a:r>
              <a:rPr lang="en-US" sz="2400" b="1" dirty="0">
                <a:effectLst/>
                <a:latin typeface="Arial" panose="020B0604020202020204" pitchFamily="34" charset="0"/>
                <a:ea typeface="Arial" panose="020B0604020202020204" pitchFamily="34" charset="0"/>
              </a:rPr>
              <a:t>a</a:t>
            </a:r>
            <a:r>
              <a:rPr lang="en-US" sz="2400" b="1" spc="-5" dirty="0">
                <a:effectLst/>
                <a:latin typeface="Arial" panose="020B0604020202020204" pitchFamily="34" charset="0"/>
                <a:ea typeface="Arial" panose="020B0604020202020204" pitchFamily="34" charset="0"/>
              </a:rPr>
              <a:t>n</a:t>
            </a:r>
            <a:r>
              <a:rPr lang="en-US" sz="2400" b="1" dirty="0">
                <a:effectLst/>
                <a:latin typeface="Arial" panose="020B0604020202020204" pitchFamily="34" charset="0"/>
                <a:ea typeface="Arial" panose="020B0604020202020204" pitchFamily="34" charset="0"/>
              </a:rPr>
              <a:t>d </a:t>
            </a:r>
            <a:r>
              <a:rPr lang="en-US" sz="2400" b="1" spc="10" dirty="0">
                <a:effectLst/>
                <a:latin typeface="Arial" panose="020B0604020202020204" pitchFamily="34" charset="0"/>
                <a:ea typeface="Arial" panose="020B0604020202020204" pitchFamily="34" charset="0"/>
              </a:rPr>
              <a:t>t</a:t>
            </a:r>
            <a:r>
              <a:rPr lang="en-US" sz="2400" b="1" dirty="0">
                <a:effectLst/>
                <a:latin typeface="Arial" panose="020B0604020202020204" pitchFamily="34" charset="0"/>
                <a:ea typeface="Arial" panose="020B0604020202020204" pitchFamily="34" charset="0"/>
              </a:rPr>
              <a:t>o </a:t>
            </a:r>
            <a:r>
              <a:rPr lang="en-US" sz="2400" b="1" spc="5" dirty="0">
                <a:effectLst/>
                <a:latin typeface="Arial" panose="020B0604020202020204" pitchFamily="34" charset="0"/>
                <a:ea typeface="Arial" panose="020B0604020202020204" pitchFamily="34" charset="0"/>
              </a:rPr>
              <a:t>r</a:t>
            </a:r>
            <a:r>
              <a:rPr lang="en-US" sz="2400" b="1" dirty="0">
                <a:effectLst/>
                <a:latin typeface="Arial" panose="020B0604020202020204" pitchFamily="34" charset="0"/>
                <a:ea typeface="Arial" panose="020B0604020202020204" pitchFamily="34" charset="0"/>
              </a:rPr>
              <a:t>e</a:t>
            </a:r>
            <a:r>
              <a:rPr lang="en-US" sz="2400" b="1" spc="-5" dirty="0">
                <a:effectLst/>
                <a:latin typeface="Arial" panose="020B0604020202020204" pitchFamily="34" charset="0"/>
                <a:ea typeface="Arial" panose="020B0604020202020204" pitchFamily="34" charset="0"/>
              </a:rPr>
              <a:t>n</a:t>
            </a:r>
            <a:r>
              <a:rPr lang="en-US" sz="2400" b="1" dirty="0">
                <a:effectLst/>
                <a:latin typeface="Arial" panose="020B0604020202020204" pitchFamily="34" charset="0"/>
                <a:ea typeface="Arial" panose="020B0604020202020204" pitchFamily="34" charset="0"/>
              </a:rPr>
              <a:t>d</a:t>
            </a:r>
            <a:r>
              <a:rPr lang="en-US" sz="2400" b="1" spc="-15" dirty="0">
                <a:effectLst/>
                <a:latin typeface="Arial" panose="020B0604020202020204" pitchFamily="34" charset="0"/>
                <a:ea typeface="Arial" panose="020B0604020202020204" pitchFamily="34" charset="0"/>
              </a:rPr>
              <a:t>e</a:t>
            </a:r>
            <a:r>
              <a:rPr lang="en-US" sz="2400" b="1" dirty="0">
                <a:effectLst/>
                <a:latin typeface="Arial" panose="020B0604020202020204" pitchFamily="34" charset="0"/>
                <a:ea typeface="Arial" panose="020B0604020202020204" pitchFamily="34" charset="0"/>
              </a:rPr>
              <a:t>r </a:t>
            </a:r>
            <a:r>
              <a:rPr lang="en-US" sz="2400" b="1" spc="5" dirty="0">
                <a:effectLst/>
                <a:latin typeface="Arial" panose="020B0604020202020204" pitchFamily="34" charset="0"/>
                <a:ea typeface="Arial" panose="020B0604020202020204" pitchFamily="34" charset="0"/>
              </a:rPr>
              <a:t>t</a:t>
            </a:r>
            <a:r>
              <a:rPr lang="en-US" sz="2400" b="1" dirty="0">
                <a:effectLst/>
                <a:latin typeface="Arial" panose="020B0604020202020204" pitchFamily="34" charset="0"/>
                <a:ea typeface="Arial" panose="020B0604020202020204" pitchFamily="34" charset="0"/>
              </a:rPr>
              <a:t>h</a:t>
            </a:r>
            <a:r>
              <a:rPr lang="en-US" sz="2400" b="1" spc="-5" dirty="0">
                <a:effectLst/>
                <a:latin typeface="Arial" panose="020B0604020202020204" pitchFamily="34" charset="0"/>
                <a:ea typeface="Arial" panose="020B0604020202020204" pitchFamily="34" charset="0"/>
              </a:rPr>
              <a:t>ei</a:t>
            </a:r>
            <a:r>
              <a:rPr lang="en-US" sz="2400" b="1" dirty="0">
                <a:effectLst/>
                <a:latin typeface="Arial" panose="020B0604020202020204" pitchFamily="34" charset="0"/>
                <a:ea typeface="Arial" panose="020B0604020202020204" pitchFamily="34" charset="0"/>
              </a:rPr>
              <a:t>r</a:t>
            </a:r>
            <a:r>
              <a:rPr lang="en-US" sz="2400" b="1" spc="10" dirty="0">
                <a:effectLst/>
                <a:latin typeface="Arial" panose="020B0604020202020204" pitchFamily="34" charset="0"/>
                <a:ea typeface="Arial" panose="020B0604020202020204" pitchFamily="34" charset="0"/>
              </a:rPr>
              <a:t> </a:t>
            </a:r>
            <a:r>
              <a:rPr lang="en-US" sz="2400" b="1" dirty="0">
                <a:effectLst/>
                <a:latin typeface="Arial" panose="020B0604020202020204" pitchFamily="34" charset="0"/>
                <a:ea typeface="Arial" panose="020B0604020202020204" pitchFamily="34" charset="0"/>
              </a:rPr>
              <a:t>d</a:t>
            </a:r>
            <a:r>
              <a:rPr lang="en-US" sz="2400" b="1" spc="-5" dirty="0">
                <a:effectLst/>
                <a:latin typeface="Arial" panose="020B0604020202020204" pitchFamily="34" charset="0"/>
                <a:ea typeface="Arial" panose="020B0604020202020204" pitchFamily="34" charset="0"/>
              </a:rPr>
              <a:t>e</a:t>
            </a:r>
            <a:r>
              <a:rPr lang="en-US" sz="2400" b="1" dirty="0">
                <a:effectLst/>
                <a:latin typeface="Arial" panose="020B0604020202020204" pitchFamily="34" charset="0"/>
                <a:ea typeface="Arial" panose="020B0604020202020204" pitchFamily="34" charset="0"/>
              </a:rPr>
              <a:t>c</a:t>
            </a:r>
            <a:r>
              <a:rPr lang="en-US" sz="2400" b="1" spc="-5" dirty="0">
                <a:effectLst/>
                <a:latin typeface="Arial" panose="020B0604020202020204" pitchFamily="34" charset="0"/>
                <a:ea typeface="Arial" panose="020B0604020202020204" pitchFamily="34" charset="0"/>
              </a:rPr>
              <a:t>i</a:t>
            </a:r>
            <a:r>
              <a:rPr lang="en-US" sz="2400" b="1" dirty="0">
                <a:effectLst/>
                <a:latin typeface="Arial" panose="020B0604020202020204" pitchFamily="34" charset="0"/>
                <a:ea typeface="Arial" panose="020B0604020202020204" pitchFamily="34" charset="0"/>
              </a:rPr>
              <a:t>s</a:t>
            </a:r>
            <a:r>
              <a:rPr lang="en-US" sz="2400" b="1" spc="-5" dirty="0">
                <a:effectLst/>
                <a:latin typeface="Arial" panose="020B0604020202020204" pitchFamily="34" charset="0"/>
                <a:ea typeface="Arial" panose="020B0604020202020204" pitchFamily="34" charset="0"/>
              </a:rPr>
              <a:t>i</a:t>
            </a:r>
            <a:r>
              <a:rPr lang="en-US" sz="2400" b="1" dirty="0">
                <a:effectLst/>
                <a:latin typeface="Arial" panose="020B0604020202020204" pitchFamily="34" charset="0"/>
                <a:ea typeface="Arial" panose="020B0604020202020204" pitchFamily="34" charset="0"/>
              </a:rPr>
              <a:t>on b</a:t>
            </a:r>
            <a:r>
              <a:rPr lang="en-US" sz="2400" b="1" spc="-5" dirty="0">
                <a:effectLst/>
                <a:latin typeface="Arial" panose="020B0604020202020204" pitchFamily="34" charset="0"/>
                <a:ea typeface="Arial" panose="020B0604020202020204" pitchFamily="34" charset="0"/>
              </a:rPr>
              <a:t>a</a:t>
            </a:r>
            <a:r>
              <a:rPr lang="en-US" sz="2400" b="1" dirty="0">
                <a:effectLst/>
                <a:latin typeface="Arial" panose="020B0604020202020204" pitchFamily="34" charset="0"/>
                <a:ea typeface="Arial" panose="020B0604020202020204" pitchFamily="34" charset="0"/>
              </a:rPr>
              <a:t>sed on</a:t>
            </a:r>
            <a:r>
              <a:rPr lang="en-US" sz="2400" b="1" spc="-10" dirty="0">
                <a:effectLst/>
                <a:latin typeface="Arial" panose="020B0604020202020204" pitchFamily="34" charset="0"/>
                <a:ea typeface="Arial" panose="020B0604020202020204" pitchFamily="34" charset="0"/>
              </a:rPr>
              <a:t> </a:t>
            </a:r>
            <a:r>
              <a:rPr lang="en-US" sz="2400" b="1" spc="5" dirty="0">
                <a:effectLst/>
                <a:latin typeface="Arial" panose="020B0604020202020204" pitchFamily="34" charset="0"/>
                <a:ea typeface="Arial" panose="020B0604020202020204" pitchFamily="34" charset="0"/>
              </a:rPr>
              <a:t>t</a:t>
            </a:r>
            <a:r>
              <a:rPr lang="en-US" sz="2400" b="1" dirty="0">
                <a:effectLst/>
                <a:latin typeface="Arial" panose="020B0604020202020204" pitchFamily="34" charset="0"/>
                <a:ea typeface="Arial" panose="020B0604020202020204" pitchFamily="34" charset="0"/>
              </a:rPr>
              <a:t>he </a:t>
            </a:r>
            <a:r>
              <a:rPr lang="en-US" sz="2400" b="1" spc="-5" dirty="0">
                <a:effectLst/>
                <a:latin typeface="Arial" panose="020B0604020202020204" pitchFamily="34" charset="0"/>
                <a:ea typeface="Arial" panose="020B0604020202020204" pitchFamily="34" charset="0"/>
              </a:rPr>
              <a:t>i</a:t>
            </a:r>
            <a:r>
              <a:rPr lang="en-US" sz="2400" b="1" spc="-15" dirty="0">
                <a:effectLst/>
                <a:latin typeface="Arial" panose="020B0604020202020204" pitchFamily="34" charset="0"/>
                <a:ea typeface="Arial" panose="020B0604020202020204" pitchFamily="34" charset="0"/>
              </a:rPr>
              <a:t>n</a:t>
            </a:r>
            <a:r>
              <a:rPr lang="en-US" sz="2400" b="1" spc="5" dirty="0">
                <a:effectLst/>
                <a:latin typeface="Arial" panose="020B0604020202020204" pitchFamily="34" charset="0"/>
                <a:ea typeface="Arial" panose="020B0604020202020204" pitchFamily="34" charset="0"/>
              </a:rPr>
              <a:t>f</a:t>
            </a:r>
            <a:r>
              <a:rPr lang="en-US" sz="2400" b="1" dirty="0">
                <a:effectLst/>
                <a:latin typeface="Arial" panose="020B0604020202020204" pitchFamily="34" charset="0"/>
                <a:ea typeface="Arial" panose="020B0604020202020204" pitchFamily="34" charset="0"/>
              </a:rPr>
              <a:t>o</a:t>
            </a:r>
            <a:r>
              <a:rPr lang="en-US" sz="2400" b="1" spc="-10" dirty="0">
                <a:effectLst/>
                <a:latin typeface="Arial" panose="020B0604020202020204" pitchFamily="34" charset="0"/>
                <a:ea typeface="Arial" panose="020B0604020202020204" pitchFamily="34" charset="0"/>
              </a:rPr>
              <a:t>r</a:t>
            </a:r>
            <a:r>
              <a:rPr lang="en-US" sz="2400" b="1" spc="5" dirty="0">
                <a:effectLst/>
                <a:latin typeface="Arial" panose="020B0604020202020204" pitchFamily="34" charset="0"/>
                <a:ea typeface="Arial" panose="020B0604020202020204" pitchFamily="34" charset="0"/>
              </a:rPr>
              <a:t>m</a:t>
            </a:r>
            <a:r>
              <a:rPr lang="en-US" sz="2400" b="1" dirty="0">
                <a:effectLst/>
                <a:latin typeface="Arial" panose="020B0604020202020204" pitchFamily="34" charset="0"/>
                <a:ea typeface="Arial" panose="020B0604020202020204" pitchFamily="34" charset="0"/>
              </a:rPr>
              <a:t>ati</a:t>
            </a:r>
            <a:r>
              <a:rPr lang="en-US" sz="2400" b="1" spc="-5" dirty="0">
                <a:effectLst/>
                <a:latin typeface="Arial" panose="020B0604020202020204" pitchFamily="34" charset="0"/>
                <a:ea typeface="Arial" panose="020B0604020202020204" pitchFamily="34" charset="0"/>
              </a:rPr>
              <a:t>o</a:t>
            </a:r>
            <a:r>
              <a:rPr lang="en-US" sz="2400" b="1" dirty="0">
                <a:effectLst/>
                <a:latin typeface="Arial" panose="020B0604020202020204" pitchFamily="34" charset="0"/>
                <a:ea typeface="Arial" panose="020B0604020202020204" pitchFamily="34" charset="0"/>
              </a:rPr>
              <a:t>n</a:t>
            </a:r>
            <a:r>
              <a:rPr lang="en-US" sz="2400" b="1" spc="-20" dirty="0">
                <a:effectLst/>
                <a:latin typeface="Arial" panose="020B0604020202020204" pitchFamily="34" charset="0"/>
                <a:ea typeface="Arial" panose="020B0604020202020204" pitchFamily="34" charset="0"/>
              </a:rPr>
              <a:t> </a:t>
            </a:r>
            <a:r>
              <a:rPr lang="en-US" sz="2400" b="1" spc="10" dirty="0">
                <a:effectLst/>
                <a:latin typeface="Arial" panose="020B0604020202020204" pitchFamily="34" charset="0"/>
                <a:ea typeface="Arial" panose="020B0604020202020204" pitchFamily="34" charset="0"/>
              </a:rPr>
              <a:t>g</a:t>
            </a:r>
            <a:r>
              <a:rPr lang="en-US" sz="2400" b="1" dirty="0">
                <a:effectLst/>
                <a:latin typeface="Arial" panose="020B0604020202020204" pitchFamily="34" charset="0"/>
                <a:ea typeface="Arial" panose="020B0604020202020204" pitchFamily="34" charset="0"/>
              </a:rPr>
              <a:t>ath</a:t>
            </a:r>
            <a:r>
              <a:rPr lang="en-US" sz="2400" b="1" spc="-10" dirty="0">
                <a:effectLst/>
                <a:latin typeface="Arial" panose="020B0604020202020204" pitchFamily="34" charset="0"/>
                <a:ea typeface="Arial" panose="020B0604020202020204" pitchFamily="34" charset="0"/>
              </a:rPr>
              <a:t>e</a:t>
            </a:r>
            <a:r>
              <a:rPr lang="en-US" sz="2400" b="1" spc="5" dirty="0">
                <a:effectLst/>
                <a:latin typeface="Arial" panose="020B0604020202020204" pitchFamily="34" charset="0"/>
                <a:ea typeface="Arial" panose="020B0604020202020204" pitchFamily="34" charset="0"/>
              </a:rPr>
              <a:t>r</a:t>
            </a:r>
            <a:r>
              <a:rPr lang="en-US" sz="2400" b="1" dirty="0">
                <a:effectLst/>
                <a:latin typeface="Arial" panose="020B0604020202020204" pitchFamily="34" charset="0"/>
                <a:ea typeface="Arial" panose="020B0604020202020204" pitchFamily="34" charset="0"/>
              </a:rPr>
              <a:t>ed </a:t>
            </a:r>
            <a:r>
              <a:rPr lang="en-US" sz="2400" b="1" spc="-5" dirty="0">
                <a:effectLst/>
                <a:latin typeface="Arial" panose="020B0604020202020204" pitchFamily="34" charset="0"/>
                <a:ea typeface="Arial" panose="020B0604020202020204" pitchFamily="34" charset="0"/>
              </a:rPr>
              <a:t>i</a:t>
            </a:r>
            <a:r>
              <a:rPr lang="en-US" sz="2400" b="1" dirty="0">
                <a:effectLst/>
                <a:latin typeface="Arial" panose="020B0604020202020204" pitchFamily="34" charset="0"/>
                <a:ea typeface="Arial" panose="020B0604020202020204" pitchFamily="34" charset="0"/>
              </a:rPr>
              <a:t>n</a:t>
            </a:r>
            <a:r>
              <a:rPr lang="en-US" sz="2400" b="1" spc="-10" dirty="0">
                <a:effectLst/>
                <a:latin typeface="Arial" panose="020B0604020202020204" pitchFamily="34" charset="0"/>
                <a:ea typeface="Arial" panose="020B0604020202020204" pitchFamily="34" charset="0"/>
              </a:rPr>
              <a:t> </a:t>
            </a:r>
            <a:r>
              <a:rPr lang="en-US" sz="2400" b="1" spc="5" dirty="0">
                <a:effectLst/>
                <a:latin typeface="Arial" panose="020B0604020202020204" pitchFamily="34" charset="0"/>
                <a:ea typeface="Arial" panose="020B0604020202020204" pitchFamily="34" charset="0"/>
              </a:rPr>
              <a:t>t</a:t>
            </a:r>
            <a:r>
              <a:rPr lang="en-US" sz="2400" b="1" dirty="0">
                <a:effectLst/>
                <a:latin typeface="Arial" panose="020B0604020202020204" pitchFamily="34" charset="0"/>
                <a:ea typeface="Arial" panose="020B0604020202020204" pitchFamily="34" charset="0"/>
              </a:rPr>
              <a:t>he</a:t>
            </a:r>
            <a:r>
              <a:rPr lang="en-US" sz="2400" b="1" spc="-10" dirty="0">
                <a:effectLst/>
                <a:latin typeface="Arial" panose="020B0604020202020204" pitchFamily="34" charset="0"/>
                <a:ea typeface="Arial" panose="020B0604020202020204" pitchFamily="34" charset="0"/>
              </a:rPr>
              <a:t> </a:t>
            </a:r>
            <a:r>
              <a:rPr lang="en-US" sz="2400" b="1" spc="5" dirty="0">
                <a:effectLst/>
                <a:latin typeface="Arial" panose="020B0604020202020204" pitchFamily="34" charset="0"/>
                <a:ea typeface="Arial" panose="020B0604020202020204" pitchFamily="34" charset="0"/>
              </a:rPr>
              <a:t>r</a:t>
            </a:r>
            <a:r>
              <a:rPr lang="en-US" sz="2400" b="1" dirty="0">
                <a:effectLst/>
                <a:latin typeface="Arial" panose="020B0604020202020204" pitchFamily="34" charset="0"/>
                <a:ea typeface="Arial" panose="020B0604020202020204" pitchFamily="34" charset="0"/>
              </a:rPr>
              <a:t>e</a:t>
            </a:r>
            <a:r>
              <a:rPr lang="en-US" sz="2400" b="1" spc="-15" dirty="0">
                <a:effectLst/>
                <a:latin typeface="Arial" panose="020B0604020202020204" pitchFamily="34" charset="0"/>
                <a:ea typeface="Arial" panose="020B0604020202020204" pitchFamily="34" charset="0"/>
              </a:rPr>
              <a:t>v</a:t>
            </a:r>
            <a:r>
              <a:rPr lang="en-US" sz="2400" b="1" spc="-5" dirty="0">
                <a:effectLst/>
                <a:latin typeface="Arial" panose="020B0604020202020204" pitchFamily="34" charset="0"/>
                <a:ea typeface="Arial" panose="020B0604020202020204" pitchFamily="34" charset="0"/>
              </a:rPr>
              <a:t>i</a:t>
            </a:r>
            <a:r>
              <a:rPr lang="en-US" sz="2400" b="1" dirty="0">
                <a:effectLst/>
                <a:latin typeface="Arial" panose="020B0604020202020204" pitchFamily="34" charset="0"/>
                <a:ea typeface="Arial" panose="020B0604020202020204" pitchFamily="34" charset="0"/>
              </a:rPr>
              <a:t>ew</a:t>
            </a:r>
            <a:r>
              <a:rPr lang="en-US" sz="2400" b="1" spc="-15" dirty="0">
                <a:effectLst/>
                <a:latin typeface="Arial" panose="020B0604020202020204" pitchFamily="34" charset="0"/>
                <a:ea typeface="Arial" panose="020B0604020202020204" pitchFamily="34" charset="0"/>
              </a:rPr>
              <a:t> </a:t>
            </a:r>
            <a:r>
              <a:rPr lang="en-US" sz="2400" b="1" spc="10" dirty="0">
                <a:effectLst/>
                <a:latin typeface="Arial" panose="020B0604020202020204" pitchFamily="34" charset="0"/>
                <a:ea typeface="Arial" panose="020B0604020202020204" pitchFamily="34" charset="0"/>
              </a:rPr>
              <a:t>p</a:t>
            </a:r>
            <a:r>
              <a:rPr lang="en-US" sz="2400" b="1" spc="5" dirty="0">
                <a:effectLst/>
                <a:latin typeface="Arial" panose="020B0604020202020204" pitchFamily="34" charset="0"/>
                <a:ea typeface="Arial" panose="020B0604020202020204" pitchFamily="34" charset="0"/>
              </a:rPr>
              <a:t>r</a:t>
            </a:r>
            <a:r>
              <a:rPr lang="en-US" sz="2400" b="1" dirty="0">
                <a:effectLst/>
                <a:latin typeface="Arial" panose="020B0604020202020204" pitchFamily="34" charset="0"/>
                <a:ea typeface="Arial" panose="020B0604020202020204" pitchFamily="34" charset="0"/>
              </a:rPr>
              <a:t>oc</a:t>
            </a:r>
            <a:r>
              <a:rPr lang="en-US" sz="2400" b="1" spc="-5" dirty="0">
                <a:effectLst/>
                <a:latin typeface="Arial" panose="020B0604020202020204" pitchFamily="34" charset="0"/>
                <a:ea typeface="Arial" panose="020B0604020202020204" pitchFamily="34" charset="0"/>
              </a:rPr>
              <a:t>e</a:t>
            </a:r>
            <a:r>
              <a:rPr lang="en-US" sz="2400" b="1" dirty="0">
                <a:effectLst/>
                <a:latin typeface="Arial" panose="020B0604020202020204" pitchFamily="34" charset="0"/>
                <a:ea typeface="Arial" panose="020B0604020202020204" pitchFamily="34" charset="0"/>
              </a:rPr>
              <a:t>s</a:t>
            </a:r>
            <a:r>
              <a:rPr lang="en-US" sz="2400" b="1" spc="-10" dirty="0">
                <a:effectLst/>
                <a:latin typeface="Arial" panose="020B0604020202020204" pitchFamily="34" charset="0"/>
                <a:ea typeface="Arial" panose="020B0604020202020204" pitchFamily="34" charset="0"/>
              </a:rPr>
              <a:t>s</a:t>
            </a:r>
            <a:r>
              <a:rPr lang="en-US" sz="2400" b="1" dirty="0">
                <a:effectLst/>
                <a:latin typeface="Arial" panose="020B0604020202020204" pitchFamily="34" charset="0"/>
                <a:ea typeface="Arial" panose="020B0604020202020204" pitchFamily="34" charset="0"/>
              </a:rPr>
              <a:t>.</a:t>
            </a:r>
            <a:r>
              <a:rPr lang="en-US" sz="2400" b="1" spc="10" dirty="0">
                <a:effectLst/>
                <a:latin typeface="Arial" panose="020B0604020202020204" pitchFamily="34" charset="0"/>
                <a:ea typeface="Arial" panose="020B0604020202020204" pitchFamily="34" charset="0"/>
              </a:rPr>
              <a:t> </a:t>
            </a:r>
          </a:p>
          <a:p>
            <a:pPr marL="457200" lvl="1" indent="0">
              <a:spcBef>
                <a:spcPts val="0"/>
              </a:spcBef>
              <a:buNone/>
            </a:pPr>
            <a:endParaRPr lang="en-US" sz="2400" b="1" spc="10" dirty="0">
              <a:latin typeface="Arial" panose="020B0604020202020204" pitchFamily="34" charset="0"/>
              <a:ea typeface="Arial" panose="020B0604020202020204" pitchFamily="34" charset="0"/>
            </a:endParaRPr>
          </a:p>
          <a:p>
            <a:pPr marL="457200" lvl="1" indent="0">
              <a:spcBef>
                <a:spcPts val="0"/>
              </a:spcBef>
              <a:buNone/>
            </a:pPr>
            <a:r>
              <a:rPr lang="en-US" sz="2400" b="1" spc="-5" dirty="0">
                <a:effectLst/>
                <a:latin typeface="Arial"/>
                <a:ea typeface="Arial" panose="020B0604020202020204" pitchFamily="34" charset="0"/>
                <a:cs typeface="Arial"/>
              </a:rPr>
              <a:t>A</a:t>
            </a:r>
            <a:r>
              <a:rPr lang="en-US" sz="2400" b="1" dirty="0">
                <a:effectLst/>
                <a:latin typeface="Arial"/>
                <a:ea typeface="Arial" panose="020B0604020202020204" pitchFamily="34" charset="0"/>
                <a:cs typeface="Arial"/>
              </a:rPr>
              <a:t>ny</a:t>
            </a:r>
            <a:r>
              <a:rPr lang="en-US" sz="2400" b="1" spc="-10" dirty="0">
                <a:effectLst/>
                <a:latin typeface="Arial"/>
                <a:ea typeface="Arial" panose="020B0604020202020204" pitchFamily="34" charset="0"/>
                <a:cs typeface="Arial"/>
              </a:rPr>
              <a:t> </a:t>
            </a:r>
            <a:r>
              <a:rPr lang="en-US" sz="2400" b="1" dirty="0">
                <a:effectLst/>
                <a:latin typeface="Arial"/>
                <a:ea typeface="Arial" panose="020B0604020202020204" pitchFamily="34" charset="0"/>
                <a:cs typeface="Arial"/>
              </a:rPr>
              <a:t>p</a:t>
            </a:r>
            <a:r>
              <a:rPr lang="en-US" sz="2400" b="1" spc="-5" dirty="0">
                <a:effectLst/>
                <a:latin typeface="Arial"/>
                <a:ea typeface="Arial" panose="020B0604020202020204" pitchFamily="34" charset="0"/>
                <a:cs typeface="Arial"/>
              </a:rPr>
              <a:t>e</a:t>
            </a:r>
            <a:r>
              <a:rPr lang="en-US" sz="2400" b="1" spc="5" dirty="0">
                <a:effectLst/>
                <a:latin typeface="Arial"/>
                <a:ea typeface="Arial" panose="020B0604020202020204" pitchFamily="34" charset="0"/>
                <a:cs typeface="Arial"/>
              </a:rPr>
              <a:t>r</a:t>
            </a:r>
            <a:r>
              <a:rPr lang="en-US" sz="2400" b="1" dirty="0">
                <a:effectLst/>
                <a:latin typeface="Arial"/>
                <a:ea typeface="Arial" panose="020B0604020202020204" pitchFamily="34" charset="0"/>
                <a:cs typeface="Arial"/>
              </a:rPr>
              <a:t>so</a:t>
            </a:r>
            <a:r>
              <a:rPr lang="en-US" sz="2400" b="1" spc="-5" dirty="0">
                <a:effectLst/>
                <a:latin typeface="Arial"/>
                <a:ea typeface="Arial" panose="020B0604020202020204" pitchFamily="34" charset="0"/>
                <a:cs typeface="Arial"/>
              </a:rPr>
              <a:t>n</a:t>
            </a:r>
            <a:r>
              <a:rPr lang="en-US" sz="2400" b="1" dirty="0">
                <a:effectLst/>
                <a:latin typeface="Arial"/>
                <a:ea typeface="Arial" panose="020B0604020202020204" pitchFamily="34" charset="0"/>
                <a:cs typeface="Arial"/>
              </a:rPr>
              <a:t>al</a:t>
            </a:r>
            <a:r>
              <a:rPr lang="en-US" sz="2400" b="1" spc="-10" dirty="0">
                <a:effectLst/>
                <a:latin typeface="Arial"/>
                <a:ea typeface="Arial" panose="020B0604020202020204" pitchFamily="34" charset="0"/>
                <a:cs typeface="Arial"/>
              </a:rPr>
              <a:t> </a:t>
            </a:r>
            <a:r>
              <a:rPr lang="en-US" sz="2400" b="1" dirty="0">
                <a:effectLst/>
                <a:latin typeface="Arial"/>
                <a:ea typeface="Arial" panose="020B0604020202020204" pitchFamily="34" charset="0"/>
                <a:cs typeface="Arial"/>
              </a:rPr>
              <a:t>or</a:t>
            </a:r>
            <a:r>
              <a:rPr lang="en-US" sz="2400" b="1" spc="-15" dirty="0">
                <a:effectLst/>
                <a:latin typeface="Arial"/>
                <a:ea typeface="Arial" panose="020B0604020202020204" pitchFamily="34" charset="0"/>
                <a:cs typeface="Arial"/>
              </a:rPr>
              <a:t> </a:t>
            </a:r>
            <a:r>
              <a:rPr lang="en-US" sz="2400" b="1" dirty="0">
                <a:effectLst/>
                <a:latin typeface="Arial"/>
                <a:ea typeface="Arial" panose="020B0604020202020204" pitchFamily="34" charset="0"/>
                <a:cs typeface="Arial"/>
              </a:rPr>
              <a:t>pr</a:t>
            </a:r>
            <a:r>
              <a:rPr lang="en-US" sz="2400" b="1" spc="-10" dirty="0">
                <a:effectLst/>
                <a:latin typeface="Arial"/>
                <a:ea typeface="Arial" panose="020B0604020202020204" pitchFamily="34" charset="0"/>
                <a:cs typeface="Arial"/>
              </a:rPr>
              <a:t>o</a:t>
            </a:r>
            <a:r>
              <a:rPr lang="en-US" sz="2400" b="1" spc="15" dirty="0">
                <a:effectLst/>
                <a:latin typeface="Arial"/>
                <a:ea typeface="Arial" panose="020B0604020202020204" pitchFamily="34" charset="0"/>
                <a:cs typeface="Arial"/>
              </a:rPr>
              <a:t>f</a:t>
            </a:r>
            <a:r>
              <a:rPr lang="en-US" sz="2400" b="1" dirty="0">
                <a:effectLst/>
                <a:latin typeface="Arial"/>
                <a:ea typeface="Arial" panose="020B0604020202020204" pitchFamily="34" charset="0"/>
                <a:cs typeface="Arial"/>
              </a:rPr>
              <a:t>ess</a:t>
            </a:r>
            <a:r>
              <a:rPr lang="en-US" sz="2400" b="1" spc="-5" dirty="0">
                <a:effectLst/>
                <a:latin typeface="Arial"/>
                <a:ea typeface="Arial" panose="020B0604020202020204" pitchFamily="34" charset="0"/>
                <a:cs typeface="Arial"/>
              </a:rPr>
              <a:t>i</a:t>
            </a:r>
            <a:r>
              <a:rPr lang="en-US" sz="2400" b="1" dirty="0">
                <a:effectLst/>
                <a:latin typeface="Arial"/>
                <a:ea typeface="Arial" panose="020B0604020202020204" pitchFamily="34" charset="0"/>
                <a:cs typeface="Arial"/>
              </a:rPr>
              <a:t>o</a:t>
            </a:r>
            <a:r>
              <a:rPr lang="en-US" sz="2400" b="1" spc="-5" dirty="0">
                <a:effectLst/>
                <a:latin typeface="Arial"/>
                <a:ea typeface="Arial" panose="020B0604020202020204" pitchFamily="34" charset="0"/>
                <a:cs typeface="Arial"/>
              </a:rPr>
              <a:t>n</a:t>
            </a:r>
            <a:r>
              <a:rPr lang="en-US" sz="2400" b="1" dirty="0">
                <a:effectLst/>
                <a:latin typeface="Arial"/>
                <a:ea typeface="Arial" panose="020B0604020202020204" pitchFamily="34" charset="0"/>
                <a:cs typeface="Arial"/>
              </a:rPr>
              <a:t>al o</a:t>
            </a:r>
            <a:r>
              <a:rPr lang="en-US" sz="2400" b="1" spc="-5" dirty="0">
                <a:effectLst/>
                <a:latin typeface="Arial"/>
                <a:ea typeface="Arial" panose="020B0604020202020204" pitchFamily="34" charset="0"/>
                <a:cs typeface="Arial"/>
              </a:rPr>
              <a:t>pi</a:t>
            </a:r>
            <a:r>
              <a:rPr lang="en-US" sz="2400" b="1" dirty="0">
                <a:effectLst/>
                <a:latin typeface="Arial"/>
                <a:ea typeface="Arial" panose="020B0604020202020204" pitchFamily="34" charset="0"/>
                <a:cs typeface="Arial"/>
              </a:rPr>
              <a:t>n</a:t>
            </a:r>
            <a:r>
              <a:rPr lang="en-US" sz="2400" b="1" spc="-5" dirty="0">
                <a:effectLst/>
                <a:latin typeface="Arial"/>
                <a:ea typeface="Arial" panose="020B0604020202020204" pitchFamily="34" charset="0"/>
                <a:cs typeface="Arial"/>
              </a:rPr>
              <a:t>i</a:t>
            </a:r>
            <a:r>
              <a:rPr lang="en-US" sz="2400" b="1" dirty="0">
                <a:effectLst/>
                <a:latin typeface="Arial"/>
                <a:ea typeface="Arial" panose="020B0604020202020204" pitchFamily="34" charset="0"/>
                <a:cs typeface="Arial"/>
              </a:rPr>
              <a:t>o</a:t>
            </a:r>
            <a:r>
              <a:rPr lang="en-US" sz="2400" b="1" spc="-5" dirty="0">
                <a:effectLst/>
                <a:latin typeface="Arial"/>
                <a:ea typeface="Arial" panose="020B0604020202020204" pitchFamily="34" charset="0"/>
                <a:cs typeface="Arial"/>
              </a:rPr>
              <a:t>n</a:t>
            </a:r>
            <a:r>
              <a:rPr lang="en-US" sz="2400" b="1" dirty="0">
                <a:effectLst/>
                <a:latin typeface="Arial"/>
                <a:ea typeface="Arial" panose="020B0604020202020204" pitchFamily="34" charset="0"/>
                <a:cs typeface="Arial"/>
              </a:rPr>
              <a:t>s o</a:t>
            </a:r>
            <a:r>
              <a:rPr lang="en-US" sz="2400" b="1" spc="-5" dirty="0">
                <a:effectLst/>
                <a:latin typeface="Arial"/>
                <a:ea typeface="Arial" panose="020B0604020202020204" pitchFamily="34" charset="0"/>
                <a:cs typeface="Arial"/>
              </a:rPr>
              <a:t>u</a:t>
            </a:r>
            <a:r>
              <a:rPr lang="en-US" sz="2400" b="1" spc="5" dirty="0">
                <a:effectLst/>
                <a:latin typeface="Arial"/>
                <a:ea typeface="Arial" panose="020B0604020202020204" pitchFamily="34" charset="0"/>
                <a:cs typeface="Arial"/>
              </a:rPr>
              <a:t>t</a:t>
            </a:r>
            <a:r>
              <a:rPr lang="en-US" sz="2400" b="1" dirty="0">
                <a:effectLst/>
                <a:latin typeface="Arial"/>
                <a:ea typeface="Arial" panose="020B0604020202020204" pitchFamily="34" charset="0"/>
                <a:cs typeface="Arial"/>
              </a:rPr>
              <a:t>s</a:t>
            </a:r>
            <a:r>
              <a:rPr lang="en-US" sz="2400" b="1" spc="-5" dirty="0">
                <a:effectLst/>
                <a:latin typeface="Arial"/>
                <a:ea typeface="Arial" panose="020B0604020202020204" pitchFamily="34" charset="0"/>
                <a:cs typeface="Arial"/>
              </a:rPr>
              <a:t>i</a:t>
            </a:r>
            <a:r>
              <a:rPr lang="en-US" sz="2400" b="1" dirty="0">
                <a:effectLst/>
                <a:latin typeface="Arial"/>
                <a:ea typeface="Arial" panose="020B0604020202020204" pitchFamily="34" charset="0"/>
                <a:cs typeface="Arial"/>
              </a:rPr>
              <a:t>de</a:t>
            </a:r>
            <a:r>
              <a:rPr lang="en-US" sz="2400" b="1" spc="-10" dirty="0">
                <a:effectLst/>
                <a:latin typeface="Arial"/>
                <a:ea typeface="Arial" panose="020B0604020202020204" pitchFamily="34" charset="0"/>
                <a:cs typeface="Arial"/>
              </a:rPr>
              <a:t> </a:t>
            </a:r>
            <a:r>
              <a:rPr lang="en-US" sz="2400" b="1" spc="5" dirty="0">
                <a:effectLst/>
                <a:latin typeface="Arial"/>
                <a:ea typeface="Arial" panose="020B0604020202020204" pitchFamily="34" charset="0"/>
                <a:cs typeface="Arial"/>
              </a:rPr>
              <a:t>t</a:t>
            </a:r>
            <a:r>
              <a:rPr lang="en-US" sz="2400" b="1" dirty="0">
                <a:effectLst/>
                <a:latin typeface="Arial"/>
                <a:ea typeface="Arial" panose="020B0604020202020204" pitchFamily="34" charset="0"/>
                <a:cs typeface="Arial"/>
              </a:rPr>
              <a:t>he</a:t>
            </a:r>
            <a:r>
              <a:rPr lang="en-US" sz="2400" b="1" spc="-10" dirty="0">
                <a:effectLst/>
                <a:latin typeface="Arial"/>
                <a:ea typeface="Arial" panose="020B0604020202020204" pitchFamily="34" charset="0"/>
                <a:cs typeface="Arial"/>
              </a:rPr>
              <a:t> </a:t>
            </a:r>
            <a:r>
              <a:rPr lang="en-US" sz="2400" b="1" spc="5" dirty="0">
                <a:effectLst/>
                <a:latin typeface="Arial"/>
                <a:ea typeface="Arial" panose="020B0604020202020204" pitchFamily="34" charset="0"/>
                <a:cs typeface="Arial"/>
              </a:rPr>
              <a:t>r</a:t>
            </a:r>
            <a:r>
              <a:rPr lang="en-US" sz="2400" b="1" dirty="0">
                <a:effectLst/>
                <a:latin typeface="Arial"/>
                <a:ea typeface="Arial" panose="020B0604020202020204" pitchFamily="34" charset="0"/>
                <a:cs typeface="Arial"/>
              </a:rPr>
              <a:t>e</a:t>
            </a:r>
            <a:r>
              <a:rPr lang="en-US" sz="2400" b="1" spc="-15" dirty="0">
                <a:effectLst/>
                <a:latin typeface="Arial"/>
                <a:ea typeface="Arial" panose="020B0604020202020204" pitchFamily="34" charset="0"/>
                <a:cs typeface="Arial"/>
              </a:rPr>
              <a:t>v</a:t>
            </a:r>
            <a:r>
              <a:rPr lang="en-US" sz="2400" b="1" spc="-5" dirty="0">
                <a:effectLst/>
                <a:latin typeface="Arial"/>
                <a:ea typeface="Arial" panose="020B0604020202020204" pitchFamily="34" charset="0"/>
                <a:cs typeface="Arial"/>
              </a:rPr>
              <a:t>i</a:t>
            </a:r>
            <a:r>
              <a:rPr lang="en-US" sz="2400" b="1" dirty="0">
                <a:effectLst/>
                <a:latin typeface="Arial"/>
                <a:ea typeface="Arial" panose="020B0604020202020204" pitchFamily="34" charset="0"/>
                <a:cs typeface="Arial"/>
              </a:rPr>
              <a:t>ew</a:t>
            </a:r>
            <a:r>
              <a:rPr lang="en-US" sz="2400" b="1" spc="-15" dirty="0">
                <a:effectLst/>
                <a:latin typeface="Arial"/>
                <a:ea typeface="Arial" panose="020B0604020202020204" pitchFamily="34" charset="0"/>
                <a:cs typeface="Arial"/>
              </a:rPr>
              <a:t> </a:t>
            </a:r>
            <a:r>
              <a:rPr lang="en-US" sz="2400" b="1" dirty="0">
                <a:effectLst/>
                <a:latin typeface="Arial"/>
                <a:ea typeface="Arial" panose="020B0604020202020204" pitchFamily="34" charset="0"/>
                <a:cs typeface="Arial"/>
              </a:rPr>
              <a:t>process</a:t>
            </a:r>
            <a:r>
              <a:rPr lang="en-US" sz="2400" b="1" spc="5" dirty="0">
                <a:effectLst/>
                <a:latin typeface="Arial"/>
                <a:ea typeface="Arial" panose="020B0604020202020204" pitchFamily="34" charset="0"/>
                <a:cs typeface="Arial"/>
              </a:rPr>
              <a:t> </a:t>
            </a:r>
            <a:r>
              <a:rPr lang="en-US" sz="2400" b="1" dirty="0">
                <a:effectLst/>
                <a:latin typeface="Arial"/>
                <a:ea typeface="Arial" panose="020B0604020202020204" pitchFamily="34" charset="0"/>
                <a:cs typeface="Arial"/>
              </a:rPr>
              <a:t>sh</a:t>
            </a:r>
            <a:r>
              <a:rPr lang="en-US" sz="2400" b="1" spc="-5" dirty="0">
                <a:effectLst/>
                <a:latin typeface="Arial"/>
                <a:ea typeface="Arial" panose="020B0604020202020204" pitchFamily="34" charset="0"/>
                <a:cs typeface="Arial"/>
              </a:rPr>
              <a:t>o</a:t>
            </a:r>
            <a:r>
              <a:rPr lang="en-US" sz="2400" b="1" dirty="0">
                <a:effectLst/>
                <a:latin typeface="Arial"/>
                <a:ea typeface="Arial" panose="020B0604020202020204" pitchFamily="34" charset="0"/>
                <a:cs typeface="Arial"/>
              </a:rPr>
              <a:t>u</a:t>
            </a:r>
            <a:r>
              <a:rPr lang="en-US" sz="2400" b="1" spc="-5" dirty="0">
                <a:effectLst/>
                <a:latin typeface="Arial"/>
                <a:ea typeface="Arial" panose="020B0604020202020204" pitchFamily="34" charset="0"/>
                <a:cs typeface="Arial"/>
              </a:rPr>
              <a:t>l</a:t>
            </a:r>
            <a:r>
              <a:rPr lang="en-US" sz="2400" b="1" dirty="0">
                <a:effectLst/>
                <a:latin typeface="Arial"/>
                <a:ea typeface="Arial" panose="020B0604020202020204" pitchFamily="34" charset="0"/>
                <a:cs typeface="Arial"/>
              </a:rPr>
              <a:t>d n</a:t>
            </a:r>
            <a:r>
              <a:rPr lang="en-US" sz="2400" b="1" spc="-10" dirty="0">
                <a:effectLst/>
                <a:latin typeface="Arial"/>
                <a:ea typeface="Arial" panose="020B0604020202020204" pitchFamily="34" charset="0"/>
                <a:cs typeface="Arial"/>
              </a:rPr>
              <a:t>o</a:t>
            </a:r>
            <a:r>
              <a:rPr lang="en-US" sz="2400" b="1" dirty="0">
                <a:effectLst/>
                <a:latin typeface="Arial"/>
                <a:ea typeface="Arial" panose="020B0604020202020204" pitchFamily="34" charset="0"/>
                <a:cs typeface="Arial"/>
              </a:rPr>
              <a:t>t</a:t>
            </a:r>
            <a:r>
              <a:rPr lang="en-US" sz="2400" b="1" spc="10" dirty="0">
                <a:effectLst/>
                <a:latin typeface="Arial"/>
                <a:ea typeface="Arial" panose="020B0604020202020204" pitchFamily="34" charset="0"/>
                <a:cs typeface="Arial"/>
              </a:rPr>
              <a:t> </a:t>
            </a:r>
            <a:r>
              <a:rPr lang="en-US" sz="2400" b="1" spc="-15" dirty="0">
                <a:effectLst/>
                <a:latin typeface="Arial"/>
                <a:ea typeface="Arial" panose="020B0604020202020204" pitchFamily="34" charset="0"/>
                <a:cs typeface="Arial"/>
              </a:rPr>
              <a:t>a</a:t>
            </a:r>
            <a:r>
              <a:rPr lang="en-US" sz="2400" b="1" spc="-5" dirty="0">
                <a:effectLst/>
                <a:latin typeface="Arial"/>
                <a:ea typeface="Arial" panose="020B0604020202020204" pitchFamily="34" charset="0"/>
                <a:cs typeface="Arial"/>
              </a:rPr>
              <a:t>f</a:t>
            </a:r>
            <a:r>
              <a:rPr lang="en-US" sz="2400" b="1" spc="5" dirty="0">
                <a:effectLst/>
                <a:latin typeface="Arial"/>
                <a:ea typeface="Arial" panose="020B0604020202020204" pitchFamily="34" charset="0"/>
                <a:cs typeface="Arial"/>
              </a:rPr>
              <a:t>f</a:t>
            </a:r>
            <a:r>
              <a:rPr lang="en-US" sz="2400" b="1" dirty="0">
                <a:effectLst/>
                <a:latin typeface="Arial"/>
                <a:ea typeface="Arial" panose="020B0604020202020204" pitchFamily="34" charset="0"/>
                <a:cs typeface="Arial"/>
              </a:rPr>
              <a:t>ect</a:t>
            </a:r>
            <a:r>
              <a:rPr lang="en-US" sz="2400" b="1" spc="-5" dirty="0">
                <a:effectLst/>
                <a:latin typeface="Arial"/>
                <a:ea typeface="Arial" panose="020B0604020202020204" pitchFamily="34" charset="0"/>
                <a:cs typeface="Arial"/>
              </a:rPr>
              <a:t> </a:t>
            </a:r>
            <a:r>
              <a:rPr lang="en-US" sz="2400" b="1" spc="5" dirty="0">
                <a:latin typeface="Arial"/>
                <a:ea typeface="Arial" panose="020B0604020202020204" pitchFamily="34" charset="0"/>
                <a:cs typeface="Arial"/>
              </a:rPr>
              <a:t>t</a:t>
            </a:r>
            <a:r>
              <a:rPr lang="en-US" sz="2400" b="1" dirty="0">
                <a:latin typeface="Arial"/>
                <a:ea typeface="Arial" panose="020B0604020202020204" pitchFamily="34" charset="0"/>
                <a:cs typeface="Arial"/>
              </a:rPr>
              <a:t>he panel's</a:t>
            </a:r>
            <a:r>
              <a:rPr lang="en-US" sz="2400" b="1" spc="-10" dirty="0">
                <a:effectLst/>
                <a:latin typeface="Arial"/>
                <a:ea typeface="Arial" panose="020B0604020202020204" pitchFamily="34" charset="0"/>
                <a:cs typeface="Arial"/>
              </a:rPr>
              <a:t> </a:t>
            </a:r>
            <a:r>
              <a:rPr lang="en-US" sz="2400" b="1" dirty="0">
                <a:effectLst/>
                <a:latin typeface="Arial"/>
                <a:ea typeface="Arial" panose="020B0604020202020204" pitchFamily="34" charset="0"/>
                <a:cs typeface="Arial"/>
              </a:rPr>
              <a:t>d</a:t>
            </a:r>
            <a:r>
              <a:rPr lang="en-US" sz="2400" b="1" spc="-5" dirty="0">
                <a:effectLst/>
                <a:latin typeface="Arial"/>
                <a:ea typeface="Arial" panose="020B0604020202020204" pitchFamily="34" charset="0"/>
                <a:cs typeface="Arial"/>
              </a:rPr>
              <a:t>e</a:t>
            </a:r>
            <a:r>
              <a:rPr lang="en-US" sz="2400" b="1" dirty="0">
                <a:effectLst/>
                <a:latin typeface="Arial"/>
                <a:ea typeface="Arial" panose="020B0604020202020204" pitchFamily="34" charset="0"/>
                <a:cs typeface="Arial"/>
              </a:rPr>
              <a:t>c</a:t>
            </a:r>
            <a:r>
              <a:rPr lang="en-US" sz="2400" b="1" spc="-5" dirty="0">
                <a:effectLst/>
                <a:latin typeface="Arial"/>
                <a:ea typeface="Arial" panose="020B0604020202020204" pitchFamily="34" charset="0"/>
                <a:cs typeface="Arial"/>
              </a:rPr>
              <a:t>i</a:t>
            </a:r>
            <a:r>
              <a:rPr lang="en-US" sz="2400" b="1" dirty="0">
                <a:effectLst/>
                <a:latin typeface="Arial"/>
                <a:ea typeface="Arial" panose="020B0604020202020204" pitchFamily="34" charset="0"/>
                <a:cs typeface="Arial"/>
              </a:rPr>
              <a:t>s</a:t>
            </a:r>
            <a:r>
              <a:rPr lang="en-US" sz="2400" b="1" spc="-5" dirty="0">
                <a:effectLst/>
                <a:latin typeface="Arial"/>
                <a:ea typeface="Arial" panose="020B0604020202020204" pitchFamily="34" charset="0"/>
                <a:cs typeface="Arial"/>
              </a:rPr>
              <a:t>i</a:t>
            </a:r>
            <a:r>
              <a:rPr lang="en-US" sz="2400" b="1" dirty="0">
                <a:effectLst/>
                <a:latin typeface="Arial"/>
                <a:ea typeface="Arial" panose="020B0604020202020204" pitchFamily="34" charset="0"/>
                <a:cs typeface="Arial"/>
              </a:rPr>
              <a:t>o</a:t>
            </a:r>
            <a:r>
              <a:rPr lang="en-US" sz="2400" b="1" spc="-5" dirty="0">
                <a:effectLst/>
                <a:latin typeface="Arial"/>
                <a:ea typeface="Arial" panose="020B0604020202020204" pitchFamily="34" charset="0"/>
                <a:cs typeface="Arial"/>
              </a:rPr>
              <a:t>ns</a:t>
            </a:r>
            <a:r>
              <a:rPr lang="en-US" sz="2400" b="1" spc="-5" dirty="0">
                <a:latin typeface="Arial"/>
                <a:ea typeface="Arial" panose="020B0604020202020204" pitchFamily="34" charset="0"/>
                <a:cs typeface="Arial"/>
              </a:rPr>
              <a:t>, although observations about the review process and/or the standards themselves are welcome</a:t>
            </a:r>
            <a:r>
              <a:rPr lang="en-US" sz="2400" b="1" dirty="0">
                <a:latin typeface="Arial"/>
                <a:ea typeface="Arial" panose="020B0604020202020204" pitchFamily="34" charset="0"/>
                <a:cs typeface="Arial"/>
              </a:rPr>
              <a:t>.</a:t>
            </a:r>
            <a:endParaRPr lang="en-US" sz="2400" b="1" dirty="0">
              <a:latin typeface="Arial"/>
              <a:cs typeface="Arial"/>
            </a:endParaRPr>
          </a:p>
        </p:txBody>
      </p:sp>
    </p:spTree>
    <p:extLst>
      <p:ext uri="{BB962C8B-B14F-4D97-AF65-F5344CB8AC3E}">
        <p14:creationId xmlns:p14="http://schemas.microsoft.com/office/powerpoint/2010/main" val="12342073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8760C-DBD8-4E18-86F7-EE124CC2A792}"/>
              </a:ext>
            </a:extLst>
          </p:cNvPr>
          <p:cNvSpPr>
            <a:spLocks noGrp="1"/>
          </p:cNvSpPr>
          <p:nvPr>
            <p:ph type="title"/>
          </p:nvPr>
        </p:nvSpPr>
        <p:spPr>
          <a:xfrm>
            <a:off x="870857" y="452718"/>
            <a:ext cx="9179977" cy="1085137"/>
          </a:xfrm>
        </p:spPr>
        <p:txBody>
          <a:bodyPr/>
          <a:lstStyle/>
          <a:p>
            <a:r>
              <a:rPr lang="en-US" kern="0" dirty="0">
                <a:solidFill>
                  <a:schemeClr val="tx1"/>
                </a:solidFill>
                <a:cs typeface="Arial"/>
              </a:rPr>
              <a:t>Higher Education Review</a:t>
            </a:r>
            <a:r>
              <a:rPr lang="en-US" kern="0" dirty="0">
                <a:solidFill>
                  <a:schemeClr val="tx1"/>
                </a:solidFill>
                <a:effectLst/>
                <a:cs typeface="Arial"/>
              </a:rPr>
              <a:t> Process, Part 1</a:t>
            </a:r>
            <a:endParaRPr lang="en-US" dirty="0">
              <a:solidFill>
                <a:schemeClr val="tx1"/>
              </a:solidFill>
              <a:cs typeface="Arial" panose="020B0604020202020204" pitchFamily="34" charset="0"/>
            </a:endParaRPr>
          </a:p>
        </p:txBody>
      </p:sp>
      <p:sp>
        <p:nvSpPr>
          <p:cNvPr id="3" name="Content Placeholder 2">
            <a:extLst>
              <a:ext uri="{FF2B5EF4-FFF2-40B4-BE49-F238E27FC236}">
                <a16:creationId xmlns:a16="http://schemas.microsoft.com/office/drawing/2014/main" id="{AA55B533-B1C2-48C7-8D2E-C8E39F9C6039}"/>
              </a:ext>
            </a:extLst>
          </p:cNvPr>
          <p:cNvSpPr>
            <a:spLocks noGrp="1"/>
          </p:cNvSpPr>
          <p:nvPr>
            <p:ph idx="1"/>
          </p:nvPr>
        </p:nvSpPr>
        <p:spPr>
          <a:xfrm>
            <a:off x="870857" y="2052918"/>
            <a:ext cx="10199913" cy="4195481"/>
          </a:xfrm>
        </p:spPr>
        <p:txBody>
          <a:bodyPr vert="horz" lIns="91440" tIns="45720" rIns="91440" bIns="45720" rtlCol="0" anchor="t">
            <a:normAutofit lnSpcReduction="10000"/>
          </a:bodyPr>
          <a:lstStyle/>
          <a:p>
            <a:pPr marL="457200" indent="-457200">
              <a:spcBef>
                <a:spcPts val="0"/>
              </a:spcBef>
              <a:buClr>
                <a:schemeClr val="tx1"/>
              </a:buClr>
              <a:buFont typeface="+mj-lt"/>
              <a:buAutoNum type="arabicPeriod"/>
            </a:pPr>
            <a:r>
              <a:rPr lang="en-US" sz="2400" b="1" dirty="0">
                <a:effectLst/>
                <a:latin typeface="Arial"/>
                <a:cs typeface="Arial"/>
              </a:rPr>
              <a:t>The program submits </a:t>
            </a:r>
            <a:r>
              <a:rPr lang="en-US" sz="2400" b="1" dirty="0">
                <a:latin typeface="Arial"/>
                <a:cs typeface="Arial"/>
              </a:rPr>
              <a:t>the application</a:t>
            </a:r>
            <a:r>
              <a:rPr lang="en-US" sz="2400" b="1" dirty="0">
                <a:effectLst/>
                <a:latin typeface="Arial"/>
                <a:cs typeface="Arial"/>
              </a:rPr>
              <a:t> </a:t>
            </a:r>
            <a:r>
              <a:rPr lang="en-US" sz="2400" b="1" dirty="0">
                <a:latin typeface="Arial"/>
                <a:cs typeface="Arial"/>
              </a:rPr>
              <a:t>form linked on the website and</a:t>
            </a:r>
            <a:r>
              <a:rPr lang="en-US" sz="2400" b="1" dirty="0">
                <a:effectLst/>
                <a:latin typeface="Arial"/>
                <a:cs typeface="Arial"/>
              </a:rPr>
              <a:t> the processing fee* to AER. Applications are accepted at any time throughout the year.</a:t>
            </a:r>
            <a:endParaRPr lang="en-US" b="1" dirty="0"/>
          </a:p>
          <a:p>
            <a:pPr marL="457200" indent="-457200">
              <a:spcBef>
                <a:spcPts val="0"/>
              </a:spcBef>
              <a:buClr>
                <a:schemeClr val="tx1"/>
              </a:buClr>
              <a:buFont typeface="+mj-lt"/>
              <a:buAutoNum type="arabicPeriod"/>
            </a:pPr>
            <a:endParaRPr lang="en-US" sz="2400" b="1" dirty="0">
              <a:effectLst/>
              <a:latin typeface="Arial"/>
              <a:cs typeface="Arial"/>
            </a:endParaRPr>
          </a:p>
          <a:p>
            <a:pPr marL="457200" indent="-457200">
              <a:spcBef>
                <a:spcPts val="0"/>
              </a:spcBef>
              <a:buClr>
                <a:schemeClr val="tx1"/>
              </a:buClr>
              <a:buFont typeface="+mj-lt"/>
              <a:buAutoNum type="arabicPeriod"/>
            </a:pPr>
            <a:r>
              <a:rPr lang="en-US" sz="2400" b="1" dirty="0">
                <a:effectLst/>
                <a:latin typeface="Arial"/>
                <a:cs typeface="Arial"/>
              </a:rPr>
              <a:t>The program completes a self-study rating of </a:t>
            </a:r>
            <a:r>
              <a:rPr lang="en-US" sz="2400" b="1" dirty="0">
                <a:latin typeface="Arial"/>
                <a:cs typeface="Arial"/>
              </a:rPr>
              <a:t>each CORE</a:t>
            </a:r>
            <a:r>
              <a:rPr lang="en-US" sz="2400" b="1" dirty="0">
                <a:effectLst/>
                <a:latin typeface="Arial"/>
                <a:cs typeface="Arial"/>
              </a:rPr>
              <a:t> and CURRICULAR </a:t>
            </a:r>
            <a:r>
              <a:rPr lang="en-US" sz="2400" b="1" dirty="0">
                <a:latin typeface="Arial"/>
                <a:cs typeface="Arial"/>
              </a:rPr>
              <a:t>standard</a:t>
            </a:r>
            <a:r>
              <a:rPr lang="en-US" sz="2400" b="1" dirty="0">
                <a:effectLst/>
                <a:latin typeface="Arial"/>
                <a:cs typeface="Arial"/>
              </a:rPr>
              <a:t> and submits on-line</a:t>
            </a:r>
            <a:r>
              <a:rPr lang="en-US" sz="2400" b="1" dirty="0">
                <a:latin typeface="Arial"/>
                <a:cs typeface="Arial"/>
              </a:rPr>
              <a:t> to AER</a:t>
            </a:r>
            <a:r>
              <a:rPr lang="en-US" sz="2400" b="1" dirty="0">
                <a:effectLst/>
                <a:latin typeface="Arial"/>
                <a:cs typeface="Arial"/>
              </a:rPr>
              <a:t>.</a:t>
            </a:r>
          </a:p>
          <a:p>
            <a:pPr marL="457200" indent="-457200">
              <a:spcBef>
                <a:spcPts val="0"/>
              </a:spcBef>
              <a:buClr>
                <a:schemeClr val="tx1"/>
              </a:buClr>
              <a:buFont typeface="+mj-lt"/>
              <a:buAutoNum type="arabicPeriod"/>
            </a:pPr>
            <a:endParaRPr lang="en-US" sz="2400" b="1" dirty="0">
              <a:latin typeface="Arial"/>
              <a:cs typeface="Arial"/>
            </a:endParaRPr>
          </a:p>
          <a:p>
            <a:pPr marL="457200" indent="-457200">
              <a:spcBef>
                <a:spcPts val="0"/>
              </a:spcBef>
              <a:buClr>
                <a:schemeClr val="tx1"/>
              </a:buClr>
              <a:buFont typeface="+mj-lt"/>
              <a:buAutoNum type="arabicPeriod"/>
            </a:pPr>
            <a:r>
              <a:rPr lang="en-US" sz="2400" b="1" dirty="0">
                <a:effectLst/>
                <a:latin typeface="Arial"/>
                <a:cs typeface="Arial"/>
              </a:rPr>
              <a:t>A review panel is appointed by </a:t>
            </a:r>
            <a:r>
              <a:rPr lang="en-US" sz="2400" b="1" dirty="0">
                <a:latin typeface="Arial"/>
                <a:cs typeface="Arial"/>
              </a:rPr>
              <a:t>HEAC and</a:t>
            </a:r>
            <a:r>
              <a:rPr lang="en-US" sz="2400" b="1" dirty="0">
                <a:effectLst/>
                <a:latin typeface="Arial"/>
                <a:cs typeface="Arial"/>
              </a:rPr>
              <a:t> confirmed as having no conflicts of interest by the University</a:t>
            </a:r>
            <a:r>
              <a:rPr lang="en-US" sz="2400" b="1" dirty="0">
                <a:latin typeface="Arial"/>
                <a:cs typeface="Arial"/>
              </a:rPr>
              <a:t>.</a:t>
            </a:r>
          </a:p>
          <a:p>
            <a:pPr marL="457200" indent="-457200">
              <a:spcBef>
                <a:spcPts val="0"/>
              </a:spcBef>
              <a:buClr>
                <a:schemeClr val="tx1"/>
              </a:buClr>
              <a:buFont typeface="+mj-lt"/>
              <a:buAutoNum type="arabicPeriod"/>
            </a:pPr>
            <a:endParaRPr lang="en-US" sz="2400" b="1" dirty="0">
              <a:effectLst/>
              <a:latin typeface="Arial"/>
              <a:cs typeface="Arial"/>
            </a:endParaRPr>
          </a:p>
          <a:p>
            <a:pPr marL="457200" indent="-457200">
              <a:spcBef>
                <a:spcPts val="0"/>
              </a:spcBef>
              <a:buClr>
                <a:schemeClr val="tx1"/>
              </a:buClr>
              <a:buFont typeface="+mj-lt"/>
              <a:buAutoNum type="arabicPeriod"/>
            </a:pPr>
            <a:r>
              <a:rPr lang="en-US" sz="2400" b="1" dirty="0">
                <a:effectLst/>
                <a:latin typeface="Arial"/>
                <a:cs typeface="Arial"/>
              </a:rPr>
              <a:t>An initial zoom conference call </a:t>
            </a:r>
            <a:r>
              <a:rPr lang="en-US" sz="2400" b="1" dirty="0">
                <a:latin typeface="Arial"/>
                <a:cs typeface="Arial"/>
              </a:rPr>
              <a:t>for</a:t>
            </a:r>
            <a:r>
              <a:rPr lang="en-US" sz="2400" b="1" dirty="0">
                <a:effectLst/>
                <a:latin typeface="Arial"/>
                <a:cs typeface="Arial"/>
              </a:rPr>
              <a:t> the panel is facilitated by the AER Accreditation Manager to divide up the panel tasks</a:t>
            </a:r>
            <a:r>
              <a:rPr lang="en-US" sz="2400" b="1" dirty="0">
                <a:latin typeface="Arial"/>
                <a:cs typeface="Arial"/>
              </a:rPr>
              <a:t>.</a:t>
            </a:r>
            <a:endParaRPr lang="en-US" sz="2400" b="1" dirty="0">
              <a:effectLst/>
              <a:latin typeface="Arial"/>
              <a:cs typeface="Arial"/>
            </a:endParaRPr>
          </a:p>
          <a:p>
            <a:endParaRPr lang="en-US" b="1" dirty="0"/>
          </a:p>
        </p:txBody>
      </p:sp>
    </p:spTree>
    <p:extLst>
      <p:ext uri="{BB962C8B-B14F-4D97-AF65-F5344CB8AC3E}">
        <p14:creationId xmlns:p14="http://schemas.microsoft.com/office/powerpoint/2010/main" val="28075199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B0649-8902-40D4-BB18-A1D600C31F13}"/>
              </a:ext>
            </a:extLst>
          </p:cNvPr>
          <p:cNvSpPr>
            <a:spLocks noGrp="1"/>
          </p:cNvSpPr>
          <p:nvPr>
            <p:ph type="title"/>
          </p:nvPr>
        </p:nvSpPr>
        <p:spPr>
          <a:xfrm>
            <a:off x="1103312" y="452718"/>
            <a:ext cx="8947522" cy="1400530"/>
          </a:xfrm>
        </p:spPr>
        <p:txBody>
          <a:bodyPr/>
          <a:lstStyle/>
          <a:p>
            <a:r>
              <a:rPr lang="en-US" kern="0" dirty="0">
                <a:solidFill>
                  <a:schemeClr val="tx1"/>
                </a:solidFill>
                <a:effectLst/>
                <a:cs typeface="Arial" panose="020B0604020202020204" pitchFamily="34" charset="0"/>
              </a:rPr>
              <a:t>*Processing Fee</a:t>
            </a:r>
            <a:br>
              <a:rPr lang="en-US" sz="3200" b="1" kern="0" dirty="0">
                <a:solidFill>
                  <a:schemeClr val="tx1"/>
                </a:solidFill>
                <a:effectLst/>
                <a:cs typeface="Arial" panose="020B0604020202020204" pitchFamily="34" charset="0"/>
              </a:rPr>
            </a:br>
            <a:endParaRPr lang="en-US" sz="3200" dirty="0">
              <a:solidFill>
                <a:schemeClr val="tx1"/>
              </a:solidFill>
              <a:cs typeface="Arial" panose="020B0604020202020204" pitchFamily="34" charset="0"/>
            </a:endParaRPr>
          </a:p>
        </p:txBody>
      </p:sp>
      <p:sp>
        <p:nvSpPr>
          <p:cNvPr id="3" name="Content Placeholder 2">
            <a:extLst>
              <a:ext uri="{FF2B5EF4-FFF2-40B4-BE49-F238E27FC236}">
                <a16:creationId xmlns:a16="http://schemas.microsoft.com/office/drawing/2014/main" id="{1D2080CD-C265-41C5-A029-967DAD259D10}"/>
              </a:ext>
            </a:extLst>
          </p:cNvPr>
          <p:cNvSpPr>
            <a:spLocks noGrp="1"/>
          </p:cNvSpPr>
          <p:nvPr>
            <p:ph idx="1"/>
          </p:nvPr>
        </p:nvSpPr>
        <p:spPr>
          <a:xfrm>
            <a:off x="1103312" y="1496537"/>
            <a:ext cx="8946541" cy="4195481"/>
          </a:xfrm>
        </p:spPr>
        <p:txBody>
          <a:bodyPr vert="horz" lIns="91440" tIns="45720" rIns="91440" bIns="45720" rtlCol="0" anchor="t">
            <a:normAutofit fontScale="92500" lnSpcReduction="10000"/>
          </a:bodyPr>
          <a:lstStyle/>
          <a:p>
            <a:pPr>
              <a:spcBef>
                <a:spcPts val="0"/>
              </a:spcBef>
              <a:buClr>
                <a:schemeClr val="tx1"/>
              </a:buClr>
              <a:buFont typeface="Wingdings" panose="05000000000000000000" pitchFamily="2" charset="2"/>
              <a:buChar char="v"/>
            </a:pPr>
            <a:r>
              <a:rPr lang="en-US" sz="2800" b="1" dirty="0">
                <a:effectLst/>
                <a:latin typeface="Arial"/>
                <a:cs typeface="Arial"/>
              </a:rPr>
              <a:t>$1750 is required fee to cover costs of the accreditation process.</a:t>
            </a:r>
          </a:p>
          <a:p>
            <a:pPr>
              <a:spcBef>
                <a:spcPts val="0"/>
              </a:spcBef>
              <a:buClr>
                <a:schemeClr val="tx1"/>
              </a:buClr>
              <a:buFont typeface="Wingdings" panose="05000000000000000000" pitchFamily="2" charset="2"/>
              <a:buChar char="v"/>
            </a:pPr>
            <a:endParaRPr lang="en-US" sz="2800" b="1" dirty="0">
              <a:latin typeface="Arial"/>
              <a:ea typeface="Times New Roman" panose="02020603050405020304" pitchFamily="18" charset="0"/>
              <a:cs typeface="Arial"/>
            </a:endParaRPr>
          </a:p>
          <a:p>
            <a:pPr>
              <a:spcBef>
                <a:spcPts val="0"/>
              </a:spcBef>
              <a:buClr>
                <a:schemeClr val="tx1"/>
              </a:buClr>
              <a:buFont typeface="Wingdings" panose="05000000000000000000" pitchFamily="2" charset="2"/>
              <a:buChar char="v"/>
            </a:pPr>
            <a:r>
              <a:rPr lang="en-US" sz="2800" b="1" dirty="0">
                <a:effectLst/>
                <a:latin typeface="Arial"/>
                <a:ea typeface="Times New Roman" panose="02020603050405020304" pitchFamily="18" charset="0"/>
                <a:cs typeface="Arial"/>
              </a:rPr>
              <a:t>Discounts apply for universities with more than one program to review who pay the fees for all at the same time (even if the reviews of the additional programs are not done all at the same time):</a:t>
            </a:r>
          </a:p>
          <a:p>
            <a:pPr marL="0" indent="0">
              <a:spcBef>
                <a:spcPts val="0"/>
              </a:spcBef>
              <a:buNone/>
            </a:pPr>
            <a:r>
              <a:rPr lang="en-US" sz="2800" b="1" dirty="0">
                <a:latin typeface="Arial"/>
                <a:cs typeface="Arial"/>
              </a:rPr>
              <a:t>   </a:t>
            </a:r>
          </a:p>
          <a:p>
            <a:pPr marL="0" indent="0">
              <a:spcBef>
                <a:spcPts val="0"/>
              </a:spcBef>
              <a:buNone/>
            </a:pPr>
            <a:r>
              <a:rPr lang="en-US" sz="2800" b="1" dirty="0">
                <a:latin typeface="Arial"/>
                <a:cs typeface="Arial"/>
              </a:rPr>
              <a:t>             </a:t>
            </a:r>
            <a:r>
              <a:rPr lang="en-US" sz="2800" b="1" dirty="0">
                <a:effectLst/>
                <a:latin typeface="Arial"/>
                <a:cs typeface="Arial"/>
              </a:rPr>
              <a:t>Second Program $1500</a:t>
            </a:r>
          </a:p>
          <a:p>
            <a:pPr marL="0" indent="0">
              <a:spcBef>
                <a:spcPts val="0"/>
              </a:spcBef>
              <a:buNone/>
            </a:pPr>
            <a:endParaRPr lang="en-US" sz="2800" b="1" dirty="0">
              <a:latin typeface="Arial"/>
              <a:cs typeface="Arial"/>
            </a:endParaRPr>
          </a:p>
          <a:p>
            <a:pPr marL="0" indent="0">
              <a:spcBef>
                <a:spcPts val="0"/>
              </a:spcBef>
              <a:buNone/>
            </a:pPr>
            <a:r>
              <a:rPr lang="en-US" sz="2800" b="1" dirty="0">
                <a:latin typeface="Arial"/>
                <a:cs typeface="Arial"/>
              </a:rPr>
              <a:t>             </a:t>
            </a:r>
            <a:r>
              <a:rPr lang="en-US" sz="2800" b="1" dirty="0">
                <a:effectLst/>
                <a:latin typeface="Arial"/>
                <a:cs typeface="Arial"/>
              </a:rPr>
              <a:t>Third Program</a:t>
            </a:r>
            <a:r>
              <a:rPr lang="en-US" sz="2800" b="1" dirty="0">
                <a:latin typeface="Arial"/>
                <a:cs typeface="Arial"/>
              </a:rPr>
              <a:t> </a:t>
            </a:r>
            <a:r>
              <a:rPr lang="en-US" sz="2800" b="1" dirty="0">
                <a:effectLst/>
                <a:latin typeface="Arial"/>
                <a:cs typeface="Arial"/>
              </a:rPr>
              <a:t> </a:t>
            </a:r>
            <a:r>
              <a:rPr lang="en-US" sz="2800" b="1" dirty="0">
                <a:latin typeface="Arial"/>
                <a:cs typeface="Arial"/>
              </a:rPr>
              <a:t>   </a:t>
            </a:r>
            <a:r>
              <a:rPr lang="en-US" sz="2800" b="1" dirty="0">
                <a:effectLst/>
                <a:latin typeface="Arial"/>
                <a:cs typeface="Arial"/>
              </a:rPr>
              <a:t>$1250</a:t>
            </a:r>
          </a:p>
          <a:p>
            <a:endParaRPr lang="en-US" b="1" dirty="0"/>
          </a:p>
        </p:txBody>
      </p:sp>
    </p:spTree>
    <p:extLst>
      <p:ext uri="{BB962C8B-B14F-4D97-AF65-F5344CB8AC3E}">
        <p14:creationId xmlns:p14="http://schemas.microsoft.com/office/powerpoint/2010/main" val="31611060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ECD4B-370D-4F3F-A8B4-3D59A903380B}"/>
              </a:ext>
            </a:extLst>
          </p:cNvPr>
          <p:cNvSpPr>
            <a:spLocks noGrp="1"/>
          </p:cNvSpPr>
          <p:nvPr>
            <p:ph type="title"/>
          </p:nvPr>
        </p:nvSpPr>
        <p:spPr>
          <a:xfrm>
            <a:off x="1103312" y="452718"/>
            <a:ext cx="8947522" cy="1400530"/>
          </a:xfrm>
        </p:spPr>
        <p:txBody>
          <a:bodyPr/>
          <a:lstStyle/>
          <a:p>
            <a:r>
              <a:rPr lang="en-US" kern="0" dirty="0">
                <a:effectLst/>
                <a:cs typeface="Arial" panose="020B0604020202020204" pitchFamily="34" charset="0"/>
              </a:rPr>
              <a:t>Classification of Standards</a:t>
            </a:r>
            <a:endParaRPr lang="en-US" dirty="0">
              <a:cs typeface="Arial" panose="020B0604020202020204" pitchFamily="34" charset="0"/>
            </a:endParaRPr>
          </a:p>
        </p:txBody>
      </p:sp>
      <p:sp>
        <p:nvSpPr>
          <p:cNvPr id="3" name="Content Placeholder 2">
            <a:extLst>
              <a:ext uri="{FF2B5EF4-FFF2-40B4-BE49-F238E27FC236}">
                <a16:creationId xmlns:a16="http://schemas.microsoft.com/office/drawing/2014/main" id="{EB05DA6A-2D64-4ADF-8B43-46F60178A6E3}"/>
              </a:ext>
            </a:extLst>
          </p:cNvPr>
          <p:cNvSpPr>
            <a:spLocks noGrp="1"/>
          </p:cNvSpPr>
          <p:nvPr>
            <p:ph idx="1"/>
          </p:nvPr>
        </p:nvSpPr>
        <p:spPr/>
        <p:txBody>
          <a:bodyPr vert="horz" lIns="91440" tIns="45720" rIns="91440" bIns="45720" rtlCol="0" anchor="t">
            <a:normAutofit/>
          </a:bodyPr>
          <a:lstStyle/>
          <a:p>
            <a:pPr marL="0" indent="0" algn="ctr">
              <a:buNone/>
            </a:pPr>
            <a:r>
              <a:rPr lang="en-US" sz="2400" b="1" dirty="0">
                <a:effectLst/>
                <a:latin typeface="Arial"/>
                <a:ea typeface="Times New Roman" panose="02020603050405020304" pitchFamily="18" charset="0"/>
                <a:cs typeface="Arial"/>
              </a:rPr>
              <a:t>NOTE: All standards can be seen at </a:t>
            </a:r>
            <a:r>
              <a:rPr lang="en-US" sz="2400" b="1" u="sng" dirty="0">
                <a:effectLst/>
                <a:latin typeface="Arial"/>
                <a:ea typeface="Times New Roman" panose="02020603050405020304" pitchFamily="18" charset="0"/>
                <a:cs typeface="Arial"/>
                <a:hlinkClick r:id="rId2">
                  <a:extLst>
                    <a:ext uri="{A12FA001-AC4F-418D-AE19-62706E023703}">
                      <ahyp:hlinkClr xmlns:ahyp="http://schemas.microsoft.com/office/drawing/2018/hyperlinkcolor" val="tx"/>
                    </a:ext>
                  </a:extLst>
                </a:hlinkClick>
              </a:rPr>
              <a:t>https://aerbvi.org/</a:t>
            </a:r>
            <a:r>
              <a:rPr lang="en-US" sz="2400" b="1" u="sng" dirty="0">
                <a:latin typeface="Arial"/>
                <a:ea typeface="+mj-lt"/>
                <a:cs typeface="+mj-lt"/>
              </a:rPr>
              <a:t>higher-education-colleges-and-universities-</a:t>
            </a:r>
            <a:endParaRPr lang="en-US" sz="2400" b="1" u="sng" dirty="0">
              <a:effectLst/>
              <a:latin typeface="Arial"/>
              <a:ea typeface="Times New Roman" panose="02020603050405020304" pitchFamily="18" charset="0"/>
              <a:cs typeface="Arial" panose="020B0604020202020204" pitchFamily="34" charset="0"/>
            </a:endParaRPr>
          </a:p>
          <a:p>
            <a:endParaRPr lang="en-US" dirty="0"/>
          </a:p>
          <a:p>
            <a:pPr marL="0" indent="0">
              <a:buNone/>
            </a:pPr>
            <a:r>
              <a:rPr lang="en-US" sz="2800" b="1" dirty="0">
                <a:latin typeface="Arial" panose="020B0604020202020204" pitchFamily="34" charset="0"/>
                <a:cs typeface="Arial" panose="020B0604020202020204" pitchFamily="34" charset="0"/>
              </a:rPr>
              <a:t>There are 2 sets of standards:</a:t>
            </a:r>
          </a:p>
          <a:p>
            <a:pPr lvl="2">
              <a:buClr>
                <a:schemeClr val="tx1"/>
              </a:buClr>
              <a:buFont typeface="Wingdings" panose="05000000000000000000" pitchFamily="2" charset="2"/>
              <a:buChar char="Ø"/>
            </a:pPr>
            <a:r>
              <a:rPr lang="en-US" sz="2800" b="1" dirty="0">
                <a:latin typeface="Arial" panose="020B0604020202020204" pitchFamily="34" charset="0"/>
                <a:cs typeface="Arial" panose="020B0604020202020204" pitchFamily="34" charset="0"/>
              </a:rPr>
              <a:t> CORE STANDARDS</a:t>
            </a:r>
          </a:p>
          <a:p>
            <a:pPr lvl="2">
              <a:buClr>
                <a:schemeClr val="tx1"/>
              </a:buClr>
              <a:buFont typeface="Wingdings" panose="05000000000000000000" pitchFamily="2" charset="2"/>
              <a:buChar char="Ø"/>
            </a:pPr>
            <a:r>
              <a:rPr lang="en-US" sz="2800" b="1" dirty="0">
                <a:latin typeface="Arial" panose="020B0604020202020204" pitchFamily="34" charset="0"/>
                <a:cs typeface="Arial" panose="020B0604020202020204" pitchFamily="34" charset="0"/>
              </a:rPr>
              <a:t> CURRICULAR STANDARDS</a:t>
            </a:r>
          </a:p>
        </p:txBody>
      </p:sp>
    </p:spTree>
    <p:extLst>
      <p:ext uri="{BB962C8B-B14F-4D97-AF65-F5344CB8AC3E}">
        <p14:creationId xmlns:p14="http://schemas.microsoft.com/office/powerpoint/2010/main" val="35607141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95AB4D-F33F-4390-B2B0-DF4B43BDE01B}"/>
              </a:ext>
            </a:extLst>
          </p:cNvPr>
          <p:cNvSpPr>
            <a:spLocks noGrp="1"/>
          </p:cNvSpPr>
          <p:nvPr>
            <p:ph type="title"/>
          </p:nvPr>
        </p:nvSpPr>
        <p:spPr>
          <a:xfrm>
            <a:off x="1103312" y="452718"/>
            <a:ext cx="8947522" cy="1400530"/>
          </a:xfrm>
        </p:spPr>
        <p:txBody>
          <a:bodyPr/>
          <a:lstStyle/>
          <a:p>
            <a:r>
              <a:rPr lang="en-US" dirty="0">
                <a:cs typeface="Arial" panose="020B0604020202020204" pitchFamily="34" charset="0"/>
              </a:rPr>
              <a:t>CORE STANDARDS</a:t>
            </a:r>
          </a:p>
        </p:txBody>
      </p:sp>
      <p:sp>
        <p:nvSpPr>
          <p:cNvPr id="3" name="Content Placeholder 2">
            <a:extLst>
              <a:ext uri="{FF2B5EF4-FFF2-40B4-BE49-F238E27FC236}">
                <a16:creationId xmlns:a16="http://schemas.microsoft.com/office/drawing/2014/main" id="{C16862B8-E27B-41A5-AC03-01C2F3267869}"/>
              </a:ext>
            </a:extLst>
          </p:cNvPr>
          <p:cNvSpPr>
            <a:spLocks noGrp="1"/>
          </p:cNvSpPr>
          <p:nvPr>
            <p:ph idx="1"/>
          </p:nvPr>
        </p:nvSpPr>
        <p:spPr/>
        <p:txBody>
          <a:bodyPr vert="horz" lIns="91440" tIns="45720" rIns="91440" bIns="45720" rtlCol="0" anchor="t">
            <a:normAutofit/>
          </a:bodyPr>
          <a:lstStyle/>
          <a:p>
            <a:pPr marL="0" indent="0">
              <a:buNone/>
            </a:pPr>
            <a:r>
              <a:rPr lang="en-US" sz="2800" b="1" dirty="0">
                <a:effectLst/>
                <a:latin typeface="Arial"/>
                <a:cs typeface="Arial"/>
              </a:rPr>
              <a:t>CORE standards </a:t>
            </a:r>
            <a:r>
              <a:rPr lang="en-US" sz="2800" b="1" dirty="0">
                <a:latin typeface="Arial"/>
                <a:cs typeface="Arial"/>
              </a:rPr>
              <a:t>are administrative in nature. All core standards </a:t>
            </a:r>
            <a:r>
              <a:rPr lang="en-US" sz="2800" b="1" dirty="0">
                <a:effectLst/>
                <a:latin typeface="Arial"/>
                <a:cs typeface="Arial"/>
              </a:rPr>
              <a:t>must be fully met</a:t>
            </a:r>
            <a:r>
              <a:rPr lang="en-US" sz="2800" b="1" dirty="0">
                <a:latin typeface="Arial"/>
                <a:cs typeface="Arial"/>
              </a:rPr>
              <a:t> for an institution to be accredited</a:t>
            </a:r>
            <a:r>
              <a:rPr lang="en-US" sz="2800" b="1" dirty="0">
                <a:effectLst/>
                <a:latin typeface="Arial"/>
                <a:cs typeface="Arial"/>
              </a:rPr>
              <a:t>. </a:t>
            </a:r>
            <a:r>
              <a:rPr lang="en-US" sz="2800" b="1" dirty="0">
                <a:latin typeface="Arial"/>
                <a:cs typeface="Arial"/>
              </a:rPr>
              <a:t> </a:t>
            </a:r>
            <a:endParaRPr lang="en-US" sz="2800" b="1" dirty="0">
              <a:effectLst/>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3196501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95AB4D-F33F-4390-B2B0-DF4B43BDE01B}"/>
              </a:ext>
            </a:extLst>
          </p:cNvPr>
          <p:cNvSpPr>
            <a:spLocks noGrp="1"/>
          </p:cNvSpPr>
          <p:nvPr>
            <p:ph type="title"/>
          </p:nvPr>
        </p:nvSpPr>
        <p:spPr>
          <a:xfrm>
            <a:off x="1103312" y="452718"/>
            <a:ext cx="8947522" cy="1400530"/>
          </a:xfrm>
        </p:spPr>
        <p:txBody>
          <a:bodyPr/>
          <a:lstStyle/>
          <a:p>
            <a:r>
              <a:rPr lang="en-US" dirty="0">
                <a:cs typeface="Arial" panose="020B0604020202020204" pitchFamily="34" charset="0"/>
              </a:rPr>
              <a:t>CURRICULAR STANDARDS</a:t>
            </a:r>
          </a:p>
        </p:txBody>
      </p:sp>
      <p:sp>
        <p:nvSpPr>
          <p:cNvPr id="3" name="Content Placeholder 2">
            <a:extLst>
              <a:ext uri="{FF2B5EF4-FFF2-40B4-BE49-F238E27FC236}">
                <a16:creationId xmlns:a16="http://schemas.microsoft.com/office/drawing/2014/main" id="{C16862B8-E27B-41A5-AC03-01C2F3267869}"/>
              </a:ext>
            </a:extLst>
          </p:cNvPr>
          <p:cNvSpPr>
            <a:spLocks noGrp="1"/>
          </p:cNvSpPr>
          <p:nvPr>
            <p:ph idx="1"/>
          </p:nvPr>
        </p:nvSpPr>
        <p:spPr/>
        <p:txBody>
          <a:bodyPr vert="horz" lIns="91440" tIns="45720" rIns="91440" bIns="45720" rtlCol="0" anchor="t">
            <a:normAutofit/>
          </a:bodyPr>
          <a:lstStyle/>
          <a:p>
            <a:pPr marL="0" indent="0">
              <a:spcBef>
                <a:spcPts val="0"/>
              </a:spcBef>
              <a:buNone/>
            </a:pPr>
            <a:r>
              <a:rPr lang="en-US" sz="2800" b="1" dirty="0">
                <a:effectLst/>
                <a:latin typeface="Arial"/>
                <a:cs typeface="Arial"/>
              </a:rPr>
              <a:t>CURRICULAR </a:t>
            </a:r>
            <a:r>
              <a:rPr lang="en-US" sz="2800" b="1" dirty="0">
                <a:solidFill>
                  <a:srgbClr val="FFFFFF"/>
                </a:solidFill>
                <a:latin typeface="Arial"/>
                <a:cs typeface="Arial"/>
              </a:rPr>
              <a:t>standards </a:t>
            </a:r>
            <a:r>
              <a:rPr lang="en-US" sz="2800" b="1" dirty="0">
                <a:latin typeface="Arial"/>
                <a:cs typeface="Arial"/>
              </a:rPr>
              <a:t>pertain to the specific course of study: </a:t>
            </a:r>
          </a:p>
          <a:p>
            <a:pPr marL="0" indent="0">
              <a:spcBef>
                <a:spcPts val="0"/>
              </a:spcBef>
              <a:buNone/>
            </a:pPr>
            <a:endParaRPr lang="en-US" sz="2800" b="1" dirty="0">
              <a:latin typeface="Arial"/>
              <a:cs typeface="Arial"/>
            </a:endParaRPr>
          </a:p>
          <a:p>
            <a:pPr marL="0" indent="0">
              <a:spcBef>
                <a:spcPts val="0"/>
              </a:spcBef>
              <a:buNone/>
            </a:pPr>
            <a:r>
              <a:rPr lang="en-US" sz="2800" b="1" dirty="0">
                <a:latin typeface="Arial"/>
                <a:cs typeface="Arial"/>
              </a:rPr>
              <a:t>		O&amp;M, VRT, LVT, AT, or TSVI. </a:t>
            </a:r>
          </a:p>
          <a:p>
            <a:pPr marL="0" indent="0">
              <a:spcBef>
                <a:spcPts val="0"/>
              </a:spcBef>
              <a:buNone/>
            </a:pPr>
            <a:endParaRPr lang="en-US" sz="2800" b="1" dirty="0">
              <a:latin typeface="Arial"/>
              <a:cs typeface="Arial"/>
            </a:endParaRPr>
          </a:p>
          <a:p>
            <a:pPr marL="0" indent="0">
              <a:spcBef>
                <a:spcPts val="0"/>
              </a:spcBef>
              <a:buNone/>
            </a:pPr>
            <a:r>
              <a:rPr lang="en-US" sz="2800" b="1" dirty="0">
                <a:latin typeface="Arial"/>
                <a:cs typeface="Arial"/>
              </a:rPr>
              <a:t>All curricular standards must be fully met for an institution to be fully accredited. </a:t>
            </a:r>
          </a:p>
        </p:txBody>
      </p:sp>
    </p:spTree>
    <p:extLst>
      <p:ext uri="{BB962C8B-B14F-4D97-AF65-F5344CB8AC3E}">
        <p14:creationId xmlns:p14="http://schemas.microsoft.com/office/powerpoint/2010/main" val="664907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8760C-DBD8-4E18-86F7-EE124CC2A792}"/>
              </a:ext>
            </a:extLst>
          </p:cNvPr>
          <p:cNvSpPr>
            <a:spLocks noGrp="1"/>
          </p:cNvSpPr>
          <p:nvPr>
            <p:ph type="title"/>
          </p:nvPr>
        </p:nvSpPr>
        <p:spPr>
          <a:xfrm>
            <a:off x="646111" y="452718"/>
            <a:ext cx="9404723" cy="886225"/>
          </a:xfrm>
        </p:spPr>
        <p:txBody>
          <a:bodyPr/>
          <a:lstStyle/>
          <a:p>
            <a:r>
              <a:rPr lang="en-US" kern="0" dirty="0">
                <a:solidFill>
                  <a:schemeClr val="tx1"/>
                </a:solidFill>
                <a:effectLst/>
                <a:cs typeface="Arial" panose="020B0604020202020204" pitchFamily="34" charset="0"/>
              </a:rPr>
              <a:t>Higher Education Review Process, Part 2</a:t>
            </a:r>
            <a:endParaRPr lang="en-US" dirty="0">
              <a:solidFill>
                <a:schemeClr val="tx1"/>
              </a:solidFill>
              <a:cs typeface="Arial" panose="020B0604020202020204" pitchFamily="34" charset="0"/>
            </a:endParaRPr>
          </a:p>
        </p:txBody>
      </p:sp>
      <p:sp>
        <p:nvSpPr>
          <p:cNvPr id="3" name="Content Placeholder 2">
            <a:extLst>
              <a:ext uri="{FF2B5EF4-FFF2-40B4-BE49-F238E27FC236}">
                <a16:creationId xmlns:a16="http://schemas.microsoft.com/office/drawing/2014/main" id="{AA55B533-B1C2-48C7-8D2E-C8E39F9C6039}"/>
              </a:ext>
            </a:extLst>
          </p:cNvPr>
          <p:cNvSpPr>
            <a:spLocks noGrp="1"/>
          </p:cNvSpPr>
          <p:nvPr>
            <p:ph idx="1"/>
          </p:nvPr>
        </p:nvSpPr>
        <p:spPr>
          <a:xfrm>
            <a:off x="646112" y="2006222"/>
            <a:ext cx="10587946" cy="4365009"/>
          </a:xfrm>
        </p:spPr>
        <p:txBody>
          <a:bodyPr vert="horz" lIns="91440" tIns="45720" rIns="91440" bIns="45720" rtlCol="0" anchor="t">
            <a:normAutofit fontScale="92500" lnSpcReduction="20000"/>
          </a:bodyPr>
          <a:lstStyle/>
          <a:p>
            <a:pPr marL="457200" indent="-457200">
              <a:spcBef>
                <a:spcPts val="0"/>
              </a:spcBef>
              <a:buClr>
                <a:schemeClr val="tx1"/>
              </a:buClr>
              <a:buFont typeface="+mj-lt"/>
              <a:buAutoNum type="arabicPeriod"/>
            </a:pPr>
            <a:r>
              <a:rPr lang="en-US" sz="2400" b="1" dirty="0">
                <a:effectLst/>
                <a:latin typeface="Arial"/>
                <a:ea typeface="Times New Roman" panose="02020603050405020304" pitchFamily="18" charset="0"/>
                <a:cs typeface="Arial"/>
              </a:rPr>
              <a:t>Each member of the review </a:t>
            </a:r>
            <a:r>
              <a:rPr lang="en-US" sz="2400" b="1" dirty="0">
                <a:latin typeface="Arial"/>
                <a:ea typeface="Times New Roman" panose="02020603050405020304" pitchFamily="18" charset="0"/>
                <a:cs typeface="Arial"/>
              </a:rPr>
              <a:t>panel</a:t>
            </a:r>
            <a:r>
              <a:rPr lang="en-US" sz="2400" b="1" dirty="0">
                <a:effectLst/>
                <a:latin typeface="Arial"/>
                <a:ea typeface="Times New Roman" panose="02020603050405020304" pitchFamily="18" charset="0"/>
                <a:cs typeface="Arial"/>
              </a:rPr>
              <a:t> studies the </a:t>
            </a:r>
            <a:r>
              <a:rPr lang="en-US" sz="2400" b="1" dirty="0">
                <a:latin typeface="Arial"/>
                <a:ea typeface="Times New Roman" panose="02020603050405020304" pitchFamily="18" charset="0"/>
                <a:cs typeface="Arial"/>
              </a:rPr>
              <a:t>materials provided by the university and</a:t>
            </a:r>
            <a:r>
              <a:rPr lang="en-US" sz="2400" b="1" dirty="0">
                <a:effectLst/>
                <a:latin typeface="Arial"/>
                <a:ea typeface="Times New Roman" panose="02020603050405020304" pitchFamily="18" charset="0"/>
                <a:cs typeface="Arial"/>
              </a:rPr>
              <a:t> </a:t>
            </a:r>
            <a:r>
              <a:rPr lang="en-US" sz="2400" b="1" dirty="0">
                <a:latin typeface="Arial"/>
                <a:ea typeface="Times New Roman" panose="02020603050405020304" pitchFamily="18" charset="0"/>
                <a:cs typeface="Arial"/>
              </a:rPr>
              <a:t>makes their individual determination</a:t>
            </a:r>
            <a:r>
              <a:rPr lang="en-US" sz="2400" b="1" dirty="0">
                <a:effectLst/>
                <a:latin typeface="Arial"/>
                <a:ea typeface="Times New Roman" panose="02020603050405020304" pitchFamily="18" charset="0"/>
                <a:cs typeface="Arial"/>
              </a:rPr>
              <a:t> of compliance with CORE and CURRICULAR standards.</a:t>
            </a:r>
            <a:r>
              <a:rPr lang="en-US" sz="2400" b="1" dirty="0">
                <a:latin typeface="Arial"/>
                <a:ea typeface="Times New Roman" panose="02020603050405020304" pitchFamily="18" charset="0"/>
                <a:cs typeface="Arial"/>
              </a:rPr>
              <a:t> </a:t>
            </a:r>
          </a:p>
          <a:p>
            <a:pPr marL="457200" indent="-457200">
              <a:spcBef>
                <a:spcPts val="0"/>
              </a:spcBef>
              <a:buClr>
                <a:schemeClr val="tx1"/>
              </a:buClr>
              <a:buFont typeface="+mj-lt"/>
              <a:buAutoNum type="arabicPeriod"/>
            </a:pPr>
            <a:endParaRPr lang="en-US" sz="2400" b="1" dirty="0">
              <a:latin typeface="Arial"/>
              <a:cs typeface="Arial"/>
            </a:endParaRPr>
          </a:p>
          <a:p>
            <a:pPr marL="457200" indent="-457200">
              <a:spcBef>
                <a:spcPts val="0"/>
              </a:spcBef>
              <a:buClr>
                <a:schemeClr val="tx1"/>
              </a:buClr>
              <a:buFont typeface="+mj-lt"/>
              <a:buAutoNum type="arabicPeriod"/>
            </a:pPr>
            <a:r>
              <a:rPr lang="en-US" sz="2400" b="1" dirty="0">
                <a:latin typeface="Arial"/>
                <a:cs typeface="Arial"/>
              </a:rPr>
              <a:t>The Accreditation Manager facilitates Zoom</a:t>
            </a:r>
            <a:r>
              <a:rPr lang="en-US" sz="2400" b="1" dirty="0">
                <a:effectLst/>
                <a:latin typeface="Arial"/>
                <a:cs typeface="Arial"/>
              </a:rPr>
              <a:t> conferences for the panel to come to consensus on scoring of each standard. If needed, requests for additional information are sent to the university program.</a:t>
            </a:r>
          </a:p>
          <a:p>
            <a:pPr marL="457200" indent="-457200">
              <a:spcBef>
                <a:spcPts val="0"/>
              </a:spcBef>
              <a:buClr>
                <a:schemeClr val="tx1"/>
              </a:buClr>
              <a:buFont typeface="+mj-lt"/>
              <a:buAutoNum type="arabicPeriod"/>
            </a:pPr>
            <a:endParaRPr lang="en-US" sz="2400" b="1" dirty="0">
              <a:latin typeface="Arial"/>
              <a:cs typeface="Arial"/>
            </a:endParaRPr>
          </a:p>
          <a:p>
            <a:pPr marL="457200" indent="-457200">
              <a:spcBef>
                <a:spcPts val="0"/>
              </a:spcBef>
              <a:buClr>
                <a:schemeClr val="tx1"/>
              </a:buClr>
              <a:buFont typeface="+mj-lt"/>
              <a:buAutoNum type="arabicPeriod"/>
            </a:pPr>
            <a:r>
              <a:rPr lang="en-US" sz="2400" b="1" dirty="0">
                <a:effectLst/>
                <a:latin typeface="Arial"/>
                <a:cs typeface="Arial"/>
              </a:rPr>
              <a:t>The review </a:t>
            </a:r>
            <a:r>
              <a:rPr lang="en-US" sz="2400" b="1" dirty="0">
                <a:latin typeface="Arial"/>
                <a:cs typeface="Arial"/>
              </a:rPr>
              <a:t>panel</a:t>
            </a:r>
            <a:r>
              <a:rPr lang="en-US" sz="2400" b="1" dirty="0">
                <a:effectLst/>
                <a:latin typeface="Arial"/>
                <a:cs typeface="Arial"/>
              </a:rPr>
              <a:t> conducts telephone interviews with program leadership and students</a:t>
            </a:r>
            <a:r>
              <a:rPr lang="en-US" sz="2400" b="1" dirty="0">
                <a:latin typeface="Arial"/>
                <a:cs typeface="Arial"/>
              </a:rPr>
              <a:t> and makes a virtual site visit (Zoom).</a:t>
            </a:r>
          </a:p>
          <a:p>
            <a:pPr marL="457200" indent="-457200">
              <a:spcBef>
                <a:spcPts val="0"/>
              </a:spcBef>
              <a:buClr>
                <a:schemeClr val="tx1"/>
              </a:buClr>
              <a:buFont typeface="+mj-lt"/>
              <a:buAutoNum type="arabicPeriod"/>
            </a:pPr>
            <a:endParaRPr lang="en-US" sz="2400" b="1" dirty="0">
              <a:latin typeface="Arial"/>
              <a:cs typeface="Arial"/>
            </a:endParaRPr>
          </a:p>
          <a:p>
            <a:pPr marL="457200" indent="-457200">
              <a:spcBef>
                <a:spcPts val="0"/>
              </a:spcBef>
              <a:buClr>
                <a:schemeClr val="tx1"/>
              </a:buClr>
              <a:buFont typeface="+mj-lt"/>
              <a:buAutoNum type="arabicPeriod"/>
            </a:pPr>
            <a:r>
              <a:rPr lang="en-US" sz="2400" b="1" dirty="0">
                <a:latin typeface="Arial"/>
                <a:cs typeface="Arial"/>
              </a:rPr>
              <a:t>The panel discusses </a:t>
            </a:r>
            <a:r>
              <a:rPr lang="en-US" sz="2400" b="1" dirty="0">
                <a:effectLst/>
                <a:latin typeface="Arial"/>
                <a:cs typeface="Arial"/>
              </a:rPr>
              <a:t>the compiled data and </a:t>
            </a:r>
            <a:r>
              <a:rPr lang="en-US" sz="2400" b="1" dirty="0">
                <a:latin typeface="Arial"/>
                <a:cs typeface="Arial"/>
              </a:rPr>
              <a:t>makes</a:t>
            </a:r>
            <a:r>
              <a:rPr lang="en-US" sz="2400" b="1" dirty="0">
                <a:effectLst/>
                <a:latin typeface="Arial"/>
                <a:cs typeface="Arial"/>
              </a:rPr>
              <a:t> a report/recommendation. Report is shared with University for 2 weeks for factual review. Final Report is submitted to the Higher Education Accreditation Commission (HEAC).</a:t>
            </a:r>
          </a:p>
          <a:p>
            <a:endParaRPr lang="en-US" b="1" dirty="0"/>
          </a:p>
        </p:txBody>
      </p:sp>
    </p:spTree>
    <p:extLst>
      <p:ext uri="{BB962C8B-B14F-4D97-AF65-F5344CB8AC3E}">
        <p14:creationId xmlns:p14="http://schemas.microsoft.com/office/powerpoint/2010/main" val="1507160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FBECE-BBC0-49B9-A92F-3EA051F067A0}"/>
              </a:ext>
            </a:extLst>
          </p:cNvPr>
          <p:cNvSpPr>
            <a:spLocks noGrp="1"/>
          </p:cNvSpPr>
          <p:nvPr>
            <p:ph type="title"/>
          </p:nvPr>
        </p:nvSpPr>
        <p:spPr>
          <a:xfrm>
            <a:off x="1103312" y="452718"/>
            <a:ext cx="9331008" cy="1400530"/>
          </a:xfrm>
        </p:spPr>
        <p:txBody>
          <a:bodyPr/>
          <a:lstStyle/>
          <a:p>
            <a:r>
              <a:rPr lang="en-US" dirty="0"/>
              <a:t>HISTORY OF UNIVERSITY PROGRAM REVIEWS</a:t>
            </a:r>
          </a:p>
        </p:txBody>
      </p:sp>
      <p:sp>
        <p:nvSpPr>
          <p:cNvPr id="3" name="Content Placeholder 2">
            <a:extLst>
              <a:ext uri="{FF2B5EF4-FFF2-40B4-BE49-F238E27FC236}">
                <a16:creationId xmlns:a16="http://schemas.microsoft.com/office/drawing/2014/main" id="{D900C33D-0952-4A2A-882A-A12008159FE5}"/>
              </a:ext>
            </a:extLst>
          </p:cNvPr>
          <p:cNvSpPr>
            <a:spLocks noGrp="1"/>
          </p:cNvSpPr>
          <p:nvPr>
            <p:ph idx="1"/>
          </p:nvPr>
        </p:nvSpPr>
        <p:spPr/>
        <p:txBody>
          <a:bodyPr/>
          <a:lstStyle/>
          <a:p>
            <a:pPr marL="342900" marR="0" lvl="0" indent="-342900" rtl="0">
              <a:spcBef>
                <a:spcPts val="0"/>
              </a:spcBef>
              <a:spcAft>
                <a:spcPts val="0"/>
              </a:spcAft>
              <a:buFont typeface="Arial" panose="020B0604020202020204" pitchFamily="34" charset="0"/>
              <a:buChar char="*"/>
            </a:pPr>
            <a:r>
              <a:rPr lang="en-US" sz="2400" b="1" u="sng" dirty="0">
                <a:effectLst/>
                <a:latin typeface="Arial" panose="020B0604020202020204" pitchFamily="34" charset="0"/>
              </a:rPr>
              <a:t>AER Divisions</a:t>
            </a:r>
            <a:r>
              <a:rPr lang="en-US" sz="2400" b="1" dirty="0">
                <a:effectLst/>
                <a:latin typeface="Arial" panose="020B0604020202020204" pitchFamily="34" charset="0"/>
              </a:rPr>
              <a:t> separately reviewed University Programs in the 1970</a:t>
            </a:r>
            <a:r>
              <a:rPr lang="en-US" sz="2400" b="1" dirty="0">
                <a:effectLst/>
                <a:latin typeface="Arial" panose="020B0604020202020204" pitchFamily="34" charset="0"/>
                <a:cs typeface="Arial" panose="020B0604020202020204" pitchFamily="34" charset="0"/>
              </a:rPr>
              <a:t>’</a:t>
            </a:r>
            <a:r>
              <a:rPr lang="en-US" sz="2400" b="1" dirty="0">
                <a:effectLst/>
                <a:latin typeface="Arial" panose="020B0604020202020204" pitchFamily="34" charset="0"/>
              </a:rPr>
              <a:t>s</a:t>
            </a:r>
          </a:p>
          <a:p>
            <a:pPr marL="0" marR="0" lvl="0" indent="0" rtl="0">
              <a:spcBef>
                <a:spcPts val="0"/>
              </a:spcBef>
              <a:spcAft>
                <a:spcPts val="0"/>
              </a:spcAft>
              <a:buNone/>
            </a:pPr>
            <a:endParaRPr lang="en-US" sz="2400" b="1" dirty="0">
              <a:effectLst/>
              <a:latin typeface="Times New Roman" panose="02020603050405020304" pitchFamily="18" charset="0"/>
            </a:endParaRPr>
          </a:p>
          <a:p>
            <a:pPr marL="342900" marR="0" lvl="0" indent="-342900">
              <a:spcBef>
                <a:spcPts val="0"/>
              </a:spcBef>
              <a:spcAft>
                <a:spcPts val="0"/>
              </a:spcAft>
              <a:buFont typeface="Arial" panose="020B0604020202020204" pitchFamily="34" charset="0"/>
              <a:buChar char="*"/>
            </a:pPr>
            <a:r>
              <a:rPr lang="en-US" sz="2400" b="1" dirty="0">
                <a:effectLst/>
                <a:latin typeface="Arial" panose="020B0604020202020204" pitchFamily="34" charset="0"/>
              </a:rPr>
              <a:t>In the early 2000</a:t>
            </a:r>
            <a:r>
              <a:rPr lang="en-US" sz="2400" b="1" dirty="0">
                <a:effectLst/>
                <a:latin typeface="Arial" panose="020B0604020202020204" pitchFamily="34" charset="0"/>
                <a:cs typeface="Arial" panose="020B0604020202020204" pitchFamily="34" charset="0"/>
              </a:rPr>
              <a:t>’</a:t>
            </a:r>
            <a:r>
              <a:rPr lang="en-US" sz="2400" b="1" dirty="0">
                <a:effectLst/>
                <a:latin typeface="Arial" panose="020B0604020202020204" pitchFamily="34" charset="0"/>
              </a:rPr>
              <a:t>s program reviews were erratic</a:t>
            </a:r>
            <a:endParaRPr lang="en-US" sz="2400" b="1" dirty="0">
              <a:effectLst/>
              <a:latin typeface="Times New Roman" panose="02020603050405020304" pitchFamily="18" charset="0"/>
            </a:endParaRPr>
          </a:p>
          <a:p>
            <a:pPr marL="342900" marR="0" lvl="0" indent="-342900" rtl="0">
              <a:spcBef>
                <a:spcPts val="0"/>
              </a:spcBef>
              <a:spcAft>
                <a:spcPts val="0"/>
              </a:spcAft>
              <a:buFont typeface="Arial" panose="020B0604020202020204" pitchFamily="34" charset="0"/>
              <a:buChar char="*"/>
            </a:pPr>
            <a:endParaRPr lang="en-US" sz="2400" b="1" dirty="0">
              <a:latin typeface="Arial" panose="020B0604020202020204" pitchFamily="34" charset="0"/>
            </a:endParaRPr>
          </a:p>
          <a:p>
            <a:pPr marL="342900" marR="0" lvl="0" indent="-342900" rtl="0">
              <a:spcBef>
                <a:spcPts val="0"/>
              </a:spcBef>
              <a:spcAft>
                <a:spcPts val="0"/>
              </a:spcAft>
              <a:buFont typeface="Arial" panose="020B0604020202020204" pitchFamily="34" charset="0"/>
              <a:buChar char="*"/>
            </a:pPr>
            <a:r>
              <a:rPr lang="en-US" sz="2400" b="1" dirty="0">
                <a:effectLst/>
                <a:latin typeface="Arial" panose="020B0604020202020204" pitchFamily="34" charset="0"/>
              </a:rPr>
              <a:t>In 2009-2010, Programs review was consolidated under an interdivisional approach supported by AER Board rather than though the individual divisions</a:t>
            </a:r>
            <a:endParaRPr lang="en-US" sz="2400" b="1" dirty="0">
              <a:effectLst/>
              <a:latin typeface="Times New Roman" panose="02020603050405020304" pitchFamily="18" charset="0"/>
            </a:endParaRPr>
          </a:p>
          <a:p>
            <a:pPr lvl="1" indent="-342900">
              <a:spcBef>
                <a:spcPts val="0"/>
              </a:spcBef>
              <a:buFont typeface="Courier New" panose="02070309020205020404" pitchFamily="49" charset="0"/>
              <a:buChar char="o"/>
            </a:pPr>
            <a:r>
              <a:rPr lang="en-US" sz="2200" b="1" dirty="0">
                <a:effectLst/>
                <a:latin typeface="Arial" panose="020B0604020202020204" pitchFamily="34" charset="0"/>
              </a:rPr>
              <a:t> Review was made electronic</a:t>
            </a:r>
            <a:endParaRPr lang="en-US" sz="2200" b="1" dirty="0">
              <a:effectLst/>
              <a:latin typeface="Times New Roman" panose="02020603050405020304" pitchFamily="18" charset="0"/>
            </a:endParaRPr>
          </a:p>
          <a:p>
            <a:pPr lvl="1" indent="-342900">
              <a:spcBef>
                <a:spcPts val="0"/>
              </a:spcBef>
              <a:buFont typeface="Courier New" panose="02070309020205020404" pitchFamily="49" charset="0"/>
              <a:buChar char="o"/>
            </a:pPr>
            <a:r>
              <a:rPr lang="en-US" sz="2200" b="1" dirty="0">
                <a:effectLst/>
                <a:latin typeface="Arial" panose="020B0604020202020204" pitchFamily="34" charset="0"/>
              </a:rPr>
              <a:t> Standards were revised</a:t>
            </a:r>
            <a:endParaRPr lang="en-US" sz="2200" b="1" dirty="0">
              <a:effectLst/>
              <a:latin typeface="Times New Roman" panose="02020603050405020304" pitchFamily="18" charset="0"/>
            </a:endParaRPr>
          </a:p>
          <a:p>
            <a:pPr lvl="1" indent="-342900">
              <a:spcBef>
                <a:spcPts val="0"/>
              </a:spcBef>
              <a:buFont typeface="Courier New" panose="02070309020205020404" pitchFamily="49" charset="0"/>
              <a:buChar char="o"/>
            </a:pPr>
            <a:r>
              <a:rPr lang="en-US" sz="2200" b="1" dirty="0">
                <a:effectLst/>
                <a:latin typeface="Arial" panose="020B0604020202020204" pitchFamily="34" charset="0"/>
              </a:rPr>
              <a:t> New structure was developed </a:t>
            </a:r>
            <a:endParaRPr lang="en-US" sz="2200" b="1" dirty="0">
              <a:effectLst/>
              <a:latin typeface="Times New Roman" panose="02020603050405020304" pitchFamily="18" charset="0"/>
            </a:endParaRPr>
          </a:p>
          <a:p>
            <a:endParaRPr lang="en-US" b="1" dirty="0"/>
          </a:p>
        </p:txBody>
      </p:sp>
    </p:spTree>
    <p:extLst>
      <p:ext uri="{BB962C8B-B14F-4D97-AF65-F5344CB8AC3E}">
        <p14:creationId xmlns:p14="http://schemas.microsoft.com/office/powerpoint/2010/main" val="27846382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8760C-DBD8-4E18-86F7-EE124CC2A792}"/>
              </a:ext>
            </a:extLst>
          </p:cNvPr>
          <p:cNvSpPr>
            <a:spLocks noGrp="1"/>
          </p:cNvSpPr>
          <p:nvPr>
            <p:ph type="title"/>
          </p:nvPr>
        </p:nvSpPr>
        <p:spPr>
          <a:xfrm>
            <a:off x="1103312" y="452718"/>
            <a:ext cx="8947522" cy="1085137"/>
          </a:xfrm>
        </p:spPr>
        <p:txBody>
          <a:bodyPr/>
          <a:lstStyle/>
          <a:p>
            <a:r>
              <a:rPr lang="en-US" kern="0" dirty="0">
                <a:solidFill>
                  <a:schemeClr val="tx1"/>
                </a:solidFill>
                <a:effectLst/>
                <a:cs typeface="Arial" panose="020B0604020202020204" pitchFamily="34" charset="0"/>
              </a:rPr>
              <a:t>Steps in University Review Process</a:t>
            </a:r>
            <a:br>
              <a:rPr lang="en-US" kern="0" dirty="0">
                <a:solidFill>
                  <a:schemeClr val="tx1"/>
                </a:solidFill>
                <a:effectLst/>
                <a:cs typeface="Arial" panose="020B0604020202020204" pitchFamily="34" charset="0"/>
              </a:rPr>
            </a:br>
            <a:r>
              <a:rPr lang="en-US" kern="0" dirty="0">
                <a:solidFill>
                  <a:schemeClr val="tx1"/>
                </a:solidFill>
                <a:effectLst/>
                <a:cs typeface="Arial" panose="020B0604020202020204" pitchFamily="34" charset="0"/>
              </a:rPr>
              <a:t>Part 3</a:t>
            </a:r>
            <a:br>
              <a:rPr lang="en-US" kern="0" dirty="0">
                <a:solidFill>
                  <a:schemeClr val="tx1"/>
                </a:solidFill>
                <a:effectLst/>
                <a:cs typeface="Arial" panose="020B0604020202020204" pitchFamily="34" charset="0"/>
              </a:rPr>
            </a:br>
            <a:br>
              <a:rPr lang="en-US" kern="0" dirty="0">
                <a:solidFill>
                  <a:schemeClr val="tx1"/>
                </a:solidFill>
                <a:effectLst/>
                <a:cs typeface="Arial" panose="020B0604020202020204" pitchFamily="34" charset="0"/>
              </a:rPr>
            </a:br>
            <a:endParaRPr lang="en-US" dirty="0">
              <a:solidFill>
                <a:schemeClr val="tx1"/>
              </a:solidFill>
              <a:cs typeface="Arial" panose="020B0604020202020204" pitchFamily="34" charset="0"/>
            </a:endParaRPr>
          </a:p>
        </p:txBody>
      </p:sp>
      <p:sp>
        <p:nvSpPr>
          <p:cNvPr id="3" name="Content Placeholder 2">
            <a:extLst>
              <a:ext uri="{FF2B5EF4-FFF2-40B4-BE49-F238E27FC236}">
                <a16:creationId xmlns:a16="http://schemas.microsoft.com/office/drawing/2014/main" id="{AA55B533-B1C2-48C7-8D2E-C8E39F9C6039}"/>
              </a:ext>
            </a:extLst>
          </p:cNvPr>
          <p:cNvSpPr>
            <a:spLocks noGrp="1"/>
          </p:cNvSpPr>
          <p:nvPr>
            <p:ph idx="1"/>
          </p:nvPr>
        </p:nvSpPr>
        <p:spPr/>
        <p:txBody>
          <a:bodyPr vert="horz" lIns="91440" tIns="45720" rIns="91440" bIns="45720" rtlCol="0" anchor="t">
            <a:normAutofit/>
          </a:bodyPr>
          <a:lstStyle/>
          <a:p>
            <a:pPr marL="0" indent="0">
              <a:spcBef>
                <a:spcPts val="0"/>
              </a:spcBef>
              <a:buNone/>
            </a:pPr>
            <a:r>
              <a:rPr lang="en-US" sz="2400" b="1" dirty="0">
                <a:latin typeface="Arial"/>
                <a:cs typeface="Arial"/>
              </a:rPr>
              <a:t>HEAC</a:t>
            </a:r>
            <a:r>
              <a:rPr lang="en-US" sz="2400" b="1" dirty="0">
                <a:effectLst/>
                <a:latin typeface="Arial"/>
                <a:cs typeface="Arial"/>
              </a:rPr>
              <a:t> </a:t>
            </a:r>
            <a:r>
              <a:rPr lang="en-US" sz="2400" b="1" dirty="0">
                <a:latin typeface="Arial"/>
                <a:cs typeface="Arial"/>
              </a:rPr>
              <a:t>confirms all</a:t>
            </a:r>
            <a:r>
              <a:rPr lang="en-US" sz="2400" b="1" dirty="0">
                <a:effectLst/>
                <a:latin typeface="Arial"/>
                <a:cs typeface="Arial"/>
              </a:rPr>
              <a:t> standards are met and makes a status recommendation.</a:t>
            </a:r>
          </a:p>
          <a:p>
            <a:pPr marL="0" marR="0" lvl="0" indent="0">
              <a:spcBef>
                <a:spcPts val="0"/>
              </a:spcBef>
              <a:spcAft>
                <a:spcPts val="0"/>
              </a:spcAft>
              <a:buNone/>
            </a:pPr>
            <a:endParaRPr lang="en-US" sz="2400" b="1" dirty="0">
              <a:latin typeface="Arial" panose="020B0604020202020204" pitchFamily="34" charset="0"/>
              <a:cs typeface="Arial" panose="020B0604020202020204" pitchFamily="34" charset="0"/>
            </a:endParaRPr>
          </a:p>
          <a:p>
            <a:pPr marL="0" marR="0" lvl="0" indent="0">
              <a:spcBef>
                <a:spcPts val="0"/>
              </a:spcBef>
              <a:spcAft>
                <a:spcPts val="0"/>
              </a:spcAft>
              <a:buNone/>
            </a:pPr>
            <a:r>
              <a:rPr lang="en-US" sz="2400" b="1" dirty="0">
                <a:effectLst/>
                <a:latin typeface="Arial"/>
                <a:cs typeface="Arial"/>
              </a:rPr>
              <a:t>Chair of HEAC presents recommendation to the AER Accreditation Council for a final decision.</a:t>
            </a:r>
          </a:p>
          <a:p>
            <a:pPr>
              <a:spcBef>
                <a:spcPts val="0"/>
              </a:spcBef>
              <a:buClr>
                <a:srgbClr val="8AD0D6"/>
              </a:buClr>
              <a:buFont typeface="Wingdings" panose="05000000000000000000" pitchFamily="2" charset="2"/>
              <a:buChar char="ü"/>
            </a:pPr>
            <a:endParaRPr lang="en-US" sz="2400" b="1" dirty="0">
              <a:latin typeface="Arial"/>
              <a:cs typeface="Arial"/>
            </a:endParaRPr>
          </a:p>
          <a:p>
            <a:pPr marL="0" indent="0">
              <a:spcBef>
                <a:spcPts val="0"/>
              </a:spcBef>
              <a:buClr>
                <a:srgbClr val="8AD0D6"/>
              </a:buClr>
              <a:buNone/>
            </a:pPr>
            <a:r>
              <a:rPr lang="en-US" sz="2400" b="1" dirty="0">
                <a:latin typeface="Arial"/>
                <a:cs typeface="Arial"/>
              </a:rPr>
              <a:t>If there are no unforeseen delays after the university program submits all required materials, the whole process  results in a decision in approximately 120 days.</a:t>
            </a:r>
          </a:p>
          <a:p>
            <a:pPr marL="0" indent="0">
              <a:buNone/>
            </a:pPr>
            <a:endParaRPr lang="en-US" b="1" dirty="0"/>
          </a:p>
        </p:txBody>
      </p:sp>
    </p:spTree>
    <p:extLst>
      <p:ext uri="{BB962C8B-B14F-4D97-AF65-F5344CB8AC3E}">
        <p14:creationId xmlns:p14="http://schemas.microsoft.com/office/powerpoint/2010/main" val="35427775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A027F-AA26-4AC9-83D0-1DE21DB7B034}"/>
              </a:ext>
            </a:extLst>
          </p:cNvPr>
          <p:cNvSpPr>
            <a:spLocks noGrp="1"/>
          </p:cNvSpPr>
          <p:nvPr>
            <p:ph type="title"/>
          </p:nvPr>
        </p:nvSpPr>
        <p:spPr>
          <a:xfrm>
            <a:off x="1103312" y="452718"/>
            <a:ext cx="8947522" cy="1400530"/>
          </a:xfrm>
        </p:spPr>
        <p:txBody>
          <a:bodyPr/>
          <a:lstStyle/>
          <a:p>
            <a:r>
              <a:rPr lang="en-US" dirty="0">
                <a:effectLst/>
                <a:ea typeface="Times New Roman" panose="02020603050405020304" pitchFamily="18" charset="0"/>
                <a:cs typeface="Arial" panose="020B0604020202020204" pitchFamily="34" charset="0"/>
              </a:rPr>
              <a:t>Four Accreditation Status Levels</a:t>
            </a:r>
            <a:endParaRPr lang="en-US" dirty="0"/>
          </a:p>
        </p:txBody>
      </p:sp>
      <p:sp>
        <p:nvSpPr>
          <p:cNvPr id="3" name="Content Placeholder 2">
            <a:extLst>
              <a:ext uri="{FF2B5EF4-FFF2-40B4-BE49-F238E27FC236}">
                <a16:creationId xmlns:a16="http://schemas.microsoft.com/office/drawing/2014/main" id="{EFA6B1AC-BD1D-49FE-B69E-2D5A7891AC66}"/>
              </a:ext>
            </a:extLst>
          </p:cNvPr>
          <p:cNvSpPr>
            <a:spLocks noGrp="1"/>
          </p:cNvSpPr>
          <p:nvPr>
            <p:ph idx="1"/>
          </p:nvPr>
        </p:nvSpPr>
        <p:spPr/>
        <p:txBody>
          <a:bodyPr vert="horz" lIns="91440" tIns="45720" rIns="91440" bIns="45720" rtlCol="0" anchor="t">
            <a:normAutofit/>
          </a:bodyPr>
          <a:lstStyle/>
          <a:p>
            <a:pPr marL="742950" indent="-742950">
              <a:spcBef>
                <a:spcPts val="0"/>
              </a:spcBef>
              <a:buClr>
                <a:schemeClr val="tx1"/>
              </a:buClr>
              <a:buFont typeface="+mj-lt"/>
              <a:buAutoNum type="arabicPeriod"/>
            </a:pPr>
            <a:r>
              <a:rPr lang="en-US" sz="2800" b="1" dirty="0">
                <a:effectLst/>
                <a:latin typeface="Arial"/>
                <a:cs typeface="Arial"/>
              </a:rPr>
              <a:t>Full Accreditation: the university program has fully </a:t>
            </a:r>
            <a:r>
              <a:rPr lang="en-US" sz="2800" b="1" dirty="0">
                <a:latin typeface="Arial"/>
                <a:cs typeface="Arial"/>
              </a:rPr>
              <a:t>met all Core and all Curricular </a:t>
            </a:r>
            <a:r>
              <a:rPr lang="en-US" sz="2800" b="1" dirty="0">
                <a:effectLst/>
                <a:latin typeface="Arial"/>
                <a:cs typeface="Arial"/>
              </a:rPr>
              <a:t>standards</a:t>
            </a:r>
            <a:r>
              <a:rPr lang="en-US" sz="2800" b="1" dirty="0">
                <a:latin typeface="Arial"/>
                <a:cs typeface="Arial"/>
              </a:rPr>
              <a:t>. </a:t>
            </a:r>
            <a:endParaRPr lang="en-US" sz="2800" b="1" dirty="0">
              <a:effectLst/>
              <a:latin typeface="Arial" panose="020B0604020202020204" pitchFamily="34" charset="0"/>
              <a:cs typeface="Arial" panose="020B0604020202020204" pitchFamily="34" charset="0"/>
            </a:endParaRPr>
          </a:p>
          <a:p>
            <a:pPr lvl="1">
              <a:spcBef>
                <a:spcPts val="1800"/>
              </a:spcBef>
              <a:buClr>
                <a:srgbClr val="8AD0D6"/>
              </a:buClr>
              <a:buFont typeface="Arial" panose="020B0604020202020204" pitchFamily="34" charset="0"/>
              <a:buChar char="*"/>
            </a:pPr>
            <a:r>
              <a:rPr lang="en-US" sz="2600" b="1" dirty="0">
                <a:latin typeface="Arial"/>
                <a:cs typeface="Arial"/>
              </a:rPr>
              <a:t>Granted for Five Years.</a:t>
            </a:r>
          </a:p>
          <a:p>
            <a:endParaRPr lang="en-US" sz="2800" b="1" dirty="0"/>
          </a:p>
        </p:txBody>
      </p:sp>
    </p:spTree>
    <p:extLst>
      <p:ext uri="{BB962C8B-B14F-4D97-AF65-F5344CB8AC3E}">
        <p14:creationId xmlns:p14="http://schemas.microsoft.com/office/powerpoint/2010/main" val="31387860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A027F-AA26-4AC9-83D0-1DE21DB7B034}"/>
              </a:ext>
            </a:extLst>
          </p:cNvPr>
          <p:cNvSpPr>
            <a:spLocks noGrp="1"/>
          </p:cNvSpPr>
          <p:nvPr>
            <p:ph type="title"/>
          </p:nvPr>
        </p:nvSpPr>
        <p:spPr>
          <a:xfrm>
            <a:off x="1103312" y="452718"/>
            <a:ext cx="8947522" cy="1400530"/>
          </a:xfrm>
        </p:spPr>
        <p:txBody>
          <a:bodyPr/>
          <a:lstStyle/>
          <a:p>
            <a:r>
              <a:rPr lang="en-US" dirty="0">
                <a:effectLst/>
                <a:ea typeface="Times New Roman" panose="02020603050405020304" pitchFamily="18" charset="0"/>
                <a:cs typeface="Arial"/>
              </a:rPr>
              <a:t>Accreditation Status: </a:t>
            </a:r>
            <a:br>
              <a:rPr lang="en-US" dirty="0">
                <a:ea typeface="Times New Roman" panose="02020603050405020304" pitchFamily="18" charset="0"/>
                <a:cs typeface="Arial"/>
              </a:rPr>
            </a:br>
            <a:r>
              <a:rPr lang="en-US" dirty="0">
                <a:effectLst/>
                <a:ea typeface="Times New Roman" panose="02020603050405020304" pitchFamily="18" charset="0"/>
                <a:cs typeface="Arial"/>
              </a:rPr>
              <a:t>PROVISIONAL</a:t>
            </a:r>
            <a:br>
              <a:rPr lang="en-US" dirty="0">
                <a:effectLst/>
                <a:ea typeface="Times New Roman" panose="02020603050405020304" pitchFamily="18"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EFA6B1AC-BD1D-49FE-B69E-2D5A7891AC66}"/>
              </a:ext>
            </a:extLst>
          </p:cNvPr>
          <p:cNvSpPr>
            <a:spLocks noGrp="1"/>
          </p:cNvSpPr>
          <p:nvPr>
            <p:ph idx="1"/>
          </p:nvPr>
        </p:nvSpPr>
        <p:spPr>
          <a:xfrm>
            <a:off x="1103312" y="2069690"/>
            <a:ext cx="8946541" cy="4571999"/>
          </a:xfrm>
        </p:spPr>
        <p:txBody>
          <a:bodyPr vert="horz" lIns="91440" tIns="45720" rIns="91440" bIns="45720" rtlCol="0" anchor="t">
            <a:normAutofit/>
          </a:bodyPr>
          <a:lstStyle/>
          <a:p>
            <a:pPr marL="0" indent="0">
              <a:buNone/>
            </a:pPr>
            <a:r>
              <a:rPr lang="en-US" sz="2400" b="1" dirty="0">
                <a:effectLst/>
                <a:latin typeface="Arial"/>
                <a:cs typeface="Arial"/>
              </a:rPr>
              <a:t>2. 	Provisional Accreditation:</a:t>
            </a:r>
            <a:r>
              <a:rPr lang="en-US" sz="2400" b="1" dirty="0">
                <a:latin typeface="Arial"/>
                <a:cs typeface="Arial"/>
              </a:rPr>
              <a:t> granted to candidates seeking 	initial accreditation, for a period of one year. </a:t>
            </a:r>
          </a:p>
          <a:p>
            <a:pPr marL="0" indent="0">
              <a:buClr>
                <a:srgbClr val="8AD0D6"/>
              </a:buClr>
              <a:buNone/>
            </a:pPr>
            <a:r>
              <a:rPr lang="en-US" sz="2400" b="1" dirty="0">
                <a:latin typeface="Arial"/>
                <a:cs typeface="Arial"/>
              </a:rPr>
              <a:t>Provisional accreditation is awarded when the program has demonstrated substantial progress towards meeting all the standards but needs additional time to come into full compliance. </a:t>
            </a:r>
          </a:p>
          <a:p>
            <a:pPr marL="0" indent="0">
              <a:buClr>
                <a:srgbClr val="8AD0D6"/>
              </a:buClr>
              <a:buNone/>
            </a:pPr>
            <a:r>
              <a:rPr lang="en-US" sz="2400" b="1" dirty="0">
                <a:latin typeface="Arial"/>
                <a:cs typeface="Arial"/>
              </a:rPr>
              <a:t>Program must commit in writing to meeting all Core and Curricular standards within one year.</a:t>
            </a:r>
          </a:p>
          <a:p>
            <a:pPr marL="0" indent="0">
              <a:buClr>
                <a:srgbClr val="8AD0D6"/>
              </a:buClr>
              <a:buNone/>
            </a:pPr>
            <a:r>
              <a:rPr lang="en-US" sz="2400" b="1" dirty="0">
                <a:latin typeface="Arial"/>
                <a:cs typeface="Arial"/>
              </a:rPr>
              <a:t>The program is not accredited at this time.</a:t>
            </a:r>
          </a:p>
          <a:p>
            <a:pPr>
              <a:buClr>
                <a:srgbClr val="8AD0D6"/>
              </a:buClr>
            </a:pPr>
            <a:endParaRPr lang="en-US" b="1" dirty="0">
              <a:latin typeface="Arial"/>
              <a:cs typeface="Arial"/>
            </a:endParaRPr>
          </a:p>
        </p:txBody>
      </p:sp>
    </p:spTree>
    <p:extLst>
      <p:ext uri="{BB962C8B-B14F-4D97-AF65-F5344CB8AC3E}">
        <p14:creationId xmlns:p14="http://schemas.microsoft.com/office/powerpoint/2010/main" val="24857914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8C905-3755-F6C8-2EC9-0C7C35C59824}"/>
              </a:ext>
            </a:extLst>
          </p:cNvPr>
          <p:cNvSpPr>
            <a:spLocks noGrp="1"/>
          </p:cNvSpPr>
          <p:nvPr>
            <p:ph type="title"/>
          </p:nvPr>
        </p:nvSpPr>
        <p:spPr>
          <a:xfrm>
            <a:off x="1103312" y="452718"/>
            <a:ext cx="8947522" cy="1400530"/>
          </a:xfrm>
        </p:spPr>
        <p:txBody>
          <a:bodyPr/>
          <a:lstStyle/>
          <a:p>
            <a:r>
              <a:rPr lang="en-US" dirty="0">
                <a:cs typeface="Arial"/>
              </a:rPr>
              <a:t>Accreditation Status: PROBATIONARY</a:t>
            </a:r>
          </a:p>
        </p:txBody>
      </p:sp>
      <p:sp>
        <p:nvSpPr>
          <p:cNvPr id="3" name="Content Placeholder 2">
            <a:extLst>
              <a:ext uri="{FF2B5EF4-FFF2-40B4-BE49-F238E27FC236}">
                <a16:creationId xmlns:a16="http://schemas.microsoft.com/office/drawing/2014/main" id="{8C6355F5-D370-6658-CA1B-D2D08EE47CD4}"/>
              </a:ext>
            </a:extLst>
          </p:cNvPr>
          <p:cNvSpPr>
            <a:spLocks noGrp="1"/>
          </p:cNvSpPr>
          <p:nvPr>
            <p:ph idx="1"/>
          </p:nvPr>
        </p:nvSpPr>
        <p:spPr>
          <a:xfrm>
            <a:off x="1103312" y="2052918"/>
            <a:ext cx="9965022" cy="4352364"/>
          </a:xfrm>
        </p:spPr>
        <p:txBody>
          <a:bodyPr vert="horz" lIns="91440" tIns="45720" rIns="91440" bIns="45720" rtlCol="0" anchor="t">
            <a:normAutofit/>
          </a:bodyPr>
          <a:lstStyle/>
          <a:p>
            <a:pPr marL="0" indent="0">
              <a:buNone/>
            </a:pPr>
            <a:r>
              <a:rPr lang="en-US" sz="2400" b="1" dirty="0">
                <a:latin typeface="Arial"/>
                <a:cs typeface="Arial"/>
              </a:rPr>
              <a:t>3. 	Probationary Accreditation: granted for one year for 	candidates applying for reaccreditation. </a:t>
            </a:r>
          </a:p>
          <a:p>
            <a:pPr marL="0" indent="0">
              <a:buClr>
                <a:srgbClr val="8AD0D6"/>
              </a:buClr>
              <a:buNone/>
            </a:pPr>
            <a:r>
              <a:rPr lang="en-US" sz="2400" b="1" dirty="0">
                <a:latin typeface="Arial"/>
                <a:cs typeface="Arial"/>
              </a:rPr>
              <a:t>Probationary accreditation is awarded when the program is making substantial progress towards meeting all of the standards but needs additional time to come into full compliance. </a:t>
            </a:r>
          </a:p>
          <a:p>
            <a:pPr marL="0" indent="0">
              <a:buClr>
                <a:srgbClr val="8AD0D6"/>
              </a:buClr>
              <a:buNone/>
            </a:pPr>
            <a:r>
              <a:rPr lang="en-US" sz="2400" b="1" dirty="0">
                <a:latin typeface="Arial"/>
                <a:cs typeface="Arial"/>
              </a:rPr>
              <a:t>Program must commit in writing to meeting all Core and Curricular standards within one year.</a:t>
            </a:r>
            <a:endParaRPr lang="en-US" sz="2400" b="1" dirty="0"/>
          </a:p>
          <a:p>
            <a:pPr marL="0" indent="0">
              <a:buClr>
                <a:srgbClr val="8AD0D6"/>
              </a:buClr>
              <a:buNone/>
            </a:pPr>
            <a:r>
              <a:rPr lang="en-US" sz="2400" b="1" dirty="0">
                <a:latin typeface="Arial"/>
                <a:cs typeface="Arial"/>
              </a:rPr>
              <a:t>The program remains accredited at this time.</a:t>
            </a:r>
          </a:p>
          <a:p>
            <a:pPr>
              <a:buClr>
                <a:srgbClr val="8AD0D6"/>
              </a:buClr>
            </a:pPr>
            <a:endParaRPr lang="en-US" sz="2400" b="1" dirty="0"/>
          </a:p>
        </p:txBody>
      </p:sp>
    </p:spTree>
    <p:extLst>
      <p:ext uri="{BB962C8B-B14F-4D97-AF65-F5344CB8AC3E}">
        <p14:creationId xmlns:p14="http://schemas.microsoft.com/office/powerpoint/2010/main" val="10146840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A027F-AA26-4AC9-83D0-1DE21DB7B034}"/>
              </a:ext>
            </a:extLst>
          </p:cNvPr>
          <p:cNvSpPr>
            <a:spLocks noGrp="1"/>
          </p:cNvSpPr>
          <p:nvPr>
            <p:ph type="title"/>
          </p:nvPr>
        </p:nvSpPr>
        <p:spPr>
          <a:xfrm>
            <a:off x="1103312" y="452718"/>
            <a:ext cx="8947522" cy="1400530"/>
          </a:xfrm>
        </p:spPr>
        <p:txBody>
          <a:bodyPr/>
          <a:lstStyle/>
          <a:p>
            <a:r>
              <a:rPr lang="en-US" dirty="0">
                <a:effectLst/>
                <a:ea typeface="Times New Roman" panose="02020603050405020304" pitchFamily="18" charset="0"/>
                <a:cs typeface="Arial"/>
              </a:rPr>
              <a:t>Accreditation Status: DENIED</a:t>
            </a:r>
            <a:endParaRPr lang="en-US" dirty="0"/>
          </a:p>
        </p:txBody>
      </p:sp>
      <p:sp>
        <p:nvSpPr>
          <p:cNvPr id="3" name="Content Placeholder 2">
            <a:extLst>
              <a:ext uri="{FF2B5EF4-FFF2-40B4-BE49-F238E27FC236}">
                <a16:creationId xmlns:a16="http://schemas.microsoft.com/office/drawing/2014/main" id="{EFA6B1AC-BD1D-49FE-B69E-2D5A7891AC66}"/>
              </a:ext>
            </a:extLst>
          </p:cNvPr>
          <p:cNvSpPr>
            <a:spLocks noGrp="1"/>
          </p:cNvSpPr>
          <p:nvPr>
            <p:ph idx="1"/>
          </p:nvPr>
        </p:nvSpPr>
        <p:spPr>
          <a:xfrm>
            <a:off x="1103312" y="2010131"/>
            <a:ext cx="9985376" cy="4395151"/>
          </a:xfrm>
        </p:spPr>
        <p:txBody>
          <a:bodyPr vert="horz" lIns="91440" tIns="45720" rIns="91440" bIns="45720" rtlCol="0" anchor="t">
            <a:normAutofit/>
          </a:bodyPr>
          <a:lstStyle/>
          <a:p>
            <a:pPr marL="0" indent="0">
              <a:spcBef>
                <a:spcPts val="0"/>
              </a:spcBef>
              <a:buClr>
                <a:srgbClr val="8AD0D6"/>
              </a:buClr>
              <a:buNone/>
            </a:pPr>
            <a:r>
              <a:rPr lang="en-US" sz="2400" b="1" dirty="0">
                <a:latin typeface="Arial"/>
                <a:cs typeface="Arial"/>
              </a:rPr>
              <a:t>4.  Accreditation Denial is determined if the outcome </a:t>
            </a:r>
            <a:r>
              <a:rPr lang="en-US" sz="2400" b="1" dirty="0">
                <a:effectLst/>
                <a:latin typeface="Arial"/>
                <a:cs typeface="Arial"/>
              </a:rPr>
              <a:t>of the </a:t>
            </a:r>
            <a:r>
              <a:rPr lang="en-US" sz="2400" b="1" dirty="0">
                <a:latin typeface="Arial"/>
                <a:cs typeface="Arial"/>
              </a:rPr>
              <a:t>review process shows that the program </a:t>
            </a:r>
            <a:r>
              <a:rPr lang="en-US" sz="2400" b="1" dirty="0">
                <a:effectLst/>
                <a:latin typeface="Arial"/>
                <a:cs typeface="Arial"/>
              </a:rPr>
              <a:t>is not </a:t>
            </a:r>
            <a:r>
              <a:rPr lang="en-US" sz="2400" b="1" dirty="0">
                <a:latin typeface="Arial"/>
                <a:cs typeface="Arial"/>
              </a:rPr>
              <a:t>in substantial compliance with the standards</a:t>
            </a:r>
            <a:r>
              <a:rPr lang="en-US" sz="2400" b="1" dirty="0">
                <a:effectLst/>
                <a:latin typeface="Arial"/>
                <a:cs typeface="Arial"/>
              </a:rPr>
              <a:t>.</a:t>
            </a:r>
            <a:endParaRPr lang="en-US" sz="2400" b="1" dirty="0">
              <a:latin typeface="Arial"/>
              <a:cs typeface="Arial"/>
            </a:endParaRPr>
          </a:p>
          <a:p>
            <a:pPr marL="342900" marR="0" lvl="0" indent="-342900">
              <a:spcBef>
                <a:spcPts val="0"/>
              </a:spcBef>
              <a:spcAft>
                <a:spcPts val="0"/>
              </a:spcAft>
              <a:buClr>
                <a:srgbClr val="1E5155">
                  <a:lumMod val="40000"/>
                  <a:lumOff val="60000"/>
                </a:srgbClr>
              </a:buClr>
              <a:buFont typeface="Arial" panose="020B0604020202020204" pitchFamily="34" charset="0"/>
              <a:buChar char="*"/>
            </a:pPr>
            <a:endParaRPr lang="en-US" sz="2400" b="1" dirty="0">
              <a:effectLst/>
              <a:latin typeface="Arial" panose="020B0604020202020204" pitchFamily="34" charset="0"/>
              <a:cs typeface="Arial" panose="020B0604020202020204" pitchFamily="34" charset="0"/>
            </a:endParaRPr>
          </a:p>
          <a:p>
            <a:pPr marL="0" indent="0">
              <a:spcBef>
                <a:spcPts val="0"/>
              </a:spcBef>
              <a:buNone/>
            </a:pPr>
            <a:r>
              <a:rPr lang="en-US" sz="2400" b="1" dirty="0">
                <a:effectLst/>
                <a:latin typeface="Arial"/>
                <a:cs typeface="Arial"/>
              </a:rPr>
              <a:t>An appeals process is clearly outlined </a:t>
            </a:r>
            <a:r>
              <a:rPr lang="en-US" sz="2400" b="1" i="0" dirty="0">
                <a:effectLst/>
                <a:latin typeface="Arial"/>
                <a:cs typeface="Arial"/>
              </a:rPr>
              <a:t>in the AERAC Policies Manual: </a:t>
            </a:r>
            <a:r>
              <a:rPr lang="en-US" sz="2400" b="1" i="0" u="sng" strike="noStrike" dirty="0">
                <a:effectLst/>
                <a:latin typeface="Arial"/>
                <a:cs typeface="Arial"/>
                <a:hlinkClick r:id="rId2">
                  <a:extLst>
                    <a:ext uri="{A12FA001-AC4F-418D-AE19-62706E023703}">
                      <ahyp:hlinkClr xmlns:ahyp="http://schemas.microsoft.com/office/drawing/2018/hyperlinkcolor" val="tx"/>
                    </a:ext>
                  </a:extLst>
                </a:hlinkClick>
              </a:rPr>
              <a:t>https://aerbvi.org</a:t>
            </a:r>
            <a:r>
              <a:rPr lang="en-US" sz="2400" b="1" u="sng" dirty="0">
                <a:latin typeface="Arial"/>
                <a:cs typeface="Arial"/>
                <a:hlinkClick r:id="rId2">
                  <a:extLst>
                    <a:ext uri="{A12FA001-AC4F-418D-AE19-62706E023703}">
                      <ahyp:hlinkClr xmlns:ahyp="http://schemas.microsoft.com/office/drawing/2018/hyperlinkcolor" val="tx"/>
                    </a:ext>
                  </a:extLst>
                </a:hlinkClick>
              </a:rPr>
              <a:t>//accreditation</a:t>
            </a:r>
            <a:endParaRPr lang="en-US" sz="2400" b="1" dirty="0">
              <a:effectLst/>
              <a:latin typeface="Arial" panose="020B0604020202020204" pitchFamily="34" charset="0"/>
              <a:cs typeface="Arial" panose="020B0604020202020204" pitchFamily="34" charset="0"/>
            </a:endParaRPr>
          </a:p>
          <a:p>
            <a:endParaRPr lang="en-US" sz="1600" b="1" dirty="0"/>
          </a:p>
        </p:txBody>
      </p:sp>
    </p:spTree>
    <p:extLst>
      <p:ext uri="{BB962C8B-B14F-4D97-AF65-F5344CB8AC3E}">
        <p14:creationId xmlns:p14="http://schemas.microsoft.com/office/powerpoint/2010/main" val="4937378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EDB30D-BAA9-4076-9A24-78C2D90748F5}"/>
              </a:ext>
            </a:extLst>
          </p:cNvPr>
          <p:cNvSpPr>
            <a:spLocks noGrp="1"/>
          </p:cNvSpPr>
          <p:nvPr>
            <p:ph type="title"/>
          </p:nvPr>
        </p:nvSpPr>
        <p:spPr>
          <a:xfrm>
            <a:off x="1103312" y="452718"/>
            <a:ext cx="8947522" cy="1400530"/>
          </a:xfrm>
        </p:spPr>
        <p:txBody>
          <a:bodyPr/>
          <a:lstStyle/>
          <a:p>
            <a:r>
              <a:rPr lang="en-US" dirty="0">
                <a:cs typeface="Arial"/>
              </a:rPr>
              <a:t>APPEALS</a:t>
            </a:r>
            <a:endParaRPr lang="en-US" dirty="0"/>
          </a:p>
        </p:txBody>
      </p:sp>
      <p:sp>
        <p:nvSpPr>
          <p:cNvPr id="3" name="Content Placeholder 2">
            <a:extLst>
              <a:ext uri="{FF2B5EF4-FFF2-40B4-BE49-F238E27FC236}">
                <a16:creationId xmlns:a16="http://schemas.microsoft.com/office/drawing/2014/main" id="{9F241E16-E234-4849-882F-093B24B66A04}"/>
              </a:ext>
            </a:extLst>
          </p:cNvPr>
          <p:cNvSpPr>
            <a:spLocks noGrp="1"/>
          </p:cNvSpPr>
          <p:nvPr>
            <p:ph idx="1"/>
          </p:nvPr>
        </p:nvSpPr>
        <p:spPr>
          <a:xfrm>
            <a:off x="1103312" y="1762278"/>
            <a:ext cx="9985376" cy="4643004"/>
          </a:xfrm>
        </p:spPr>
        <p:txBody>
          <a:bodyPr vert="horz" lIns="91440" tIns="45720" rIns="91440" bIns="45720" rtlCol="0" anchor="t">
            <a:normAutofit/>
          </a:bodyPr>
          <a:lstStyle/>
          <a:p>
            <a:pPr marL="0" marR="0" lvl="0" indent="0" rtl="0">
              <a:spcBef>
                <a:spcPts val="0"/>
              </a:spcBef>
              <a:spcAft>
                <a:spcPts val="0"/>
              </a:spcAft>
              <a:buNone/>
            </a:pPr>
            <a:r>
              <a:rPr lang="en-US" sz="2400" b="1" dirty="0">
                <a:effectLst/>
                <a:latin typeface="Arial" panose="020B0604020202020204" pitchFamily="34" charset="0"/>
                <a:cs typeface="Arial" panose="020B0604020202020204" pitchFamily="34" charset="0"/>
              </a:rPr>
              <a:t>In situations where the university disputes the decision of the AER Accreditation Council, an appeal can be filed with the AER Central Office: </a:t>
            </a:r>
            <a:r>
              <a:rPr lang="en-US" sz="2400" b="1" u="sng" dirty="0">
                <a:effectLst/>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accreditation@aerbvi.org</a:t>
            </a:r>
            <a:r>
              <a:rPr lang="en-US" sz="2400" b="1" dirty="0">
                <a:effectLst/>
                <a:latin typeface="Arial" panose="020B0604020202020204" pitchFamily="34" charset="0"/>
                <a:cs typeface="Arial" panose="020B0604020202020204" pitchFamily="34" charset="0"/>
              </a:rPr>
              <a:t>.  </a:t>
            </a:r>
          </a:p>
          <a:p>
            <a:pPr marL="342900" marR="0" lvl="0" indent="-342900" rtl="0">
              <a:spcBef>
                <a:spcPts val="0"/>
              </a:spcBef>
              <a:spcAft>
                <a:spcPts val="0"/>
              </a:spcAft>
              <a:buFont typeface="Arial" panose="020B0604020202020204" pitchFamily="34" charset="0"/>
              <a:buChar char="*"/>
            </a:pPr>
            <a:endParaRPr lang="en-US" sz="2400" b="1" dirty="0">
              <a:latin typeface="Arial" panose="020B0604020202020204" pitchFamily="34" charset="0"/>
              <a:cs typeface="Arial" panose="020B0604020202020204" pitchFamily="34" charset="0"/>
            </a:endParaRPr>
          </a:p>
          <a:p>
            <a:pPr marL="0" marR="0" lvl="0" indent="0" rtl="0">
              <a:spcBef>
                <a:spcPts val="0"/>
              </a:spcBef>
              <a:spcAft>
                <a:spcPts val="0"/>
              </a:spcAft>
              <a:buNone/>
            </a:pPr>
            <a:r>
              <a:rPr lang="en-US" sz="2400" b="1" dirty="0">
                <a:effectLst/>
                <a:latin typeface="Arial" panose="020B0604020202020204" pitchFamily="34" charset="0"/>
                <a:cs typeface="Arial" panose="020B0604020202020204" pitchFamily="34" charset="0"/>
              </a:rPr>
              <a:t>	Full details can be found in the AER Accreditation 	Council Policies and Procedures Manual linked on the   	website: </a:t>
            </a:r>
          </a:p>
          <a:p>
            <a:pPr marL="0" marR="0" lvl="0" indent="0" rtl="0">
              <a:spcBef>
                <a:spcPts val="0"/>
              </a:spcBef>
              <a:spcAft>
                <a:spcPts val="0"/>
              </a:spcAft>
              <a:buNone/>
            </a:pPr>
            <a:endParaRPr lang="en-US" sz="2400" b="1" u="sng" dirty="0">
              <a:effectLst/>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endParaRPr>
          </a:p>
          <a:p>
            <a:pPr marL="0" indent="0" algn="ctr">
              <a:spcBef>
                <a:spcPts val="0"/>
              </a:spcBef>
              <a:buNone/>
            </a:pPr>
            <a:r>
              <a:rPr lang="en-US" sz="2400" b="1" u="sng" dirty="0">
                <a:effectLst/>
                <a:latin typeface="Arial"/>
                <a:cs typeface="Arial"/>
                <a:hlinkClick r:id="rId3">
                  <a:extLst>
                    <a:ext uri="{A12FA001-AC4F-418D-AE19-62706E023703}">
                      <ahyp:hlinkClr xmlns:ahyp="http://schemas.microsoft.com/office/drawing/2018/hyperlinkcolor" val="tx"/>
                    </a:ext>
                  </a:extLst>
                </a:hlinkClick>
              </a:rPr>
              <a:t>https://aerbvi.org/</a:t>
            </a:r>
            <a:r>
              <a:rPr lang="en-US" sz="2400" b="1" u="sng" dirty="0">
                <a:latin typeface="Arial"/>
                <a:cs typeface="Arial"/>
                <a:hlinkClick r:id="rId3">
                  <a:extLst>
                    <a:ext uri="{A12FA001-AC4F-418D-AE19-62706E023703}">
                      <ahyp:hlinkClr xmlns:ahyp="http://schemas.microsoft.com/office/drawing/2018/hyperlinkcolor" val="tx"/>
                    </a:ext>
                  </a:extLst>
                </a:hlinkClick>
              </a:rPr>
              <a:t> accreditation</a:t>
            </a:r>
            <a:endParaRPr lang="en-US" sz="2400" b="1" dirty="0">
              <a:effectLst/>
              <a:latin typeface="Arial" panose="020B0604020202020204" pitchFamily="34" charset="0"/>
              <a:cs typeface="Arial" panose="020B0604020202020204" pitchFamily="34" charset="0"/>
            </a:endParaRPr>
          </a:p>
          <a:p>
            <a:pPr marL="342900" marR="0" lvl="0" indent="-342900">
              <a:spcBef>
                <a:spcPts val="0"/>
              </a:spcBef>
              <a:spcAft>
                <a:spcPts val="0"/>
              </a:spcAft>
              <a:buFont typeface="Arial" panose="020B0604020202020204" pitchFamily="34" charset="0"/>
              <a:buChar char="*"/>
            </a:pPr>
            <a:endParaRPr lang="en-US" sz="2400" b="1" dirty="0">
              <a:effectLst/>
              <a:latin typeface="Arial" panose="020B0604020202020204" pitchFamily="34" charset="0"/>
              <a:cs typeface="Arial" panose="020B0604020202020204" pitchFamily="34" charset="0"/>
            </a:endParaRPr>
          </a:p>
          <a:p>
            <a:pPr marL="0" marR="0" lvl="0" indent="0">
              <a:spcBef>
                <a:spcPts val="0"/>
              </a:spcBef>
              <a:spcAft>
                <a:spcPts val="0"/>
              </a:spcAft>
              <a:buNone/>
            </a:pPr>
            <a:r>
              <a:rPr lang="en-US" sz="2400" b="1" dirty="0">
                <a:effectLst/>
                <a:latin typeface="Arial" panose="020B0604020202020204" pitchFamily="34" charset="0"/>
                <a:cs typeface="Arial" panose="020B0604020202020204" pitchFamily="34" charset="0"/>
              </a:rPr>
              <a:t>AERAC will hear the case and then make a final determination by appointing an independent committee to review all materials.  </a:t>
            </a:r>
          </a:p>
          <a:p>
            <a:endParaRPr lang="en-US" b="1" dirty="0"/>
          </a:p>
        </p:txBody>
      </p:sp>
    </p:spTree>
    <p:extLst>
      <p:ext uri="{BB962C8B-B14F-4D97-AF65-F5344CB8AC3E}">
        <p14:creationId xmlns:p14="http://schemas.microsoft.com/office/powerpoint/2010/main" val="32602648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7B474-55E0-4502-82E5-E004711BE04D}"/>
              </a:ext>
            </a:extLst>
          </p:cNvPr>
          <p:cNvSpPr>
            <a:spLocks noGrp="1"/>
          </p:cNvSpPr>
          <p:nvPr>
            <p:ph type="title"/>
          </p:nvPr>
        </p:nvSpPr>
        <p:spPr>
          <a:xfrm>
            <a:off x="1103312" y="452718"/>
            <a:ext cx="8947522" cy="1400530"/>
          </a:xfrm>
        </p:spPr>
        <p:txBody>
          <a:bodyPr/>
          <a:lstStyle/>
          <a:p>
            <a:r>
              <a:rPr lang="en-US" dirty="0">
                <a:cs typeface="Arial" panose="020B0604020202020204" pitchFamily="34" charset="0"/>
              </a:rPr>
              <a:t>ANNUAL UPDATE FORM</a:t>
            </a:r>
          </a:p>
        </p:txBody>
      </p:sp>
      <p:sp>
        <p:nvSpPr>
          <p:cNvPr id="3" name="Content Placeholder 2">
            <a:extLst>
              <a:ext uri="{FF2B5EF4-FFF2-40B4-BE49-F238E27FC236}">
                <a16:creationId xmlns:a16="http://schemas.microsoft.com/office/drawing/2014/main" id="{5C0B5375-A2F5-4F00-A9EE-01A45944CB40}"/>
              </a:ext>
            </a:extLst>
          </p:cNvPr>
          <p:cNvSpPr>
            <a:spLocks noGrp="1"/>
          </p:cNvSpPr>
          <p:nvPr>
            <p:ph idx="1"/>
          </p:nvPr>
        </p:nvSpPr>
        <p:spPr>
          <a:xfrm>
            <a:off x="1103312" y="1581204"/>
            <a:ext cx="9985376" cy="4667195"/>
          </a:xfrm>
        </p:spPr>
        <p:txBody>
          <a:bodyPr vert="horz" lIns="91440" tIns="45720" rIns="91440" bIns="45720" rtlCol="0" anchor="t">
            <a:normAutofit/>
          </a:bodyPr>
          <a:lstStyle/>
          <a:p>
            <a:pPr marL="0" indent="0">
              <a:lnSpc>
                <a:spcPct val="107000"/>
              </a:lnSpc>
              <a:spcBef>
                <a:spcPts val="0"/>
              </a:spcBef>
              <a:buNone/>
            </a:pPr>
            <a:r>
              <a:rPr lang="en-US" sz="2400" b="1" dirty="0">
                <a:effectLst/>
                <a:latin typeface="Arial"/>
                <a:ea typeface="Times New Roman" panose="02020603050405020304" pitchFamily="18" charset="0"/>
                <a:cs typeface="Arial"/>
              </a:rPr>
              <a:t>An accreditation is valid for 5 years and requires that the program submit an annual update report</a:t>
            </a:r>
            <a:r>
              <a:rPr lang="en-US" sz="2400" b="1" dirty="0">
                <a:latin typeface="Arial"/>
                <a:ea typeface="Times New Roman" panose="02020603050405020304" pitchFamily="18" charset="0"/>
                <a:cs typeface="Arial"/>
              </a:rPr>
              <a:t> for a calendar year</a:t>
            </a:r>
            <a:r>
              <a:rPr lang="en-US" sz="2400" b="1" dirty="0">
                <a:effectLst/>
                <a:latin typeface="Arial"/>
                <a:ea typeface="Times New Roman" panose="02020603050405020304" pitchFamily="18" charset="0"/>
                <a:cs typeface="Arial"/>
              </a:rPr>
              <a:t>, due </a:t>
            </a:r>
            <a:r>
              <a:rPr lang="en-US" sz="2400" b="1" dirty="0">
                <a:latin typeface="Arial"/>
                <a:ea typeface="Times New Roman" panose="02020603050405020304" pitchFamily="18" charset="0"/>
                <a:cs typeface="Arial"/>
              </a:rPr>
              <a:t>the following March 31</a:t>
            </a:r>
            <a:r>
              <a:rPr lang="en-US" sz="2400" b="1" dirty="0">
                <a:effectLst/>
                <a:latin typeface="Arial"/>
                <a:ea typeface="Times New Roman" panose="02020603050405020304" pitchFamily="18" charset="0"/>
                <a:cs typeface="Arial"/>
              </a:rPr>
              <a:t>.</a:t>
            </a:r>
          </a:p>
          <a:p>
            <a:pPr marL="342900" marR="0" lvl="0" indent="-342900">
              <a:spcBef>
                <a:spcPts val="0"/>
              </a:spcBef>
              <a:spcAft>
                <a:spcPts val="0"/>
              </a:spcAft>
              <a:buFont typeface="Arial" panose="020B0604020202020204" pitchFamily="34" charset="0"/>
              <a:buChar char="*"/>
            </a:pPr>
            <a:endParaRPr lang="en-US" sz="2400" b="1" dirty="0">
              <a:effectLst/>
              <a:latin typeface="Arial" panose="020B0604020202020204" pitchFamily="34" charset="0"/>
              <a:cs typeface="Arial" panose="020B0604020202020204" pitchFamily="34" charset="0"/>
            </a:endParaRPr>
          </a:p>
          <a:p>
            <a:pPr marL="0" marR="0" lvl="0" indent="0">
              <a:spcBef>
                <a:spcPts val="0"/>
              </a:spcBef>
              <a:spcAft>
                <a:spcPts val="0"/>
              </a:spcAft>
              <a:buNone/>
            </a:pPr>
            <a:r>
              <a:rPr lang="en-US" sz="2400" b="1" dirty="0">
                <a:effectLst/>
                <a:latin typeface="Arial" panose="020B0604020202020204" pitchFamily="34" charset="0"/>
                <a:cs typeface="Arial" panose="020B0604020202020204" pitchFamily="34" charset="0"/>
              </a:rPr>
              <a:t>Accreditation can be revoked at the discretion of the Council if the program does not submit an annual update report and/or fails to demonstrate a continuous adherence to the standards.</a:t>
            </a:r>
          </a:p>
          <a:p>
            <a:pPr>
              <a:spcBef>
                <a:spcPts val="0"/>
              </a:spcBef>
              <a:buClr>
                <a:srgbClr val="8AD0D6"/>
              </a:buClr>
              <a:buFont typeface="Arial" panose="020B0604020202020204" pitchFamily="34" charset="0"/>
              <a:buChar char="*"/>
            </a:pPr>
            <a:endParaRPr lang="en-US" sz="2400" b="1" dirty="0">
              <a:latin typeface="Arial"/>
              <a:cs typeface="Arial"/>
            </a:endParaRPr>
          </a:p>
          <a:p>
            <a:pPr marL="0" indent="0">
              <a:spcBef>
                <a:spcPts val="0"/>
              </a:spcBef>
              <a:buClr>
                <a:srgbClr val="8AD0D6"/>
              </a:buClr>
              <a:buNone/>
            </a:pPr>
            <a:r>
              <a:rPr lang="en-US" sz="2400" b="1" dirty="0">
                <a:latin typeface="Arial"/>
                <a:cs typeface="Arial"/>
              </a:rPr>
              <a:t>A Sample can be found here: </a:t>
            </a:r>
            <a:r>
              <a:rPr lang="en-US" sz="2400" b="1" u="sng" dirty="0">
                <a:latin typeface="Arial"/>
                <a:cs typeface="Arial"/>
              </a:rPr>
              <a:t>aerbvi.</a:t>
            </a:r>
            <a:r>
              <a:rPr lang="en-US" sz="2400" b="1" u="sng" dirty="0">
                <a:latin typeface="Arial"/>
                <a:ea typeface="+mj-lt"/>
                <a:cs typeface="Arial"/>
              </a:rPr>
              <a:t>org/</a:t>
            </a:r>
            <a:r>
              <a:rPr lang="en-US" sz="2400" b="1" u="sng" dirty="0" err="1">
                <a:latin typeface="Arial"/>
                <a:ea typeface="+mj-lt"/>
                <a:cs typeface="Arial"/>
              </a:rPr>
              <a:t>highere</a:t>
            </a:r>
            <a:r>
              <a:rPr lang="en-US" sz="2400" b="1" u="sng" dirty="0">
                <a:latin typeface="Arial"/>
                <a:ea typeface="+mj-lt"/>
                <a:cs typeface="Arial"/>
              </a:rPr>
              <a:t>-education-colleges-and-universities-</a:t>
            </a:r>
            <a:endParaRPr lang="en-US" sz="2400" b="1" dirty="0">
              <a:latin typeface="Arial"/>
              <a:cs typeface="Arial"/>
            </a:endParaRPr>
          </a:p>
          <a:p>
            <a:pPr>
              <a:spcBef>
                <a:spcPts val="0"/>
              </a:spcBef>
              <a:buClr>
                <a:srgbClr val="8AD0D6"/>
              </a:buClr>
              <a:buFont typeface="Arial" panose="020B0604020202020204" pitchFamily="34" charset="0"/>
              <a:buChar char="*"/>
            </a:pPr>
            <a:endParaRPr lang="en-US" sz="2400" b="1" dirty="0">
              <a:latin typeface="Century Gothic"/>
              <a:cs typeface="Arial"/>
            </a:endParaRPr>
          </a:p>
          <a:p>
            <a:pPr>
              <a:spcBef>
                <a:spcPts val="0"/>
              </a:spcBef>
              <a:buClr>
                <a:srgbClr val="8AD0D6"/>
              </a:buClr>
              <a:buFont typeface="Arial" panose="020B0604020202020204" pitchFamily="34" charset="0"/>
              <a:buChar char="*"/>
            </a:pPr>
            <a:endParaRPr lang="en-US" sz="2400" b="1" dirty="0">
              <a:latin typeface="Arial"/>
              <a:cs typeface="Arial"/>
            </a:endParaRPr>
          </a:p>
          <a:p>
            <a:pPr>
              <a:spcBef>
                <a:spcPts val="0"/>
              </a:spcBef>
              <a:buClr>
                <a:srgbClr val="8AD0D6"/>
              </a:buClr>
              <a:buFont typeface="Arial" panose="020B0604020202020204" pitchFamily="34" charset="0"/>
              <a:buChar char="*"/>
            </a:pPr>
            <a:endParaRPr lang="en-US" sz="2400" b="1" dirty="0">
              <a:latin typeface="Arial"/>
              <a:cs typeface="Arial"/>
            </a:endParaRPr>
          </a:p>
          <a:p>
            <a:endParaRPr lang="en-US" b="1" dirty="0"/>
          </a:p>
        </p:txBody>
      </p:sp>
    </p:spTree>
    <p:extLst>
      <p:ext uri="{BB962C8B-B14F-4D97-AF65-F5344CB8AC3E}">
        <p14:creationId xmlns:p14="http://schemas.microsoft.com/office/powerpoint/2010/main" val="31621144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29C2B-9BD8-4A46-848F-BFB0289C2B06}"/>
              </a:ext>
            </a:extLst>
          </p:cNvPr>
          <p:cNvSpPr>
            <a:spLocks noGrp="1"/>
          </p:cNvSpPr>
          <p:nvPr>
            <p:ph type="ctrTitle"/>
          </p:nvPr>
        </p:nvSpPr>
        <p:spPr>
          <a:xfrm>
            <a:off x="1154955" y="1447801"/>
            <a:ext cx="8825658" cy="1371599"/>
          </a:xfrm>
        </p:spPr>
        <p:txBody>
          <a:bodyPr/>
          <a:lstStyle/>
          <a:p>
            <a:r>
              <a:rPr lang="en-US" dirty="0"/>
              <a:t>QUESTIONS?	</a:t>
            </a:r>
          </a:p>
        </p:txBody>
      </p:sp>
      <p:sp>
        <p:nvSpPr>
          <p:cNvPr id="3" name="Subtitle 2">
            <a:extLst>
              <a:ext uri="{FF2B5EF4-FFF2-40B4-BE49-F238E27FC236}">
                <a16:creationId xmlns:a16="http://schemas.microsoft.com/office/drawing/2014/main" id="{550BCB9E-3AEC-47E7-A2C5-171ADB0F8187}"/>
              </a:ext>
            </a:extLst>
          </p:cNvPr>
          <p:cNvSpPr>
            <a:spLocks noGrp="1"/>
          </p:cNvSpPr>
          <p:nvPr>
            <p:ph type="subTitle" idx="1"/>
          </p:nvPr>
        </p:nvSpPr>
        <p:spPr>
          <a:xfrm>
            <a:off x="1154955" y="3548743"/>
            <a:ext cx="8825658" cy="2090057"/>
          </a:xfrm>
        </p:spPr>
        <p:txBody>
          <a:bodyPr>
            <a:normAutofit/>
          </a:bodyPr>
          <a:lstStyle/>
          <a:p>
            <a:r>
              <a:rPr lang="en-US" sz="2800" b="1" dirty="0">
                <a:solidFill>
                  <a:schemeClr val="tx1"/>
                </a:solidFill>
                <a:latin typeface="Arial" panose="020B0604020202020204" pitchFamily="34" charset="0"/>
                <a:cs typeface="Arial" panose="020B0604020202020204" pitchFamily="34" charset="0"/>
              </a:rPr>
              <a:t>FEEL FREE TO EMAIL </a:t>
            </a:r>
          </a:p>
          <a:p>
            <a:r>
              <a:rPr lang="en-US" sz="2800" b="1" dirty="0">
                <a:solidFill>
                  <a:schemeClr val="tx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ACCREDITATION@AERBVI.ORG</a:t>
            </a:r>
            <a:r>
              <a:rPr lang="en-US" sz="2800" b="1" dirty="0">
                <a:solidFill>
                  <a:schemeClr val="tx1"/>
                </a:solidFill>
                <a:latin typeface="Arial" panose="020B0604020202020204" pitchFamily="34" charset="0"/>
                <a:cs typeface="Arial" panose="020B0604020202020204" pitchFamily="34" charset="0"/>
              </a:rPr>
              <a:t>  to ARRANGE </a:t>
            </a:r>
          </a:p>
          <a:p>
            <a:r>
              <a:rPr lang="en-US" sz="2800" b="1" dirty="0">
                <a:solidFill>
                  <a:schemeClr val="tx1"/>
                </a:solidFill>
                <a:latin typeface="Arial" panose="020B0604020202020204" pitchFamily="34" charset="0"/>
                <a:cs typeface="Arial" panose="020B0604020202020204" pitchFamily="34" charset="0"/>
              </a:rPr>
              <a:t>A CALL OR ZOOM MEETING.</a:t>
            </a:r>
          </a:p>
          <a:p>
            <a:endParaRPr lang="en-US" sz="2800" b="1" dirty="0">
              <a:solidFill>
                <a:schemeClr val="tx1"/>
              </a:solidFill>
              <a:latin typeface="Arial" panose="020B0604020202020204" pitchFamily="34" charset="0"/>
              <a:cs typeface="Arial" panose="020B0604020202020204" pitchFamily="34" charset="0"/>
            </a:endParaRPr>
          </a:p>
          <a:p>
            <a:endParaRPr lang="en-US" sz="28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812826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0688B8B-C247-44B9-89E4-BB646D70D2F3}"/>
              </a:ext>
            </a:extLst>
          </p:cNvPr>
          <p:cNvSpPr>
            <a:spLocks noGrp="1"/>
          </p:cNvSpPr>
          <p:nvPr>
            <p:ph type="title" idx="4294967295"/>
          </p:nvPr>
        </p:nvSpPr>
        <p:spPr>
          <a:xfrm>
            <a:off x="1097583" y="452717"/>
            <a:ext cx="8895743" cy="766482"/>
          </a:xfrm>
        </p:spPr>
        <p:txBody>
          <a:bodyPr/>
          <a:lstStyle/>
          <a:p>
            <a:r>
              <a:rPr lang="en-US" dirty="0">
                <a:solidFill>
                  <a:schemeClr val="tx1"/>
                </a:solidFill>
              </a:rPr>
              <a:t>HISTORY, continued</a:t>
            </a:r>
            <a:br>
              <a:rPr lang="en-US" dirty="0"/>
            </a:br>
            <a:endParaRPr lang="en-US" dirty="0"/>
          </a:p>
        </p:txBody>
      </p:sp>
      <p:sp>
        <p:nvSpPr>
          <p:cNvPr id="3" name="TextBox 2">
            <a:extLst>
              <a:ext uri="{FF2B5EF4-FFF2-40B4-BE49-F238E27FC236}">
                <a16:creationId xmlns:a16="http://schemas.microsoft.com/office/drawing/2014/main" id="{9B31CB17-F27B-42D2-A709-5E9AE8606D04}"/>
              </a:ext>
            </a:extLst>
          </p:cNvPr>
          <p:cNvSpPr txBox="1"/>
          <p:nvPr/>
        </p:nvSpPr>
        <p:spPr>
          <a:xfrm>
            <a:off x="1056639" y="1641371"/>
            <a:ext cx="9834880" cy="4309257"/>
          </a:xfrm>
          <a:prstGeom prst="rect">
            <a:avLst/>
          </a:prstGeom>
          <a:noFill/>
        </p:spPr>
        <p:txBody>
          <a:bodyPr wrap="square" lIns="91440" tIns="45720" rIns="91440" bIns="45720" anchor="t">
            <a:spAutoFit/>
          </a:bodyPr>
          <a:lstStyle/>
          <a:p>
            <a:pPr marL="342900" marR="0" lvl="0" indent="-342900" rtl="0">
              <a:lnSpc>
                <a:spcPct val="107000"/>
              </a:lnSpc>
              <a:spcBef>
                <a:spcPts val="0"/>
              </a:spcBef>
              <a:spcAft>
                <a:spcPts val="800"/>
              </a:spcAft>
              <a:buSzPts val="2200"/>
              <a:buFont typeface="Arial" panose="020B0604020202020204" pitchFamily="34" charset="0"/>
              <a:buChar char="•"/>
            </a:pPr>
            <a:r>
              <a:rPr lang="en-US" sz="2400" b="1" dirty="0">
                <a:effectLst/>
                <a:latin typeface="Arial"/>
                <a:ea typeface="Times New Roman" panose="02020603050405020304" pitchFamily="18" charset="0"/>
                <a:cs typeface="Arial"/>
              </a:rPr>
              <a:t>In 2016 the AER Board approved a plan to move from AER </a:t>
            </a:r>
            <a:r>
              <a:rPr lang="en-US" sz="2400" b="1" u="sng" dirty="0">
                <a:effectLst/>
                <a:latin typeface="Arial"/>
                <a:ea typeface="Times New Roman" panose="02020603050405020304" pitchFamily="18" charset="0"/>
                <a:cs typeface="Arial"/>
              </a:rPr>
              <a:t>approval</a:t>
            </a:r>
            <a:r>
              <a:rPr lang="en-US" sz="2400" b="1" dirty="0">
                <a:effectLst/>
                <a:latin typeface="Arial"/>
                <a:ea typeface="Times New Roman" panose="02020603050405020304" pitchFamily="18" charset="0"/>
                <a:cs typeface="Arial"/>
              </a:rPr>
              <a:t> to AER </a:t>
            </a:r>
            <a:r>
              <a:rPr lang="en-US" sz="2400" b="1" u="sng" dirty="0">
                <a:effectLst/>
                <a:latin typeface="Arial"/>
                <a:ea typeface="Times New Roman" panose="02020603050405020304" pitchFamily="18" charset="0"/>
                <a:cs typeface="Arial"/>
              </a:rPr>
              <a:t>accreditation</a:t>
            </a:r>
            <a:r>
              <a:rPr lang="en-US" sz="2400" b="1" dirty="0">
                <a:effectLst/>
                <a:latin typeface="Arial"/>
                <a:ea typeface="Times New Roman" panose="02020603050405020304" pitchFamily="18" charset="0"/>
                <a:cs typeface="Arial"/>
              </a:rPr>
              <a:t> of university programs.</a:t>
            </a:r>
          </a:p>
          <a:p>
            <a:pPr marL="342900" indent="-342900">
              <a:buFont typeface="Arial" panose="020B0604020202020204" pitchFamily="34" charset="0"/>
              <a:buChar char="•"/>
              <a:tabLst>
                <a:tab pos="914400" algn="l"/>
              </a:tabLst>
            </a:pPr>
            <a:r>
              <a:rPr lang="en-US" sz="2400" b="1" dirty="0">
                <a:effectLst/>
                <a:latin typeface="Arial"/>
                <a:cs typeface="Arial"/>
              </a:rPr>
              <a:t>In 2017 the AER Board adopted the National Accreditation Council which reviewed agencies and schools for the blind.</a:t>
            </a:r>
            <a:r>
              <a:rPr lang="en-US" sz="2400" b="1" dirty="0">
                <a:latin typeface="Arial"/>
                <a:cs typeface="Arial"/>
              </a:rPr>
              <a:t> </a:t>
            </a:r>
            <a:endParaRPr lang="en-US" sz="2400" b="1" dirty="0">
              <a:latin typeface="Times New Roman" panose="02020603050405020304" pitchFamily="18" charset="0"/>
              <a:cs typeface="Times New Roman" panose="02020603050405020304" pitchFamily="18" charset="0"/>
            </a:endParaRPr>
          </a:p>
          <a:p>
            <a:pPr marL="342900" marR="0" lvl="0" indent="-342900" rtl="0">
              <a:spcBef>
                <a:spcPts val="0"/>
              </a:spcBef>
              <a:spcAft>
                <a:spcPts val="0"/>
              </a:spcAft>
              <a:buFont typeface="Arial" panose="020B0604020202020204" pitchFamily="34" charset="0"/>
              <a:buChar char="•"/>
              <a:tabLst>
                <a:tab pos="914400" algn="l"/>
              </a:tabLst>
            </a:pPr>
            <a:r>
              <a:rPr lang="en-US" sz="2400" b="1" dirty="0">
                <a:effectLst/>
                <a:latin typeface="Arial"/>
                <a:cs typeface="Arial"/>
              </a:rPr>
              <a:t>Independent Accreditation Council established</a:t>
            </a:r>
            <a:r>
              <a:rPr lang="en-US" sz="2400" b="1" dirty="0">
                <a:latin typeface="Arial"/>
                <a:cs typeface="Arial"/>
              </a:rPr>
              <a:t> </a:t>
            </a:r>
            <a:endParaRPr lang="en-US" sz="2400" b="1" dirty="0">
              <a:effectLst/>
              <a:latin typeface="Times New Roman" panose="02020603050405020304" pitchFamily="18" charset="0"/>
            </a:endParaRPr>
          </a:p>
          <a:p>
            <a:pPr marL="800100" lvl="1" indent="-342900">
              <a:buSzPts val="2200"/>
              <a:buFont typeface="Courier New" panose="02070309020205020404" pitchFamily="49" charset="0"/>
              <a:buChar char="o"/>
            </a:pPr>
            <a:r>
              <a:rPr lang="en-US" sz="2400" b="1" dirty="0">
                <a:effectLst/>
                <a:latin typeface="Arial"/>
                <a:cs typeface="Arial"/>
              </a:rPr>
              <a:t>Accreditation Council incorporated AER’s existing university program accreditation</a:t>
            </a:r>
            <a:r>
              <a:rPr lang="en-US" sz="2400" b="1" dirty="0">
                <a:latin typeface="Arial"/>
                <a:cs typeface="Arial"/>
              </a:rPr>
              <a:t> and </a:t>
            </a:r>
            <a:r>
              <a:rPr lang="en-US" sz="2400" b="1" dirty="0">
                <a:effectLst/>
                <a:latin typeface="Arial"/>
                <a:cs typeface="Arial"/>
              </a:rPr>
              <a:t>established Higher Education Accreditation Commission (HEAC)</a:t>
            </a:r>
          </a:p>
          <a:p>
            <a:pPr marL="800100" lvl="1" indent="-342900">
              <a:buSzPts val="2200"/>
              <a:buFont typeface="Courier New" panose="02070309020205020404" pitchFamily="49" charset="0"/>
              <a:buChar char="o"/>
            </a:pPr>
            <a:r>
              <a:rPr lang="en-US" sz="2400" b="1" dirty="0">
                <a:effectLst/>
                <a:latin typeface="Arial"/>
                <a:cs typeface="Arial"/>
              </a:rPr>
              <a:t>Goal established to pursue recognition by Council for Higher Education Accreditation (CHEA)</a:t>
            </a:r>
          </a:p>
          <a:p>
            <a:endParaRPr lang="en-US" sz="2400" b="1"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887497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396FA4-D47F-4D3D-B2BA-447F13FF277C}"/>
              </a:ext>
            </a:extLst>
          </p:cNvPr>
          <p:cNvSpPr>
            <a:spLocks noGrp="1"/>
          </p:cNvSpPr>
          <p:nvPr>
            <p:ph type="title"/>
          </p:nvPr>
        </p:nvSpPr>
        <p:spPr>
          <a:xfrm>
            <a:off x="1154954" y="452718"/>
            <a:ext cx="8895879" cy="738773"/>
          </a:xfrm>
        </p:spPr>
        <p:txBody>
          <a:bodyPr/>
          <a:lstStyle/>
          <a:p>
            <a:r>
              <a:rPr lang="en-US" dirty="0"/>
              <a:t>Organization of AER and AERAC </a:t>
            </a:r>
          </a:p>
        </p:txBody>
      </p:sp>
      <p:sp>
        <p:nvSpPr>
          <p:cNvPr id="4" name="TextBox 3">
            <a:extLst>
              <a:ext uri="{FF2B5EF4-FFF2-40B4-BE49-F238E27FC236}">
                <a16:creationId xmlns:a16="http://schemas.microsoft.com/office/drawing/2014/main" id="{806F4A8A-A54F-42FF-B834-177EE77C42FA}"/>
              </a:ext>
            </a:extLst>
          </p:cNvPr>
          <p:cNvSpPr txBox="1"/>
          <p:nvPr/>
        </p:nvSpPr>
        <p:spPr>
          <a:xfrm>
            <a:off x="1154954" y="1438091"/>
            <a:ext cx="10118097" cy="4832092"/>
          </a:xfrm>
          <a:prstGeom prst="rect">
            <a:avLst/>
          </a:prstGeom>
          <a:noFill/>
        </p:spPr>
        <p:txBody>
          <a:bodyPr wrap="square" lIns="91440" tIns="45720" rIns="91440" bIns="45720" anchor="t">
            <a:spAutoFit/>
          </a:bodyPr>
          <a:lstStyle/>
          <a:p>
            <a:r>
              <a:rPr lang="en-US" sz="2200" b="1" dirty="0">
                <a:latin typeface="Arial"/>
                <a:cs typeface="Arial"/>
              </a:rPr>
              <a:t>The chart on the next slide shows </a:t>
            </a:r>
            <a:r>
              <a:rPr lang="en-US" sz="2200" b="1" baseline="0" dirty="0">
                <a:latin typeface="Arial"/>
                <a:cs typeface="Arial"/>
              </a:rPr>
              <a:t>two separate structures:</a:t>
            </a:r>
            <a:r>
              <a:rPr lang="en-US" sz="2200" b="1" dirty="0">
                <a:latin typeface="Arial"/>
                <a:cs typeface="Arial"/>
              </a:rPr>
              <a:t> </a:t>
            </a:r>
            <a:r>
              <a:rPr lang="en-US" sz="2200" b="1" baseline="0" dirty="0">
                <a:latin typeface="Arial"/>
                <a:cs typeface="Arial"/>
              </a:rPr>
              <a:t> the AER Board and membership structure;</a:t>
            </a:r>
            <a:r>
              <a:rPr lang="en-US" sz="2200" b="1" dirty="0">
                <a:latin typeface="Arial"/>
                <a:cs typeface="Arial"/>
              </a:rPr>
              <a:t> and </a:t>
            </a:r>
            <a:r>
              <a:rPr lang="en-US" sz="2200" b="1" baseline="0" dirty="0">
                <a:latin typeface="Arial"/>
                <a:cs typeface="Arial"/>
              </a:rPr>
              <a:t>an independent AER Accreditation Council</a:t>
            </a:r>
            <a:r>
              <a:rPr lang="en-US" sz="2200" b="1" dirty="0">
                <a:latin typeface="Arial"/>
                <a:cs typeface="Arial"/>
              </a:rPr>
              <a:t> structure.</a:t>
            </a:r>
            <a:endParaRPr lang="en-US" sz="2200" b="1" baseline="0" dirty="0">
              <a:latin typeface="Arial"/>
              <a:cs typeface="Arial"/>
            </a:endParaRPr>
          </a:p>
          <a:p>
            <a:endParaRPr lang="en-US" sz="2200" b="1" dirty="0">
              <a:latin typeface="Arial" panose="020B0604020202020204" pitchFamily="34" charset="0"/>
              <a:cs typeface="Arial" panose="020B0604020202020204" pitchFamily="34" charset="0"/>
            </a:endParaRPr>
          </a:p>
          <a:p>
            <a:r>
              <a:rPr lang="en-US" sz="2200" b="1" baseline="0" dirty="0">
                <a:latin typeface="Arial"/>
                <a:cs typeface="Arial"/>
              </a:rPr>
              <a:t>It is important for the AER Accreditation Council to make independent decisions from the AER board </a:t>
            </a:r>
            <a:r>
              <a:rPr lang="en-US" sz="2200" b="1" dirty="0">
                <a:latin typeface="Arial"/>
                <a:cs typeface="Arial"/>
              </a:rPr>
              <a:t>so that the Council has </a:t>
            </a:r>
            <a:r>
              <a:rPr lang="en-US" sz="2200" b="1" baseline="0" dirty="0">
                <a:latin typeface="Arial"/>
                <a:cs typeface="Arial"/>
              </a:rPr>
              <a:t>the authority it needs and the legitimacy that is required.</a:t>
            </a:r>
          </a:p>
          <a:p>
            <a:endParaRPr lang="en-US" sz="2200" b="1" dirty="0">
              <a:latin typeface="Arial" panose="020B0604020202020204" pitchFamily="34" charset="0"/>
              <a:cs typeface="Arial" panose="020B0604020202020204" pitchFamily="34" charset="0"/>
            </a:endParaRPr>
          </a:p>
          <a:p>
            <a:r>
              <a:rPr lang="en-US" sz="2200" b="1" dirty="0">
                <a:latin typeface="Arial"/>
                <a:cs typeface="Arial"/>
              </a:rPr>
              <a:t>AER Central Office coordinates the work of the Council, the Higher Education Accreditation Commission and the Review Panels. HEAC develops</a:t>
            </a:r>
            <a:r>
              <a:rPr lang="en-US" sz="2200" b="1" baseline="0" dirty="0">
                <a:latin typeface="Arial"/>
                <a:cs typeface="Arial"/>
              </a:rPr>
              <a:t> the standards, </a:t>
            </a:r>
            <a:r>
              <a:rPr lang="en-US" sz="2200" b="1" dirty="0">
                <a:latin typeface="Arial"/>
                <a:cs typeface="Arial"/>
              </a:rPr>
              <a:t>the review panels use the standards to evaluate the programs and report back to HEAC. The Accreditation Council approves the recommendation for accreditation status,  adjudicates appeals and follows up on provisional accreditation and annual reports.</a:t>
            </a:r>
          </a:p>
        </p:txBody>
      </p:sp>
    </p:spTree>
    <p:extLst>
      <p:ext uri="{BB962C8B-B14F-4D97-AF65-F5344CB8AC3E}">
        <p14:creationId xmlns:p14="http://schemas.microsoft.com/office/powerpoint/2010/main" val="3387152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C0B13FF8-2B3C-4BC1-B3E4-254B3F8C3E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8AA3CD8-36C1-406C-9A1C-6BA80BDB0777}"/>
              </a:ext>
            </a:extLst>
          </p:cNvPr>
          <p:cNvSpPr>
            <a:spLocks noGrp="1"/>
          </p:cNvSpPr>
          <p:nvPr>
            <p:ph type="title"/>
          </p:nvPr>
        </p:nvSpPr>
        <p:spPr>
          <a:xfrm>
            <a:off x="635223" y="629266"/>
            <a:ext cx="3116690" cy="5594554"/>
          </a:xfrm>
        </p:spPr>
        <p:txBody>
          <a:bodyPr vert="horz" lIns="91440" tIns="45720" rIns="91440" bIns="45720" rtlCol="0" anchor="ctr">
            <a:normAutofit/>
          </a:bodyPr>
          <a:lstStyle/>
          <a:p>
            <a:pPr>
              <a:lnSpc>
                <a:spcPct val="90000"/>
              </a:lnSpc>
            </a:pPr>
            <a:r>
              <a:rPr lang="en-US" sz="2600" b="0" i="0" kern="1200" dirty="0">
                <a:solidFill>
                  <a:schemeClr val="bg1"/>
                </a:solidFill>
                <a:latin typeface="+mj-lt"/>
                <a:ea typeface="+mj-ea"/>
                <a:cs typeface="+mj-cs"/>
              </a:rPr>
              <a:t>AER ORGANIZATIONAL CHART</a:t>
            </a:r>
            <a:br>
              <a:rPr lang="en-US" sz="2600" b="0" i="0" kern="1200" dirty="0">
                <a:solidFill>
                  <a:schemeClr val="bg1"/>
                </a:solidFill>
                <a:latin typeface="+mj-lt"/>
              </a:rPr>
            </a:br>
            <a:br>
              <a:rPr lang="en-US" sz="2600" dirty="0">
                <a:solidFill>
                  <a:schemeClr val="bg1"/>
                </a:solidFill>
              </a:rPr>
            </a:br>
            <a:r>
              <a:rPr lang="en-US" sz="2600" b="0" i="0" kern="1200" dirty="0">
                <a:solidFill>
                  <a:schemeClr val="bg1"/>
                </a:solidFill>
                <a:latin typeface="+mj-lt"/>
                <a:ea typeface="+mj-ea"/>
                <a:cs typeface="+mj-cs"/>
              </a:rPr>
              <a:t>The illustration </a:t>
            </a:r>
            <a:r>
              <a:rPr lang="en-US" sz="2600" dirty="0">
                <a:solidFill>
                  <a:schemeClr val="bg1"/>
                </a:solidFill>
              </a:rPr>
              <a:t>on the right shows</a:t>
            </a:r>
            <a:r>
              <a:rPr lang="en-US" sz="2600" b="0" i="0" kern="1200" dirty="0">
                <a:solidFill>
                  <a:schemeClr val="bg1"/>
                </a:solidFill>
                <a:latin typeface="+mj-lt"/>
                <a:ea typeface="+mj-ea"/>
                <a:cs typeface="+mj-cs"/>
              </a:rPr>
              <a:t> the two separate structures within AERBVI as explained on the previous slide. </a:t>
            </a:r>
            <a:br>
              <a:rPr lang="en-US" sz="2600" b="0" i="0" kern="1200" dirty="0"/>
            </a:br>
            <a:endParaRPr lang="en-US" sz="2600" b="0" i="0" kern="1200" dirty="0">
              <a:solidFill>
                <a:srgbClr val="EBEBEB"/>
              </a:solidFill>
              <a:latin typeface="+mj-lt"/>
              <a:ea typeface="+mj-ea"/>
              <a:cs typeface="+mj-cs"/>
            </a:endParaRPr>
          </a:p>
          <a:p>
            <a:pPr>
              <a:lnSpc>
                <a:spcPct val="90000"/>
              </a:lnSpc>
            </a:pPr>
            <a:br>
              <a:rPr lang="en-US" sz="2600" b="0" i="0" kern="1200" dirty="0"/>
            </a:br>
            <a:endParaRPr lang="en-US" sz="2600" b="0" i="0" kern="1200" dirty="0">
              <a:solidFill>
                <a:srgbClr val="EBEBEB"/>
              </a:solidFill>
              <a:latin typeface="+mj-lt"/>
              <a:ea typeface="+mj-ea"/>
              <a:cs typeface="+mj-cs"/>
            </a:endParaRPr>
          </a:p>
        </p:txBody>
      </p:sp>
      <p:sp>
        <p:nvSpPr>
          <p:cNvPr id="30" name="Freeform 7">
            <a:extLst>
              <a:ext uri="{FF2B5EF4-FFF2-40B4-BE49-F238E27FC236}">
                <a16:creationId xmlns:a16="http://schemas.microsoft.com/office/drawing/2014/main" id="{B9C1207E-FFD8-4821-AFE6-71C7243609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48110" y="-1"/>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1">
              <a:alpha val="20000"/>
            </a:schemeClr>
          </a:solidFill>
          <a:ln>
            <a:noFill/>
          </a:ln>
        </p:spPr>
        <p:txBody>
          <a:bodyPr rtlCol="0" anchor="ctr"/>
          <a:lstStyle/>
          <a:p>
            <a:pPr algn="ctr"/>
            <a:endParaRPr lang="en-US"/>
          </a:p>
        </p:txBody>
      </p:sp>
      <p:sp useBgFill="1">
        <p:nvSpPr>
          <p:cNvPr id="32" name="Freeform: Shape 31">
            <a:extLst>
              <a:ext uri="{FF2B5EF4-FFF2-40B4-BE49-F238E27FC236}">
                <a16:creationId xmlns:a16="http://schemas.microsoft.com/office/drawing/2014/main" id="{2B199503-2632-490F-8EB2-759D88708F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4747655" y="-586345"/>
            <a:ext cx="6858001" cy="8030691"/>
          </a:xfrm>
          <a:custGeom>
            <a:avLst/>
            <a:gdLst>
              <a:gd name="connsiteX0" fmla="*/ 6858001 w 6858001"/>
              <a:gd name="connsiteY0" fmla="*/ 1177 h 8030691"/>
              <a:gd name="connsiteX1" fmla="*/ 6858001 w 6858001"/>
              <a:gd name="connsiteY1" fmla="*/ 1344715 h 8030691"/>
              <a:gd name="connsiteX2" fmla="*/ 6858000 w 6858001"/>
              <a:gd name="connsiteY2" fmla="*/ 1344715 h 8030691"/>
              <a:gd name="connsiteX3" fmla="*/ 6858000 w 6858001"/>
              <a:gd name="connsiteY3" fmla="*/ 8030691 h 8030691"/>
              <a:gd name="connsiteX4" fmla="*/ 0 w 6858001"/>
              <a:gd name="connsiteY4" fmla="*/ 8030690 h 8030691"/>
              <a:gd name="connsiteX5" fmla="*/ 0 w 6858001"/>
              <a:gd name="connsiteY5" fmla="*/ 477747 h 8030691"/>
              <a:gd name="connsiteX6" fmla="*/ 1 w 6858001"/>
              <a:gd name="connsiteY6" fmla="*/ 477747 h 8030691"/>
              <a:gd name="connsiteX7" fmla="*/ 1 w 6858001"/>
              <a:gd name="connsiteY7" fmla="*/ 0 h 8030691"/>
              <a:gd name="connsiteX8" fmla="*/ 40463 w 6858001"/>
              <a:gd name="connsiteY8" fmla="*/ 5883 h 8030691"/>
              <a:gd name="connsiteX9" fmla="*/ 159107 w 6858001"/>
              <a:gd name="connsiteY9" fmla="*/ 23196 h 8030691"/>
              <a:gd name="connsiteX10" fmla="*/ 245518 w 6858001"/>
              <a:gd name="connsiteY10" fmla="*/ 35299 h 8030691"/>
              <a:gd name="connsiteX11" fmla="*/ 348388 w 6858001"/>
              <a:gd name="connsiteY11" fmla="*/ 48074 h 8030691"/>
              <a:gd name="connsiteX12" fmla="*/ 470460 w 6858001"/>
              <a:gd name="connsiteY12" fmla="*/ 63370 h 8030691"/>
              <a:gd name="connsiteX13" fmla="*/ 605563 w 6858001"/>
              <a:gd name="connsiteY13" fmla="*/ 79507 h 8030691"/>
              <a:gd name="connsiteX14" fmla="*/ 757810 w 6858001"/>
              <a:gd name="connsiteY14" fmla="*/ 96484 h 8030691"/>
              <a:gd name="connsiteX15" fmla="*/ 923774 w 6858001"/>
              <a:gd name="connsiteY15" fmla="*/ 114469 h 8030691"/>
              <a:gd name="connsiteX16" fmla="*/ 1104139 w 6858001"/>
              <a:gd name="connsiteY16" fmla="*/ 132455 h 8030691"/>
              <a:gd name="connsiteX17" fmla="*/ 1296163 w 6858001"/>
              <a:gd name="connsiteY17" fmla="*/ 150776 h 8030691"/>
              <a:gd name="connsiteX18" fmla="*/ 1503275 w 6858001"/>
              <a:gd name="connsiteY18" fmla="*/ 167753 h 8030691"/>
              <a:gd name="connsiteX19" fmla="*/ 1719988 w 6858001"/>
              <a:gd name="connsiteY19" fmla="*/ 184058 h 8030691"/>
              <a:gd name="connsiteX20" fmla="*/ 1949045 w 6858001"/>
              <a:gd name="connsiteY20" fmla="*/ 198850 h 8030691"/>
              <a:gd name="connsiteX21" fmla="*/ 2187703 w 6858001"/>
              <a:gd name="connsiteY21" fmla="*/ 212969 h 8030691"/>
              <a:gd name="connsiteX22" fmla="*/ 2436649 w 6858001"/>
              <a:gd name="connsiteY22" fmla="*/ 226249 h 8030691"/>
              <a:gd name="connsiteX23" fmla="*/ 2564208 w 6858001"/>
              <a:gd name="connsiteY23" fmla="*/ 230955 h 8030691"/>
              <a:gd name="connsiteX24" fmla="*/ 2694509 w 6858001"/>
              <a:gd name="connsiteY24" fmla="*/ 236166 h 8030691"/>
              <a:gd name="connsiteX25" fmla="*/ 2826869 w 6858001"/>
              <a:gd name="connsiteY25" fmla="*/ 241040 h 8030691"/>
              <a:gd name="connsiteX26" fmla="*/ 2959914 w 6858001"/>
              <a:gd name="connsiteY26" fmla="*/ 244234 h 8030691"/>
              <a:gd name="connsiteX27" fmla="*/ 3095702 w 6858001"/>
              <a:gd name="connsiteY27" fmla="*/ 247092 h 8030691"/>
              <a:gd name="connsiteX28" fmla="*/ 3232862 w 6858001"/>
              <a:gd name="connsiteY28" fmla="*/ 250117 h 8030691"/>
              <a:gd name="connsiteX29" fmla="*/ 3372766 w 6858001"/>
              <a:gd name="connsiteY29" fmla="*/ 252134 h 8030691"/>
              <a:gd name="connsiteX30" fmla="*/ 3514040 w 6858001"/>
              <a:gd name="connsiteY30" fmla="*/ 252134 h 8030691"/>
              <a:gd name="connsiteX31" fmla="*/ 3656686 w 6858001"/>
              <a:gd name="connsiteY31" fmla="*/ 253143 h 8030691"/>
              <a:gd name="connsiteX32" fmla="*/ 3800705 w 6858001"/>
              <a:gd name="connsiteY32" fmla="*/ 252134 h 8030691"/>
              <a:gd name="connsiteX33" fmla="*/ 3946780 w 6858001"/>
              <a:gd name="connsiteY33" fmla="*/ 250117 h 8030691"/>
              <a:gd name="connsiteX34" fmla="*/ 4092856 w 6858001"/>
              <a:gd name="connsiteY34" fmla="*/ 248268 h 8030691"/>
              <a:gd name="connsiteX35" fmla="*/ 4240988 w 6858001"/>
              <a:gd name="connsiteY35" fmla="*/ 244234 h 8030691"/>
              <a:gd name="connsiteX36" fmla="*/ 4390492 w 6858001"/>
              <a:gd name="connsiteY36" fmla="*/ 240032 h 8030691"/>
              <a:gd name="connsiteX37" fmla="*/ 4539997 w 6858001"/>
              <a:gd name="connsiteY37" fmla="*/ 235157 h 8030691"/>
              <a:gd name="connsiteX38" fmla="*/ 4690873 w 6858001"/>
              <a:gd name="connsiteY38" fmla="*/ 228266 h 8030691"/>
              <a:gd name="connsiteX39" fmla="*/ 4843120 w 6858001"/>
              <a:gd name="connsiteY39" fmla="*/ 220029 h 8030691"/>
              <a:gd name="connsiteX40" fmla="*/ 4996054 w 6858001"/>
              <a:gd name="connsiteY40" fmla="*/ 212129 h 8030691"/>
              <a:gd name="connsiteX41" fmla="*/ 5148987 w 6858001"/>
              <a:gd name="connsiteY41" fmla="*/ 202044 h 8030691"/>
              <a:gd name="connsiteX42" fmla="*/ 5303978 w 6858001"/>
              <a:gd name="connsiteY42" fmla="*/ 189941 h 8030691"/>
              <a:gd name="connsiteX43" fmla="*/ 5456911 w 6858001"/>
              <a:gd name="connsiteY43" fmla="*/ 177839 h 8030691"/>
              <a:gd name="connsiteX44" fmla="*/ 5612588 w 6858001"/>
              <a:gd name="connsiteY44" fmla="*/ 163887 h 8030691"/>
              <a:gd name="connsiteX45" fmla="*/ 5768950 w 6858001"/>
              <a:gd name="connsiteY45" fmla="*/ 148591 h 8030691"/>
              <a:gd name="connsiteX46" fmla="*/ 5923255 w 6858001"/>
              <a:gd name="connsiteY46" fmla="*/ 132455 h 8030691"/>
              <a:gd name="connsiteX47" fmla="*/ 6079618 w 6858001"/>
              <a:gd name="connsiteY47" fmla="*/ 113629 h 8030691"/>
              <a:gd name="connsiteX48" fmla="*/ 6235294 w 6858001"/>
              <a:gd name="connsiteY48" fmla="*/ 93458 h 8030691"/>
              <a:gd name="connsiteX49" fmla="*/ 6391657 w 6858001"/>
              <a:gd name="connsiteY49" fmla="*/ 73455 h 8030691"/>
              <a:gd name="connsiteX50" fmla="*/ 6547333 w 6858001"/>
              <a:gd name="connsiteY50" fmla="*/ 50091 h 8030691"/>
              <a:gd name="connsiteX51" fmla="*/ 6702324 w 6858001"/>
              <a:gd name="connsiteY51" fmla="*/ 26222 h 80306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858001" h="8030691">
                <a:moveTo>
                  <a:pt x="6858001" y="1177"/>
                </a:moveTo>
                <a:lnTo>
                  <a:pt x="6858001" y="1344715"/>
                </a:lnTo>
                <a:lnTo>
                  <a:pt x="6858000" y="1344715"/>
                </a:lnTo>
                <a:lnTo>
                  <a:pt x="6858000" y="8030691"/>
                </a:lnTo>
                <a:lnTo>
                  <a:pt x="0" y="8030690"/>
                </a:lnTo>
                <a:lnTo>
                  <a:pt x="0" y="477747"/>
                </a:lnTo>
                <a:lnTo>
                  <a:pt x="1" y="477747"/>
                </a:lnTo>
                <a:lnTo>
                  <a:pt x="1" y="0"/>
                </a:lnTo>
                <a:lnTo>
                  <a:pt x="40463" y="5883"/>
                </a:lnTo>
                <a:lnTo>
                  <a:pt x="159107" y="23196"/>
                </a:lnTo>
                <a:lnTo>
                  <a:pt x="245518" y="35299"/>
                </a:lnTo>
                <a:lnTo>
                  <a:pt x="348388" y="48074"/>
                </a:lnTo>
                <a:lnTo>
                  <a:pt x="470460" y="63370"/>
                </a:lnTo>
                <a:lnTo>
                  <a:pt x="605563" y="79507"/>
                </a:lnTo>
                <a:lnTo>
                  <a:pt x="757810" y="96484"/>
                </a:lnTo>
                <a:lnTo>
                  <a:pt x="923774" y="114469"/>
                </a:lnTo>
                <a:lnTo>
                  <a:pt x="1104139" y="132455"/>
                </a:lnTo>
                <a:lnTo>
                  <a:pt x="1296163" y="150776"/>
                </a:lnTo>
                <a:lnTo>
                  <a:pt x="1503275" y="167753"/>
                </a:lnTo>
                <a:lnTo>
                  <a:pt x="1719988" y="184058"/>
                </a:lnTo>
                <a:lnTo>
                  <a:pt x="1949045" y="198850"/>
                </a:lnTo>
                <a:lnTo>
                  <a:pt x="2187703" y="212969"/>
                </a:lnTo>
                <a:lnTo>
                  <a:pt x="2436649" y="226249"/>
                </a:lnTo>
                <a:lnTo>
                  <a:pt x="2564208" y="230955"/>
                </a:lnTo>
                <a:lnTo>
                  <a:pt x="2694509" y="236166"/>
                </a:lnTo>
                <a:lnTo>
                  <a:pt x="2826869" y="241040"/>
                </a:lnTo>
                <a:lnTo>
                  <a:pt x="2959914" y="244234"/>
                </a:lnTo>
                <a:lnTo>
                  <a:pt x="3095702" y="247092"/>
                </a:lnTo>
                <a:lnTo>
                  <a:pt x="3232862" y="250117"/>
                </a:lnTo>
                <a:lnTo>
                  <a:pt x="3372766" y="252134"/>
                </a:lnTo>
                <a:lnTo>
                  <a:pt x="3514040" y="252134"/>
                </a:lnTo>
                <a:lnTo>
                  <a:pt x="3656686" y="253143"/>
                </a:lnTo>
                <a:lnTo>
                  <a:pt x="3800705" y="252134"/>
                </a:lnTo>
                <a:lnTo>
                  <a:pt x="3946780" y="250117"/>
                </a:lnTo>
                <a:lnTo>
                  <a:pt x="4092856" y="248268"/>
                </a:lnTo>
                <a:lnTo>
                  <a:pt x="4240988" y="244234"/>
                </a:lnTo>
                <a:lnTo>
                  <a:pt x="4390492" y="240032"/>
                </a:lnTo>
                <a:lnTo>
                  <a:pt x="4539997" y="235157"/>
                </a:lnTo>
                <a:lnTo>
                  <a:pt x="4690873" y="228266"/>
                </a:lnTo>
                <a:lnTo>
                  <a:pt x="4843120" y="220029"/>
                </a:lnTo>
                <a:lnTo>
                  <a:pt x="4996054" y="212129"/>
                </a:lnTo>
                <a:lnTo>
                  <a:pt x="5148987" y="202044"/>
                </a:lnTo>
                <a:lnTo>
                  <a:pt x="5303978" y="189941"/>
                </a:lnTo>
                <a:lnTo>
                  <a:pt x="5456911" y="177839"/>
                </a:lnTo>
                <a:lnTo>
                  <a:pt x="5612588" y="163887"/>
                </a:lnTo>
                <a:lnTo>
                  <a:pt x="5768950" y="148591"/>
                </a:lnTo>
                <a:lnTo>
                  <a:pt x="5923255" y="132455"/>
                </a:lnTo>
                <a:lnTo>
                  <a:pt x="6079618" y="113629"/>
                </a:lnTo>
                <a:lnTo>
                  <a:pt x="6235294" y="93458"/>
                </a:lnTo>
                <a:lnTo>
                  <a:pt x="6391657" y="73455"/>
                </a:lnTo>
                <a:lnTo>
                  <a:pt x="6547333" y="50091"/>
                </a:lnTo>
                <a:lnTo>
                  <a:pt x="6702324" y="26222"/>
                </a:lnTo>
                <a:close/>
              </a:path>
            </a:pathLst>
          </a:custGeom>
          <a:ln>
            <a:noFill/>
          </a:ln>
        </p:spPr>
        <p:txBody>
          <a:bodyPr/>
          <a:lstStyle/>
          <a:p>
            <a:endParaRPr lang="en-US"/>
          </a:p>
        </p:txBody>
      </p:sp>
      <p:sp>
        <p:nvSpPr>
          <p:cNvPr id="34" name="Rectangle 33">
            <a:extLst>
              <a:ext uri="{FF2B5EF4-FFF2-40B4-BE49-F238E27FC236}">
                <a16:creationId xmlns:a16="http://schemas.microsoft.com/office/drawing/2014/main" id="{F11C7CB4-0228-486A-931A-262ABB670E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graphicFrame>
        <p:nvGraphicFramePr>
          <p:cNvPr id="8" name="Table 8" descr="AER Org Chart--Board is above Executive Comm which is above Membership.  &#10;&#10;">
            <a:extLst>
              <a:ext uri="{FF2B5EF4-FFF2-40B4-BE49-F238E27FC236}">
                <a16:creationId xmlns:a16="http://schemas.microsoft.com/office/drawing/2014/main" id="{B2849BB7-9EC1-4F9E-8F46-34BCED5A6F0F}"/>
              </a:ext>
              <a:ext uri="{C183D7F6-B498-43B3-948B-1728B52AA6E4}">
                <adec:decorative xmlns:adec="http://schemas.microsoft.com/office/drawing/2017/decorative" val="0"/>
              </a:ext>
            </a:extLst>
          </p:cNvPr>
          <p:cNvGraphicFramePr>
            <a:graphicFrameLocks noGrp="1"/>
          </p:cNvGraphicFramePr>
          <p:nvPr>
            <p:ph sz="half" idx="1"/>
            <p:extLst>
              <p:ext uri="{D42A27DB-BD31-4B8C-83A1-F6EECF244321}">
                <p14:modId xmlns:p14="http://schemas.microsoft.com/office/powerpoint/2010/main" val="4040326352"/>
              </p:ext>
            </p:extLst>
          </p:nvPr>
        </p:nvGraphicFramePr>
        <p:xfrm>
          <a:off x="5331129" y="780801"/>
          <a:ext cx="4395787" cy="2594165"/>
        </p:xfrm>
        <a:graphic>
          <a:graphicData uri="http://schemas.openxmlformats.org/drawingml/2006/table">
            <a:tbl>
              <a:tblPr firstRow="1" bandRow="1">
                <a:tableStyleId>{5C22544A-7EE6-4342-B048-85BDC9FD1C3A}</a:tableStyleId>
              </a:tblPr>
              <a:tblGrid>
                <a:gridCol w="4395787">
                  <a:extLst>
                    <a:ext uri="{9D8B030D-6E8A-4147-A177-3AD203B41FA5}">
                      <a16:colId xmlns:a16="http://schemas.microsoft.com/office/drawing/2014/main" val="1426783767"/>
                    </a:ext>
                  </a:extLst>
                </a:gridCol>
              </a:tblGrid>
              <a:tr h="890768">
                <a:tc>
                  <a:txBody>
                    <a:bodyPr/>
                    <a:lstStyle/>
                    <a:p>
                      <a:pPr algn="ctr"/>
                      <a:r>
                        <a:rPr lang="en-US" dirty="0"/>
                        <a:t>AERBVI BOARD OF DIRECTORS</a:t>
                      </a:r>
                    </a:p>
                  </a:txBody>
                  <a:tcPr anchor="ctr"/>
                </a:tc>
                <a:extLst>
                  <a:ext uri="{0D108BD9-81ED-4DB2-BD59-A6C34878D82A}">
                    <a16:rowId xmlns:a16="http://schemas.microsoft.com/office/drawing/2014/main" val="3794113023"/>
                  </a:ext>
                </a:extLst>
              </a:tr>
              <a:tr h="640727">
                <a:tc>
                  <a:txBody>
                    <a:bodyPr/>
                    <a:lstStyle/>
                    <a:p>
                      <a:pPr algn="ctr"/>
                      <a:r>
                        <a:rPr lang="en-US" dirty="0"/>
                        <a:t>EXECUTIVE COMMITTEE</a:t>
                      </a:r>
                    </a:p>
                  </a:txBody>
                  <a:tcPr anchor="ctr"/>
                </a:tc>
                <a:extLst>
                  <a:ext uri="{0D108BD9-81ED-4DB2-BD59-A6C34878D82A}">
                    <a16:rowId xmlns:a16="http://schemas.microsoft.com/office/drawing/2014/main" val="2165629891"/>
                  </a:ext>
                </a:extLst>
              </a:tr>
              <a:tr h="1062670">
                <a:tc>
                  <a:txBody>
                    <a:bodyPr/>
                    <a:lstStyle/>
                    <a:p>
                      <a:pPr algn="ctr"/>
                      <a:r>
                        <a:rPr lang="en-US" dirty="0"/>
                        <a:t>MEMBERSHIP</a:t>
                      </a:r>
                    </a:p>
                  </a:txBody>
                  <a:tcPr anchor="ctr"/>
                </a:tc>
                <a:extLst>
                  <a:ext uri="{0D108BD9-81ED-4DB2-BD59-A6C34878D82A}">
                    <a16:rowId xmlns:a16="http://schemas.microsoft.com/office/drawing/2014/main" val="1965907157"/>
                  </a:ext>
                </a:extLst>
              </a:tr>
            </a:tbl>
          </a:graphicData>
        </a:graphic>
      </p:graphicFrame>
      <p:sp>
        <p:nvSpPr>
          <p:cNvPr id="9" name="TextBox 8">
            <a:extLst>
              <a:ext uri="{FF2B5EF4-FFF2-40B4-BE49-F238E27FC236}">
                <a16:creationId xmlns:a16="http://schemas.microsoft.com/office/drawing/2014/main" id="{3F3D67E6-8E6A-4659-8153-B31477E51F61}"/>
              </a:ext>
            </a:extLst>
          </p:cNvPr>
          <p:cNvSpPr txBox="1"/>
          <p:nvPr/>
        </p:nvSpPr>
        <p:spPr>
          <a:xfrm>
            <a:off x="5331129" y="3776901"/>
            <a:ext cx="4395787" cy="646331"/>
          </a:xfrm>
          <a:prstGeom prst="rect">
            <a:avLst/>
          </a:prstGeom>
          <a:solidFill>
            <a:schemeClr val="accent1"/>
          </a:solidFill>
        </p:spPr>
        <p:txBody>
          <a:bodyPr wrap="square" rtlCol="0" anchor="b">
            <a:spAutoFit/>
          </a:bodyPr>
          <a:lstStyle/>
          <a:p>
            <a:pPr algn="ctr"/>
            <a:r>
              <a:rPr lang="en-US" b="1" dirty="0">
                <a:solidFill>
                  <a:schemeClr val="bg1"/>
                </a:solidFill>
              </a:rPr>
              <a:t>AER ACCREDITATION COUNCIL (AERAC)</a:t>
            </a:r>
            <a:endParaRPr lang="en-US" dirty="0">
              <a:solidFill>
                <a:schemeClr val="bg1"/>
              </a:solidFill>
            </a:endParaRPr>
          </a:p>
        </p:txBody>
      </p:sp>
      <p:graphicFrame>
        <p:nvGraphicFramePr>
          <p:cNvPr id="6" name="Table 5">
            <a:extLst>
              <a:ext uri="{FF2B5EF4-FFF2-40B4-BE49-F238E27FC236}">
                <a16:creationId xmlns:a16="http://schemas.microsoft.com/office/drawing/2014/main" id="{AE9619F1-7372-48CD-BD6A-F866AA0F73A8}"/>
              </a:ext>
            </a:extLst>
          </p:cNvPr>
          <p:cNvGraphicFramePr>
            <a:graphicFrameLocks noGrp="1"/>
          </p:cNvGraphicFramePr>
          <p:nvPr>
            <p:extLst>
              <p:ext uri="{D42A27DB-BD31-4B8C-83A1-F6EECF244321}">
                <p14:modId xmlns:p14="http://schemas.microsoft.com/office/powerpoint/2010/main" val="2737434495"/>
              </p:ext>
            </p:extLst>
          </p:nvPr>
        </p:nvGraphicFramePr>
        <p:xfrm>
          <a:off x="5331129" y="4140840"/>
          <a:ext cx="4395788" cy="1920240"/>
        </p:xfrm>
        <a:graphic>
          <a:graphicData uri="http://schemas.openxmlformats.org/drawingml/2006/table">
            <a:tbl>
              <a:tblPr firstRow="1" bandRow="1">
                <a:tableStyleId>{5C22544A-7EE6-4342-B048-85BDC9FD1C3A}</a:tableStyleId>
              </a:tblPr>
              <a:tblGrid>
                <a:gridCol w="2197894">
                  <a:extLst>
                    <a:ext uri="{9D8B030D-6E8A-4147-A177-3AD203B41FA5}">
                      <a16:colId xmlns:a16="http://schemas.microsoft.com/office/drawing/2014/main" val="2169252058"/>
                    </a:ext>
                  </a:extLst>
                </a:gridCol>
                <a:gridCol w="2197894">
                  <a:extLst>
                    <a:ext uri="{9D8B030D-6E8A-4147-A177-3AD203B41FA5}">
                      <a16:colId xmlns:a16="http://schemas.microsoft.com/office/drawing/2014/main" val="282540784"/>
                    </a:ext>
                  </a:extLst>
                </a:gridCol>
              </a:tblGrid>
              <a:tr h="305191">
                <a:tc>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3507202570"/>
                  </a:ext>
                </a:extLst>
              </a:tr>
              <a:tr h="762979">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dirty="0"/>
                        <a:t>HEAC = higher</a:t>
                      </a:r>
                      <a:r>
                        <a:rPr lang="en-US" baseline="0" dirty="0"/>
                        <a:t> educ programs</a:t>
                      </a:r>
                      <a:endParaRPr lang="en-US" dirty="0"/>
                    </a:p>
                    <a:p>
                      <a:pPr algn="ctr"/>
                      <a:endParaRPr lang="en-US"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dirty="0"/>
                        <a:t>OSAC = orgs</a:t>
                      </a:r>
                      <a:r>
                        <a:rPr lang="en-US" baseline="0" dirty="0"/>
                        <a:t> + schools</a:t>
                      </a:r>
                      <a:endParaRPr lang="en-US" dirty="0"/>
                    </a:p>
                    <a:p>
                      <a:pPr algn="ctr"/>
                      <a:endParaRPr lang="en-US"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657186396"/>
                  </a:ext>
                </a:extLst>
              </a:tr>
              <a:tr h="599785">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dirty="0"/>
                        <a:t>Review Panels</a:t>
                      </a:r>
                    </a:p>
                    <a:p>
                      <a:pPr algn="ct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dirty="0"/>
                        <a:t>Review Panels</a:t>
                      </a:r>
                    </a:p>
                    <a:p>
                      <a:pPr algn="ct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551258870"/>
                  </a:ext>
                </a:extLst>
              </a:tr>
            </a:tbl>
          </a:graphicData>
        </a:graphic>
      </p:graphicFrame>
    </p:spTree>
    <p:extLst>
      <p:ext uri="{BB962C8B-B14F-4D97-AF65-F5344CB8AC3E}">
        <p14:creationId xmlns:p14="http://schemas.microsoft.com/office/powerpoint/2010/main" val="3162019720"/>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BC95D8E4-8DD2-4D21-864B-0466E56A2C86}"/>
              </a:ext>
            </a:extLst>
          </p:cNvPr>
          <p:cNvSpPr>
            <a:spLocks noGrp="1"/>
          </p:cNvSpPr>
          <p:nvPr>
            <p:ph type="title"/>
          </p:nvPr>
        </p:nvSpPr>
        <p:spPr>
          <a:xfrm>
            <a:off x="1154954" y="423333"/>
            <a:ext cx="9289527" cy="1915647"/>
          </a:xfrm>
        </p:spPr>
        <p:txBody>
          <a:bodyPr anchor="t"/>
          <a:lstStyle/>
          <a:p>
            <a:r>
              <a:rPr lang="en-US" sz="4200" dirty="0">
                <a:effectLst/>
                <a:ea typeface="Times New Roman" panose="02020603050405020304" pitchFamily="18" charset="0"/>
              </a:rPr>
              <a:t>WEBSITE TIP	</a:t>
            </a:r>
            <a:endParaRPr lang="en-US" sz="4200" dirty="0"/>
          </a:p>
        </p:txBody>
      </p:sp>
      <p:sp>
        <p:nvSpPr>
          <p:cNvPr id="4" name="TextBox 3">
            <a:extLst>
              <a:ext uri="{FF2B5EF4-FFF2-40B4-BE49-F238E27FC236}">
                <a16:creationId xmlns:a16="http://schemas.microsoft.com/office/drawing/2014/main" id="{806F4A8A-A54F-42FF-B834-177EE77C42FA}"/>
              </a:ext>
            </a:extLst>
          </p:cNvPr>
          <p:cNvSpPr txBox="1"/>
          <p:nvPr/>
        </p:nvSpPr>
        <p:spPr>
          <a:xfrm>
            <a:off x="1173707" y="2351782"/>
            <a:ext cx="9880980" cy="1569660"/>
          </a:xfrm>
          <a:prstGeom prst="rect">
            <a:avLst/>
          </a:prstGeom>
          <a:noFill/>
        </p:spPr>
        <p:txBody>
          <a:bodyPr wrap="square" lIns="91440" tIns="45720" rIns="91440" bIns="45720" anchor="t">
            <a:spAutoFit/>
          </a:bodyPr>
          <a:lstStyle/>
          <a:p>
            <a:r>
              <a:rPr lang="en-US" sz="3200" b="1" dirty="0">
                <a:latin typeface="Arial" panose="020B0604020202020204" pitchFamily="34" charset="0"/>
                <a:cs typeface="Arial" panose="020B0604020202020204" pitchFamily="34" charset="0"/>
              </a:rPr>
              <a:t>Accredited programs are listed on the AER Website:</a:t>
            </a:r>
            <a:br>
              <a:rPr lang="en-US" sz="3200" b="1" dirty="0">
                <a:latin typeface="Arial" panose="020B0604020202020204" pitchFamily="34" charset="0"/>
                <a:cs typeface="Arial" panose="020B0604020202020204" pitchFamily="34" charset="0"/>
              </a:rPr>
            </a:br>
            <a:r>
              <a:rPr lang="en-US" sz="3200" b="1" u="sng" dirty="0">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https://aerbvi.org/accreditation/</a:t>
            </a:r>
            <a:endParaRPr lang="en-US"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65038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52B5C-3953-4069-B2B3-39B4BF13044A}"/>
              </a:ext>
            </a:extLst>
          </p:cNvPr>
          <p:cNvSpPr>
            <a:spLocks noGrp="1"/>
          </p:cNvSpPr>
          <p:nvPr>
            <p:ph type="title"/>
          </p:nvPr>
        </p:nvSpPr>
        <p:spPr>
          <a:xfrm>
            <a:off x="1154954" y="423333"/>
            <a:ext cx="9289527" cy="1915647"/>
          </a:xfrm>
        </p:spPr>
        <p:txBody>
          <a:bodyPr anchor="t"/>
          <a:lstStyle/>
          <a:p>
            <a:r>
              <a:rPr lang="en-US" sz="4200" dirty="0">
                <a:effectLst/>
                <a:ea typeface="Times New Roman" panose="02020603050405020304" pitchFamily="18" charset="0"/>
              </a:rPr>
              <a:t>ROLE AND COMPOSITION OF THE </a:t>
            </a:r>
            <a:br>
              <a:rPr lang="en-US" sz="4200" dirty="0">
                <a:effectLst/>
                <a:ea typeface="Times New Roman" panose="02020603050405020304" pitchFamily="18" charset="0"/>
              </a:rPr>
            </a:br>
            <a:r>
              <a:rPr lang="en-US" sz="4200" dirty="0">
                <a:effectLst/>
                <a:ea typeface="Times New Roman" panose="02020603050405020304" pitchFamily="18" charset="0"/>
              </a:rPr>
              <a:t>AER Accreditation Council</a:t>
            </a:r>
            <a:br>
              <a:rPr lang="en-US" sz="4200" dirty="0">
                <a:effectLst/>
                <a:ea typeface="Times New Roman" panose="02020603050405020304" pitchFamily="18" charset="0"/>
              </a:rPr>
            </a:br>
            <a:r>
              <a:rPr lang="en-US" sz="4200" dirty="0">
                <a:effectLst/>
                <a:ea typeface="Times New Roman" panose="02020603050405020304" pitchFamily="18" charset="0"/>
              </a:rPr>
              <a:t>(AERAC)	</a:t>
            </a:r>
            <a:endParaRPr lang="en-US" sz="4200" dirty="0"/>
          </a:p>
        </p:txBody>
      </p:sp>
      <p:sp>
        <p:nvSpPr>
          <p:cNvPr id="3" name="Text Placeholder 2">
            <a:extLst>
              <a:ext uri="{FF2B5EF4-FFF2-40B4-BE49-F238E27FC236}">
                <a16:creationId xmlns:a16="http://schemas.microsoft.com/office/drawing/2014/main" id="{69BD91CB-082D-4B96-B4F2-B18D65780B32}"/>
              </a:ext>
            </a:extLst>
          </p:cNvPr>
          <p:cNvSpPr>
            <a:spLocks noGrp="1"/>
          </p:cNvSpPr>
          <p:nvPr>
            <p:ph type="body" idx="1"/>
          </p:nvPr>
        </p:nvSpPr>
        <p:spPr>
          <a:xfrm>
            <a:off x="1154954" y="2509520"/>
            <a:ext cx="9198085" cy="3799840"/>
          </a:xfrm>
        </p:spPr>
        <p:txBody>
          <a:bodyPr>
            <a:noAutofit/>
          </a:bodyPr>
          <a:lstStyle/>
          <a:p>
            <a:pPr marL="342900" marR="0" lvl="0" indent="-342900" rtl="0">
              <a:spcBef>
                <a:spcPts val="0"/>
              </a:spcBef>
              <a:spcAft>
                <a:spcPts val="0"/>
              </a:spcAft>
              <a:buFont typeface="Arial" panose="020B0604020202020204" pitchFamily="34" charset="0"/>
              <a:buChar char="•"/>
            </a:pPr>
            <a:r>
              <a:rPr lang="en-US" sz="2400" b="1" dirty="0">
                <a:solidFill>
                  <a:schemeClr val="tx1"/>
                </a:solidFill>
                <a:effectLst/>
                <a:latin typeface="Arial"/>
                <a:cs typeface="Arial"/>
              </a:rPr>
              <a:t>Policy and Standards Approval</a:t>
            </a:r>
          </a:p>
          <a:p>
            <a:pPr marL="342900" marR="0" lvl="0" indent="-342900">
              <a:spcBef>
                <a:spcPts val="0"/>
              </a:spcBef>
              <a:spcAft>
                <a:spcPts val="0"/>
              </a:spcAft>
              <a:buFont typeface="Arial" panose="020B0604020202020204" pitchFamily="34" charset="0"/>
              <a:buChar char="•"/>
            </a:pPr>
            <a:r>
              <a:rPr lang="en-US" sz="2400" b="1" dirty="0">
                <a:solidFill>
                  <a:schemeClr val="tx1"/>
                </a:solidFill>
                <a:effectLst/>
                <a:latin typeface="Arial"/>
                <a:cs typeface="Arial"/>
              </a:rPr>
              <a:t>Makes All Accreditation Decisions</a:t>
            </a:r>
          </a:p>
          <a:p>
            <a:pPr marL="342900" marR="0" lvl="0" indent="-342900">
              <a:spcBef>
                <a:spcPts val="0"/>
              </a:spcBef>
              <a:spcAft>
                <a:spcPts val="0"/>
              </a:spcAft>
              <a:buFont typeface="Arial" panose="020B0604020202020204" pitchFamily="34" charset="0"/>
              <a:buChar char="•"/>
            </a:pPr>
            <a:r>
              <a:rPr lang="en-US" sz="2400" b="1" dirty="0">
                <a:solidFill>
                  <a:schemeClr val="tx1"/>
                </a:solidFill>
                <a:effectLst/>
                <a:latin typeface="Arial"/>
                <a:cs typeface="Arial"/>
              </a:rPr>
              <a:t>Chair is AER Executive Director</a:t>
            </a:r>
          </a:p>
          <a:p>
            <a:pPr marL="342900" indent="-342900">
              <a:spcBef>
                <a:spcPts val="0"/>
              </a:spcBef>
              <a:buFont typeface="Arial" panose="020B0604020202020204" pitchFamily="34" charset="0"/>
              <a:buChar char="•"/>
            </a:pPr>
            <a:r>
              <a:rPr lang="en-US" sz="2400" b="1" dirty="0">
                <a:solidFill>
                  <a:schemeClr val="tx1"/>
                </a:solidFill>
                <a:effectLst/>
                <a:latin typeface="Arial"/>
                <a:cs typeface="Arial"/>
              </a:rPr>
              <a:t>Members (up to 12)</a:t>
            </a:r>
            <a:r>
              <a:rPr lang="en-US" sz="2400" b="1" dirty="0">
                <a:solidFill>
                  <a:schemeClr val="tx1"/>
                </a:solidFill>
                <a:latin typeface="Arial"/>
                <a:cs typeface="Arial"/>
              </a:rPr>
              <a:t> </a:t>
            </a:r>
            <a:endParaRPr lang="en-US" sz="2400" b="1" dirty="0">
              <a:solidFill>
                <a:schemeClr val="tx1"/>
              </a:solidFill>
              <a:effectLst/>
              <a:latin typeface="Times New Roman" panose="02020603050405020304" pitchFamily="18" charset="0"/>
            </a:endParaRPr>
          </a:p>
          <a:p>
            <a:pPr marL="800100" lvl="1" indent="-342900">
              <a:spcBef>
                <a:spcPts val="0"/>
              </a:spcBef>
              <a:buFont typeface="Courier New" panose="02070309020205020404" pitchFamily="49" charset="0"/>
              <a:buChar char="o"/>
            </a:pPr>
            <a:r>
              <a:rPr lang="en-US" sz="2200" b="1" dirty="0">
                <a:solidFill>
                  <a:schemeClr val="tx1"/>
                </a:solidFill>
                <a:effectLst/>
                <a:latin typeface="Arial"/>
                <a:cs typeface="Times New Roman"/>
              </a:rPr>
              <a:t>Representatives of Consumer Organizations, </a:t>
            </a:r>
            <a:r>
              <a:rPr lang="en-US" sz="2200" b="1" dirty="0">
                <a:solidFill>
                  <a:schemeClr val="tx1"/>
                </a:solidFill>
                <a:latin typeface="Arial"/>
                <a:cs typeface="Times New Roman"/>
              </a:rPr>
              <a:t>and Field </a:t>
            </a:r>
            <a:r>
              <a:rPr lang="en-US" sz="2200" b="1" dirty="0">
                <a:solidFill>
                  <a:schemeClr val="tx1"/>
                </a:solidFill>
                <a:effectLst/>
                <a:latin typeface="Arial"/>
                <a:cs typeface="Times New Roman"/>
              </a:rPr>
              <a:t>Related Professionals/Experts,</a:t>
            </a:r>
            <a:r>
              <a:rPr lang="en-US" sz="2200" b="1" dirty="0">
                <a:solidFill>
                  <a:schemeClr val="tx1"/>
                </a:solidFill>
                <a:latin typeface="Arial"/>
                <a:cs typeface="Times New Roman"/>
              </a:rPr>
              <a:t> </a:t>
            </a:r>
            <a:endParaRPr lang="en-US" sz="2200" b="1" dirty="0">
              <a:solidFill>
                <a:schemeClr val="tx1"/>
              </a:solidFill>
              <a:effectLst/>
              <a:latin typeface="Times New Roman" panose="02020603050405020304" pitchFamily="18" charset="0"/>
              <a:cs typeface="Times New Roman" panose="02020603050405020304" pitchFamily="18" charset="0"/>
            </a:endParaRPr>
          </a:p>
          <a:p>
            <a:pPr marL="800100" lvl="1" indent="-342900">
              <a:spcBef>
                <a:spcPts val="0"/>
              </a:spcBef>
              <a:buFont typeface="Courier New" panose="02070309020205020404" pitchFamily="49" charset="0"/>
              <a:buChar char="o"/>
            </a:pPr>
            <a:r>
              <a:rPr lang="en-US" sz="2200" b="1" dirty="0">
                <a:solidFill>
                  <a:schemeClr val="tx1"/>
                </a:solidFill>
                <a:effectLst/>
                <a:latin typeface="Arial"/>
                <a:cs typeface="Times New Roman"/>
              </a:rPr>
              <a:t>Chair of Higher Education Accreditation Commission</a:t>
            </a:r>
          </a:p>
          <a:p>
            <a:pPr marL="800100" lvl="1" indent="-342900">
              <a:spcBef>
                <a:spcPts val="0"/>
              </a:spcBef>
              <a:buFont typeface="Courier New" panose="02070309020205020404" pitchFamily="49" charset="0"/>
              <a:buChar char="o"/>
            </a:pPr>
            <a:r>
              <a:rPr lang="en-US" sz="2200" b="1" dirty="0">
                <a:solidFill>
                  <a:schemeClr val="tx1"/>
                </a:solidFill>
                <a:effectLst/>
                <a:latin typeface="Arial"/>
                <a:cs typeface="Times New Roman"/>
              </a:rPr>
              <a:t>Chair of Organizations and Schools Accreditation Commission</a:t>
            </a:r>
          </a:p>
          <a:p>
            <a:pPr marL="800100" lvl="1" indent="-342900">
              <a:spcBef>
                <a:spcPts val="0"/>
              </a:spcBef>
              <a:buFont typeface="Courier New" panose="02070309020205020404" pitchFamily="49" charset="0"/>
              <a:buChar char="o"/>
            </a:pPr>
            <a:r>
              <a:rPr lang="en-US" sz="2200" b="1" dirty="0">
                <a:solidFill>
                  <a:schemeClr val="tx1"/>
                </a:solidFill>
                <a:effectLst/>
                <a:latin typeface="Arial"/>
                <a:cs typeface="Times New Roman"/>
              </a:rPr>
              <a:t>Member representing the public</a:t>
            </a:r>
          </a:p>
          <a:p>
            <a:br>
              <a:rPr lang="en-US" sz="2400" b="1" dirty="0">
                <a:effectLst/>
                <a:latin typeface="Arial" panose="020B0604020202020204" pitchFamily="34" charset="0"/>
                <a:ea typeface="Times New Roman" panose="02020603050405020304" pitchFamily="18" charset="0"/>
              </a:rPr>
            </a:br>
            <a:endParaRPr lang="en-US" sz="2400" b="1" dirty="0">
              <a:solidFill>
                <a:schemeClr val="tx1"/>
              </a:solidFill>
            </a:endParaRPr>
          </a:p>
        </p:txBody>
      </p:sp>
    </p:spTree>
    <p:extLst>
      <p:ext uri="{BB962C8B-B14F-4D97-AF65-F5344CB8AC3E}">
        <p14:creationId xmlns:p14="http://schemas.microsoft.com/office/powerpoint/2010/main" val="35761942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52B5C-3953-4069-B2B3-39B4BF13044A}"/>
              </a:ext>
            </a:extLst>
          </p:cNvPr>
          <p:cNvSpPr>
            <a:spLocks noGrp="1"/>
          </p:cNvSpPr>
          <p:nvPr>
            <p:ph type="title"/>
          </p:nvPr>
        </p:nvSpPr>
        <p:spPr>
          <a:xfrm>
            <a:off x="1154954" y="341445"/>
            <a:ext cx="9252678" cy="2086187"/>
          </a:xfrm>
        </p:spPr>
        <p:txBody>
          <a:bodyPr/>
          <a:lstStyle/>
          <a:p>
            <a:r>
              <a:rPr lang="en-US" sz="4200" dirty="0">
                <a:effectLst/>
                <a:ea typeface="Times New Roman" panose="02020603050405020304" pitchFamily="18" charset="0"/>
              </a:rPr>
              <a:t>ROLE</a:t>
            </a:r>
            <a:r>
              <a:rPr lang="en-US" sz="4200" dirty="0">
                <a:ea typeface="Times New Roman" panose="02020603050405020304" pitchFamily="18" charset="0"/>
              </a:rPr>
              <a:t>S</a:t>
            </a:r>
            <a:r>
              <a:rPr lang="en-US" sz="4200" dirty="0">
                <a:effectLst/>
                <a:ea typeface="Times New Roman" panose="02020603050405020304" pitchFamily="18" charset="0"/>
              </a:rPr>
              <a:t> OF THE Higher Education Accreditation Commission</a:t>
            </a:r>
            <a:br>
              <a:rPr lang="en-US" sz="4200" dirty="0">
                <a:effectLst/>
                <a:ea typeface="Times New Roman" panose="02020603050405020304" pitchFamily="18" charset="0"/>
              </a:rPr>
            </a:br>
            <a:r>
              <a:rPr lang="en-US" sz="4200" dirty="0">
                <a:effectLst/>
                <a:ea typeface="Times New Roman" panose="02020603050405020304" pitchFamily="18" charset="0"/>
              </a:rPr>
              <a:t>(</a:t>
            </a:r>
            <a:r>
              <a:rPr lang="en-US" sz="4200" dirty="0">
                <a:ea typeface="Times New Roman" panose="02020603050405020304" pitchFamily="18" charset="0"/>
              </a:rPr>
              <a:t>HE</a:t>
            </a:r>
            <a:r>
              <a:rPr lang="en-US" sz="4200" dirty="0">
                <a:effectLst/>
                <a:ea typeface="Times New Roman" panose="02020603050405020304" pitchFamily="18" charset="0"/>
              </a:rPr>
              <a:t>AC)	</a:t>
            </a:r>
            <a:endParaRPr lang="en-US" sz="4200" dirty="0"/>
          </a:p>
        </p:txBody>
      </p:sp>
      <p:sp>
        <p:nvSpPr>
          <p:cNvPr id="3" name="Text Placeholder 2">
            <a:extLst>
              <a:ext uri="{FF2B5EF4-FFF2-40B4-BE49-F238E27FC236}">
                <a16:creationId xmlns:a16="http://schemas.microsoft.com/office/drawing/2014/main" id="{69BD91CB-082D-4B96-B4F2-B18D65780B32}"/>
              </a:ext>
            </a:extLst>
          </p:cNvPr>
          <p:cNvSpPr>
            <a:spLocks noGrp="1"/>
          </p:cNvSpPr>
          <p:nvPr>
            <p:ph type="body" idx="1"/>
          </p:nvPr>
        </p:nvSpPr>
        <p:spPr>
          <a:xfrm>
            <a:off x="1154954" y="2509520"/>
            <a:ext cx="9198085" cy="3799840"/>
          </a:xfrm>
        </p:spPr>
        <p:txBody>
          <a:bodyPr>
            <a:noAutofit/>
          </a:bodyPr>
          <a:lstStyle/>
          <a:p>
            <a:pPr marL="342900" marR="0" lvl="0" indent="-342900" rtl="0">
              <a:spcBef>
                <a:spcPts val="0"/>
              </a:spcBef>
              <a:spcAft>
                <a:spcPts val="0"/>
              </a:spcAft>
              <a:buSzPts val="2200"/>
              <a:buFont typeface="Arial" panose="020B0604020202020204" pitchFamily="34" charset="0"/>
              <a:buChar char="•"/>
            </a:pPr>
            <a:endParaRPr lang="en-US" sz="2400" b="1" dirty="0">
              <a:solidFill>
                <a:schemeClr val="tx1"/>
              </a:solidFill>
              <a:effectLst/>
              <a:latin typeface="Arial" panose="020B0604020202020204" pitchFamily="34" charset="0"/>
              <a:cs typeface="Arial" panose="020B0604020202020204" pitchFamily="34" charset="0"/>
            </a:endParaRPr>
          </a:p>
          <a:p>
            <a:pPr marL="342900" marR="0" lvl="0" indent="-342900" rtl="0">
              <a:spcBef>
                <a:spcPts val="0"/>
              </a:spcBef>
              <a:spcAft>
                <a:spcPts val="0"/>
              </a:spcAft>
              <a:buSzPts val="2200"/>
              <a:buFont typeface="Arial" panose="020B0604020202020204" pitchFamily="34" charset="0"/>
              <a:buChar char="•"/>
            </a:pPr>
            <a:r>
              <a:rPr lang="en-US" sz="2400" b="1" dirty="0">
                <a:solidFill>
                  <a:schemeClr val="tx1"/>
                </a:solidFill>
                <a:effectLst/>
                <a:latin typeface="Arial" panose="020B0604020202020204" pitchFamily="34" charset="0"/>
                <a:cs typeface="Arial" panose="020B0604020202020204" pitchFamily="34" charset="0"/>
              </a:rPr>
              <a:t>Policy and Standards Development</a:t>
            </a:r>
          </a:p>
          <a:p>
            <a:pPr marL="342900" marR="0" lvl="0" indent="-342900">
              <a:spcBef>
                <a:spcPts val="0"/>
              </a:spcBef>
              <a:spcAft>
                <a:spcPts val="0"/>
              </a:spcAft>
              <a:buSzPts val="2200"/>
              <a:buFont typeface="Arial" panose="020B0604020202020204" pitchFamily="34" charset="0"/>
              <a:buChar char="•"/>
            </a:pPr>
            <a:endParaRPr lang="en-US" sz="2400" b="1" dirty="0">
              <a:solidFill>
                <a:schemeClr val="tx1"/>
              </a:solidFill>
              <a:effectLst/>
              <a:latin typeface="Arial" panose="020B0604020202020204" pitchFamily="34" charset="0"/>
              <a:cs typeface="Arial" panose="020B0604020202020204" pitchFamily="34" charset="0"/>
            </a:endParaRPr>
          </a:p>
          <a:p>
            <a:pPr marL="342900" marR="0" lvl="0" indent="-342900">
              <a:spcBef>
                <a:spcPts val="0"/>
              </a:spcBef>
              <a:spcAft>
                <a:spcPts val="0"/>
              </a:spcAft>
              <a:buSzPts val="2200"/>
              <a:buFont typeface="Arial" panose="020B0604020202020204" pitchFamily="34" charset="0"/>
              <a:buChar char="•"/>
            </a:pPr>
            <a:r>
              <a:rPr lang="en-US" sz="2400" b="1" dirty="0">
                <a:solidFill>
                  <a:schemeClr val="tx1"/>
                </a:solidFill>
                <a:effectLst/>
                <a:latin typeface="Arial" panose="020B0604020202020204" pitchFamily="34" charset="0"/>
                <a:cs typeface="Arial" panose="020B0604020202020204" pitchFamily="34" charset="0"/>
              </a:rPr>
              <a:t>Selection of Review Panels</a:t>
            </a:r>
          </a:p>
          <a:p>
            <a:pPr marL="342900" marR="0" lvl="0" indent="-342900">
              <a:spcBef>
                <a:spcPts val="0"/>
              </a:spcBef>
              <a:spcAft>
                <a:spcPts val="0"/>
              </a:spcAft>
              <a:buSzPts val="2200"/>
              <a:buFont typeface="Arial" panose="020B0604020202020204" pitchFamily="34" charset="0"/>
              <a:buChar char="•"/>
            </a:pPr>
            <a:endParaRPr lang="en-US" sz="2400" b="1" dirty="0">
              <a:solidFill>
                <a:schemeClr val="tx1"/>
              </a:solidFill>
              <a:effectLst/>
              <a:latin typeface="Arial" panose="020B0604020202020204" pitchFamily="34" charset="0"/>
              <a:cs typeface="Arial" panose="020B0604020202020204" pitchFamily="34" charset="0"/>
            </a:endParaRPr>
          </a:p>
          <a:p>
            <a:pPr marL="342900" marR="0" lvl="0" indent="-342900">
              <a:spcBef>
                <a:spcPts val="0"/>
              </a:spcBef>
              <a:spcAft>
                <a:spcPts val="0"/>
              </a:spcAft>
              <a:buSzPts val="2200"/>
              <a:buFont typeface="Arial" panose="020B0604020202020204" pitchFamily="34" charset="0"/>
              <a:buChar char="•"/>
            </a:pPr>
            <a:r>
              <a:rPr lang="en-US" sz="2400" b="1" dirty="0">
                <a:solidFill>
                  <a:schemeClr val="tx1"/>
                </a:solidFill>
                <a:effectLst/>
                <a:latin typeface="Arial" panose="020B0604020202020204" pitchFamily="34" charset="0"/>
                <a:cs typeface="Arial" panose="020B0604020202020204" pitchFamily="34" charset="0"/>
              </a:rPr>
              <a:t>Panel Recommendations REVIEW</a:t>
            </a:r>
            <a:endParaRPr lang="en-US" sz="2400" b="1" dirty="0">
              <a:solidFill>
                <a:schemeClr val="tx1"/>
              </a:solidFill>
              <a:latin typeface="Arial" panose="020B0604020202020204" pitchFamily="34" charset="0"/>
              <a:cs typeface="Arial" panose="020B0604020202020204" pitchFamily="34" charset="0"/>
            </a:endParaRPr>
          </a:p>
          <a:p>
            <a:br>
              <a:rPr lang="en-US" sz="1800" b="1" dirty="0">
                <a:effectLst/>
                <a:latin typeface="Arial" panose="020B0604020202020204" pitchFamily="34" charset="0"/>
                <a:ea typeface="Times New Roman" panose="02020603050405020304" pitchFamily="18" charset="0"/>
              </a:rPr>
            </a:br>
            <a:br>
              <a:rPr lang="en-US" sz="2400" b="1" dirty="0">
                <a:solidFill>
                  <a:schemeClr val="tx1"/>
                </a:solidFill>
                <a:effectLst/>
                <a:latin typeface="Arial" panose="020B0604020202020204" pitchFamily="34" charset="0"/>
                <a:ea typeface="Times New Roman" panose="02020603050405020304" pitchFamily="18" charset="0"/>
              </a:rPr>
            </a:br>
            <a:endParaRPr lang="en-US" sz="2400" b="1" dirty="0">
              <a:solidFill>
                <a:schemeClr val="tx1"/>
              </a:solidFill>
            </a:endParaRPr>
          </a:p>
        </p:txBody>
      </p:sp>
    </p:spTree>
    <p:extLst>
      <p:ext uri="{BB962C8B-B14F-4D97-AF65-F5344CB8AC3E}">
        <p14:creationId xmlns:p14="http://schemas.microsoft.com/office/powerpoint/2010/main" val="18254121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52B5C-3953-4069-B2B3-39B4BF13044A}"/>
              </a:ext>
            </a:extLst>
          </p:cNvPr>
          <p:cNvSpPr>
            <a:spLocks noGrp="1"/>
          </p:cNvSpPr>
          <p:nvPr>
            <p:ph type="title"/>
          </p:nvPr>
        </p:nvSpPr>
        <p:spPr>
          <a:xfrm>
            <a:off x="1154954" y="603231"/>
            <a:ext cx="9198085" cy="1812423"/>
          </a:xfrm>
        </p:spPr>
        <p:txBody>
          <a:bodyPr/>
          <a:lstStyle/>
          <a:p>
            <a:r>
              <a:rPr lang="en-US" sz="4200" dirty="0">
                <a:ea typeface="Times New Roman" panose="02020603050405020304" pitchFamily="18" charset="0"/>
                <a:cs typeface="Arial"/>
              </a:rPr>
              <a:t>COMPOSITION</a:t>
            </a:r>
            <a:r>
              <a:rPr lang="en-US" sz="4200" dirty="0">
                <a:effectLst/>
                <a:ea typeface="Times New Roman" panose="02020603050405020304" pitchFamily="18" charset="0"/>
                <a:cs typeface="Arial"/>
              </a:rPr>
              <a:t> OF THE Higher Education Accreditation Commission(</a:t>
            </a:r>
            <a:r>
              <a:rPr lang="en-US" sz="4200" dirty="0">
                <a:ea typeface="Times New Roman" panose="02020603050405020304" pitchFamily="18" charset="0"/>
                <a:cs typeface="Arial"/>
              </a:rPr>
              <a:t>HE</a:t>
            </a:r>
            <a:r>
              <a:rPr lang="en-US" sz="4200" dirty="0">
                <a:effectLst/>
                <a:ea typeface="Times New Roman" panose="02020603050405020304" pitchFamily="18" charset="0"/>
                <a:cs typeface="Arial"/>
              </a:rPr>
              <a:t>AC)	</a:t>
            </a:r>
            <a:endParaRPr lang="en-US" sz="4200" dirty="0">
              <a:cs typeface="Arial"/>
            </a:endParaRPr>
          </a:p>
        </p:txBody>
      </p:sp>
      <p:sp>
        <p:nvSpPr>
          <p:cNvPr id="3" name="Text Placeholder 2">
            <a:extLst>
              <a:ext uri="{FF2B5EF4-FFF2-40B4-BE49-F238E27FC236}">
                <a16:creationId xmlns:a16="http://schemas.microsoft.com/office/drawing/2014/main" id="{69BD91CB-082D-4B96-B4F2-B18D65780B32}"/>
              </a:ext>
            </a:extLst>
          </p:cNvPr>
          <p:cNvSpPr>
            <a:spLocks noGrp="1"/>
          </p:cNvSpPr>
          <p:nvPr>
            <p:ph type="body" idx="1"/>
          </p:nvPr>
        </p:nvSpPr>
        <p:spPr>
          <a:xfrm>
            <a:off x="1154954" y="2688608"/>
            <a:ext cx="9695016" cy="3620751"/>
          </a:xfrm>
        </p:spPr>
        <p:txBody>
          <a:bodyPr>
            <a:noAutofit/>
          </a:bodyPr>
          <a:lstStyle/>
          <a:p>
            <a:pPr marR="0" lvl="0">
              <a:spcBef>
                <a:spcPts val="0"/>
              </a:spcBef>
              <a:spcAft>
                <a:spcPts val="0"/>
              </a:spcAft>
              <a:buSzPts val="2200"/>
            </a:pPr>
            <a:r>
              <a:rPr lang="en-US" sz="2400" b="1" dirty="0">
                <a:solidFill>
                  <a:schemeClr val="tx1"/>
                </a:solidFill>
                <a:effectLst/>
                <a:latin typeface="Arial"/>
                <a:cs typeface="Arial"/>
              </a:rPr>
              <a:t>Members</a:t>
            </a:r>
          </a:p>
          <a:p>
            <a:pPr marL="800100" lvl="1" indent="-342900">
              <a:spcBef>
                <a:spcPts val="0"/>
              </a:spcBef>
              <a:buFont typeface="Courier New" panose="02070309020205020404" pitchFamily="49" charset="0"/>
              <a:buChar char="o"/>
            </a:pPr>
            <a:r>
              <a:rPr lang="en-US" sz="2400" b="1" dirty="0">
                <a:solidFill>
                  <a:schemeClr val="tx1"/>
                </a:solidFill>
                <a:effectLst/>
                <a:latin typeface="Arial"/>
                <a:cs typeface="Arial"/>
              </a:rPr>
              <a:t>Chair </a:t>
            </a:r>
            <a:r>
              <a:rPr lang="en-US" sz="2400" b="1" dirty="0">
                <a:solidFill>
                  <a:schemeClr val="tx1"/>
                </a:solidFill>
                <a:latin typeface="Arial"/>
                <a:cs typeface="Arial"/>
              </a:rPr>
              <a:t>who also serves as a member</a:t>
            </a:r>
            <a:r>
              <a:rPr lang="en-US" sz="2400" b="1" dirty="0">
                <a:solidFill>
                  <a:schemeClr val="tx1"/>
                </a:solidFill>
                <a:effectLst/>
                <a:latin typeface="Arial"/>
                <a:cs typeface="Arial"/>
              </a:rPr>
              <a:t> of AER Accreditation Council</a:t>
            </a:r>
          </a:p>
          <a:p>
            <a:pPr marL="800100" lvl="1" indent="-342900">
              <a:spcBef>
                <a:spcPts val="0"/>
              </a:spcBef>
              <a:buFont typeface="Courier New" panose="02070309020205020404" pitchFamily="49" charset="0"/>
              <a:buChar char="o"/>
            </a:pPr>
            <a:r>
              <a:rPr lang="en-US" sz="2400" b="1" dirty="0">
                <a:solidFill>
                  <a:schemeClr val="tx1"/>
                </a:solidFill>
                <a:effectLst/>
                <a:latin typeface="Arial"/>
                <a:cs typeface="Arial"/>
              </a:rPr>
              <a:t>Low Vision Therapist</a:t>
            </a:r>
          </a:p>
          <a:p>
            <a:pPr marL="800100" lvl="1" indent="-342900">
              <a:spcBef>
                <a:spcPts val="0"/>
              </a:spcBef>
              <a:buFont typeface="Courier New" panose="02070309020205020404" pitchFamily="49" charset="0"/>
              <a:buChar char="o"/>
            </a:pPr>
            <a:r>
              <a:rPr lang="en-US" sz="2400" b="1" dirty="0">
                <a:solidFill>
                  <a:schemeClr val="tx1"/>
                </a:solidFill>
                <a:effectLst/>
                <a:latin typeface="Arial"/>
                <a:cs typeface="Arial"/>
              </a:rPr>
              <a:t>Orientation and Mobility Specialist</a:t>
            </a:r>
            <a:r>
              <a:rPr lang="en-US" sz="2400" b="1" dirty="0">
                <a:solidFill>
                  <a:schemeClr val="tx1"/>
                </a:solidFill>
                <a:latin typeface="Arial"/>
                <a:cs typeface="Arial"/>
              </a:rPr>
              <a:t>  </a:t>
            </a:r>
          </a:p>
          <a:p>
            <a:pPr marL="800100" lvl="1" indent="-342900">
              <a:spcBef>
                <a:spcPts val="0"/>
              </a:spcBef>
              <a:buFont typeface="Courier New" panose="02070309020205020404" pitchFamily="49" charset="0"/>
              <a:buChar char="o"/>
            </a:pPr>
            <a:r>
              <a:rPr lang="en-US" sz="2400" b="1" dirty="0">
                <a:solidFill>
                  <a:schemeClr val="tx1"/>
                </a:solidFill>
                <a:effectLst/>
                <a:latin typeface="Arial"/>
                <a:cs typeface="Arial"/>
              </a:rPr>
              <a:t>Vision Rehabilitation Therapist</a:t>
            </a:r>
            <a:r>
              <a:rPr lang="en-US" sz="2400" b="1" dirty="0">
                <a:solidFill>
                  <a:schemeClr val="tx1"/>
                </a:solidFill>
                <a:latin typeface="Arial"/>
                <a:cs typeface="Arial"/>
              </a:rPr>
              <a:t>  </a:t>
            </a:r>
            <a:endParaRPr lang="en-US" sz="2400" b="1" dirty="0">
              <a:solidFill>
                <a:schemeClr val="tx1"/>
              </a:solidFill>
              <a:effectLst/>
              <a:latin typeface="Arial" panose="020B0604020202020204" pitchFamily="34" charset="0"/>
              <a:cs typeface="Arial" panose="020B0604020202020204" pitchFamily="34" charset="0"/>
            </a:endParaRPr>
          </a:p>
          <a:p>
            <a:pPr marL="800100" lvl="1" indent="-342900">
              <a:spcBef>
                <a:spcPts val="0"/>
              </a:spcBef>
              <a:buFont typeface="Courier New" panose="02070309020205020404" pitchFamily="49" charset="0"/>
              <a:buChar char="o"/>
            </a:pPr>
            <a:r>
              <a:rPr lang="en-US" sz="2400" b="1" dirty="0">
                <a:solidFill>
                  <a:schemeClr val="tx1"/>
                </a:solidFill>
                <a:effectLst/>
                <a:latin typeface="Arial"/>
                <a:cs typeface="Arial"/>
              </a:rPr>
              <a:t>Assistive Technology Specialist</a:t>
            </a:r>
          </a:p>
          <a:p>
            <a:pPr marL="800100" lvl="1" indent="-342900">
              <a:spcBef>
                <a:spcPts val="0"/>
              </a:spcBef>
              <a:buFont typeface="Courier New" panose="02070309020205020404" pitchFamily="49" charset="0"/>
              <a:buChar char="o"/>
            </a:pPr>
            <a:r>
              <a:rPr lang="en-US" sz="2400" b="1" dirty="0">
                <a:solidFill>
                  <a:schemeClr val="tx1"/>
                </a:solidFill>
                <a:effectLst/>
                <a:latin typeface="Arial"/>
                <a:cs typeface="Arial"/>
              </a:rPr>
              <a:t>Teacher of Students with Visual Impairment</a:t>
            </a:r>
          </a:p>
          <a:p>
            <a:pPr marL="800100" lvl="1" indent="-342900">
              <a:spcBef>
                <a:spcPts val="0"/>
              </a:spcBef>
              <a:buFont typeface="Courier New" panose="02070309020205020404" pitchFamily="49" charset="0"/>
              <a:buChar char="o"/>
            </a:pPr>
            <a:r>
              <a:rPr lang="en-US" sz="2400" b="1" dirty="0">
                <a:solidFill>
                  <a:schemeClr val="tx1"/>
                </a:solidFill>
                <a:effectLst/>
                <a:latin typeface="Arial"/>
                <a:cs typeface="Arial"/>
              </a:rPr>
              <a:t>Member at Large</a:t>
            </a:r>
          </a:p>
          <a:p>
            <a:br>
              <a:rPr lang="en-US" sz="2400" b="1" dirty="0">
                <a:effectLst/>
                <a:latin typeface="Arial" panose="020B0604020202020204" pitchFamily="34" charset="0"/>
                <a:ea typeface="Times New Roman" panose="02020603050405020304" pitchFamily="18" charset="0"/>
              </a:rPr>
            </a:br>
            <a:br>
              <a:rPr lang="en-US" sz="2400" b="1" dirty="0">
                <a:effectLst/>
                <a:latin typeface="Arial" panose="020B0604020202020204" pitchFamily="34" charset="0"/>
                <a:ea typeface="Times New Roman" panose="02020603050405020304" pitchFamily="18" charset="0"/>
              </a:rPr>
            </a:br>
            <a:endParaRPr lang="en-US" sz="2400" b="1" dirty="0">
              <a:solidFill>
                <a:schemeClr val="tx1"/>
              </a:solidFill>
            </a:endParaRPr>
          </a:p>
        </p:txBody>
      </p:sp>
    </p:spTree>
    <p:extLst>
      <p:ext uri="{BB962C8B-B14F-4D97-AF65-F5344CB8AC3E}">
        <p14:creationId xmlns:p14="http://schemas.microsoft.com/office/powerpoint/2010/main" val="23682182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e5c48a6e-afa7-4473-b15e-72ec32fe59dd" xsi:nil="true"/>
    <lcf76f155ced4ddcb4097134ff3c332f xmlns="0fb20522-acc7-4313-a0e4-14b76f90e47e">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232489BAEBC5642B993278FFD478A0F" ma:contentTypeVersion="17" ma:contentTypeDescription="Create a new document." ma:contentTypeScope="" ma:versionID="2dbd26b3f637007fbe16206198c6d7d6">
  <xsd:schema xmlns:xsd="http://www.w3.org/2001/XMLSchema" xmlns:xs="http://www.w3.org/2001/XMLSchema" xmlns:p="http://schemas.microsoft.com/office/2006/metadata/properties" xmlns:ns2="0fb20522-acc7-4313-a0e4-14b76f90e47e" xmlns:ns3="e5c48a6e-afa7-4473-b15e-72ec32fe59dd" targetNamespace="http://schemas.microsoft.com/office/2006/metadata/properties" ma:root="true" ma:fieldsID="058a594a7e8b80cc4f1378cd145146ed" ns2:_="" ns3:_="">
    <xsd:import namespace="0fb20522-acc7-4313-a0e4-14b76f90e47e"/>
    <xsd:import namespace="e5c48a6e-afa7-4473-b15e-72ec32fe59dd"/>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fb20522-acc7-4313-a0e4-14b76f90e47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6bbe92d8-00c7-45d7-9697-009f32f327f0"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5c48a6e-afa7-4473-b15e-72ec32fe59d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cbe10847-99df-4386-92d9-bf4d7412d001}" ma:internalName="TaxCatchAll" ma:showField="CatchAllData" ma:web="e5c48a6e-afa7-4473-b15e-72ec32fe59d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5497A0E-B307-4998-A978-968865514704}">
  <ds:schemaRefs>
    <ds:schemaRef ds:uri="http://schemas.microsoft.com/sharepoint/v3/contenttype/forms"/>
  </ds:schemaRefs>
</ds:datastoreItem>
</file>

<file path=customXml/itemProps2.xml><?xml version="1.0" encoding="utf-8"?>
<ds:datastoreItem xmlns:ds="http://schemas.openxmlformats.org/officeDocument/2006/customXml" ds:itemID="{89ABA90C-5445-4672-BFF8-2E2A2092B336}">
  <ds:schemaRefs>
    <ds:schemaRef ds:uri="http://schemas.microsoft.com/office/2006/metadata/properties"/>
    <ds:schemaRef ds:uri="0fb20522-acc7-4313-a0e4-14b76f90e47e"/>
    <ds:schemaRef ds:uri="http://schemas.microsoft.com/office/2006/documentManagement/types"/>
    <ds:schemaRef ds:uri="http://purl.org/dc/terms/"/>
    <ds:schemaRef ds:uri="http://purl.org/dc/elements/1.1/"/>
    <ds:schemaRef ds:uri="http://www.w3.org/XML/1998/namespace"/>
    <ds:schemaRef ds:uri="http://schemas.microsoft.com/office/infopath/2007/PartnerControls"/>
    <ds:schemaRef ds:uri="http://schemas.openxmlformats.org/package/2006/metadata/core-properties"/>
    <ds:schemaRef ds:uri="e5c48a6e-afa7-4473-b15e-72ec32fe59dd"/>
    <ds:schemaRef ds:uri="http://purl.org/dc/dcmitype/"/>
  </ds:schemaRefs>
</ds:datastoreItem>
</file>

<file path=customXml/itemProps3.xml><?xml version="1.0" encoding="utf-8"?>
<ds:datastoreItem xmlns:ds="http://schemas.openxmlformats.org/officeDocument/2006/customXml" ds:itemID="{6B2EE93C-151D-4D9D-A928-B66C88792610}">
  <ds:schemaRefs>
    <ds:schemaRef ds:uri="0fb20522-acc7-4313-a0e4-14b76f90e47e"/>
    <ds:schemaRef ds:uri="e5c48a6e-afa7-4473-b15e-72ec32fe59d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Ion</Template>
  <TotalTime>94</TotalTime>
  <Words>1579</Words>
  <Application>Microsoft Office PowerPoint</Application>
  <PresentationFormat>Widescreen</PresentationFormat>
  <Paragraphs>175</Paragraphs>
  <Slides>27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Arial</vt:lpstr>
      <vt:lpstr>Calibri</vt:lpstr>
      <vt:lpstr>Century Gothic</vt:lpstr>
      <vt:lpstr>Courier New</vt:lpstr>
      <vt:lpstr>Times New Roman</vt:lpstr>
      <vt:lpstr>Wingdings</vt:lpstr>
      <vt:lpstr>Wingdings 3</vt:lpstr>
      <vt:lpstr>Ion</vt:lpstr>
      <vt:lpstr>Reviewer Training for Higher Education Accreditations</vt:lpstr>
      <vt:lpstr>HISTORY OF UNIVERSITY PROGRAM REVIEWS</vt:lpstr>
      <vt:lpstr>HISTORY, continued </vt:lpstr>
      <vt:lpstr>Organization of AER and AERAC </vt:lpstr>
      <vt:lpstr>AER ORGANIZATIONAL CHART  The illustration on the right shows the two separate structures within AERBVI as explained on the previous slide.    </vt:lpstr>
      <vt:lpstr>WEBSITE TIP </vt:lpstr>
      <vt:lpstr>ROLE AND COMPOSITION OF THE  AER Accreditation Council (AERAC) </vt:lpstr>
      <vt:lpstr>ROLES OF THE Higher Education Accreditation Commission (HEAC) </vt:lpstr>
      <vt:lpstr>COMPOSITION OF THE Higher Education Accreditation Commission(HEAC) </vt:lpstr>
      <vt:lpstr>Reviewer Qualifications  Accreditation Review Panels</vt:lpstr>
      <vt:lpstr>Composition of  Accreditation Review Panels</vt:lpstr>
      <vt:lpstr>Role of Accreditation Review Panels</vt:lpstr>
      <vt:lpstr>Ethical Considerations for Accreditation Review Panels</vt:lpstr>
      <vt:lpstr>Higher Education Review Process, Part 1</vt:lpstr>
      <vt:lpstr>*Processing Fee </vt:lpstr>
      <vt:lpstr>Classification of Standards</vt:lpstr>
      <vt:lpstr>CORE STANDARDS</vt:lpstr>
      <vt:lpstr>CURRICULAR STANDARDS</vt:lpstr>
      <vt:lpstr>Higher Education Review Process, Part 2</vt:lpstr>
      <vt:lpstr>Steps in University Review Process Part 3  </vt:lpstr>
      <vt:lpstr>Four Accreditation Status Levels</vt:lpstr>
      <vt:lpstr>Accreditation Status:  PROVISIONAL </vt:lpstr>
      <vt:lpstr>Accreditation Status: PROBATIONARY</vt:lpstr>
      <vt:lpstr>Accreditation Status: DENIED</vt:lpstr>
      <vt:lpstr>APPEALS</vt:lpstr>
      <vt:lpstr>ANNUAL UPDATE FORM</vt:lpstr>
      <vt:lpstr>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Elly du Pre</dc:creator>
  <cp:lastModifiedBy>Elly du Pre</cp:lastModifiedBy>
  <cp:revision>199</cp:revision>
  <dcterms:created xsi:type="dcterms:W3CDTF">2022-01-28T21:41:05Z</dcterms:created>
  <dcterms:modified xsi:type="dcterms:W3CDTF">2023-11-15T19:43:55Z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0x010100D232489BAEBC5642B993278FFD478A0F</vt:lpwstr>
  </property>
  <property fmtid="{D5CDD505-2E9C-101B-9397-08002B2CF9AE}" pid="3" name="MediaServiceImageTags">
    <vt:lpwstr/>
  </property>
</Properties>
</file>