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5"/>
  </p:notesMasterIdLst>
  <p:sldIdLst>
    <p:sldId id="257" r:id="rId5"/>
    <p:sldId id="258" r:id="rId6"/>
    <p:sldId id="290" r:id="rId7"/>
    <p:sldId id="277" r:id="rId8"/>
    <p:sldId id="278" r:id="rId9"/>
    <p:sldId id="279" r:id="rId10"/>
    <p:sldId id="281" r:id="rId11"/>
    <p:sldId id="282" r:id="rId12"/>
    <p:sldId id="283" r:id="rId13"/>
    <p:sldId id="284" r:id="rId14"/>
    <p:sldId id="285" r:id="rId15"/>
    <p:sldId id="286" r:id="rId16"/>
    <p:sldId id="287" r:id="rId17"/>
    <p:sldId id="295" r:id="rId18"/>
    <p:sldId id="288" r:id="rId19"/>
    <p:sldId id="294" r:id="rId20"/>
    <p:sldId id="292" r:id="rId21"/>
    <p:sldId id="296" r:id="rId22"/>
    <p:sldId id="291" r:id="rId23"/>
    <p:sldId id="293" r:id="rId24"/>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35" autoAdjust="0"/>
    <p:restoredTop sz="85080" autoAdjust="0"/>
  </p:normalViewPr>
  <p:slideViewPr>
    <p:cSldViewPr snapToGrid="0" snapToObjects="1">
      <p:cViewPr varScale="1">
        <p:scale>
          <a:sx n="72" d="100"/>
          <a:sy n="72" d="100"/>
        </p:scale>
        <p:origin x="132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C0F52958-DB9C-1E42-AECA-4020B9C16B67}" type="datetimeFigureOut">
              <a:rPr lang="en-US" smtClean="0"/>
              <a:pPr/>
              <a:t>9/25/2019</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36BE1F79-2301-594A-B471-362ECA419AAF}" type="slidenum">
              <a:rPr lang="en-US" smtClean="0"/>
              <a:pPr/>
              <a:t>‹#›</a:t>
            </a:fld>
            <a:endParaRPr lang="en-US" dirty="0"/>
          </a:p>
        </p:txBody>
      </p:sp>
    </p:spTree>
    <p:extLst>
      <p:ext uri="{BB962C8B-B14F-4D97-AF65-F5344CB8AC3E}">
        <p14:creationId xmlns:p14="http://schemas.microsoft.com/office/powerpoint/2010/main" val="366674173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BE1F79-2301-594A-B471-362ECA419AA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BE1F79-2301-594A-B471-362ECA419AAF}" type="slidenum">
              <a:rPr lang="en-US" smtClean="0"/>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BE1F79-2301-594A-B471-362ECA419AAF}" type="slidenum">
              <a:rPr lang="en-US" smtClean="0"/>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BE1F79-2301-594A-B471-362ECA419AAF}" type="slidenum">
              <a:rPr lang="en-US" smtClean="0"/>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BE1F79-2301-594A-B471-362ECA419AAF}" type="slidenum">
              <a:rPr lang="en-US" smtClean="0"/>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BE1F79-2301-594A-B471-362ECA419AAF}" type="slidenum">
              <a:rPr lang="en-US" smtClean="0"/>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BE1F79-2301-594A-B471-362ECA419AAF}" type="slidenum">
              <a:rPr lang="en-US" smtClean="0"/>
              <a:pPr/>
              <a:t>17</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BE1F79-2301-594A-B471-362ECA419AAF}" type="slidenum">
              <a:rPr lang="en-US" smtClean="0"/>
              <a:pPr/>
              <a:t>19</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itchFamily="34" charset="0"/>
                <a:ea typeface="MS PGothic" pitchFamily="34" charset="-128"/>
              </a:defRPr>
            </a:lvl1pPr>
            <a:lvl2pPr marL="758255" indent="-291636">
              <a:defRPr sz="2400">
                <a:solidFill>
                  <a:schemeClr val="tx1"/>
                </a:solidFill>
                <a:latin typeface="Helvetica" pitchFamily="34" charset="0"/>
                <a:ea typeface="MS PGothic" pitchFamily="34" charset="-128"/>
              </a:defRPr>
            </a:lvl2pPr>
            <a:lvl3pPr marL="1166546" indent="-233309">
              <a:defRPr sz="2400">
                <a:solidFill>
                  <a:schemeClr val="tx1"/>
                </a:solidFill>
                <a:latin typeface="Helvetica" pitchFamily="34" charset="0"/>
                <a:ea typeface="MS PGothic" pitchFamily="34" charset="-128"/>
              </a:defRPr>
            </a:lvl3pPr>
            <a:lvl4pPr marL="1633164" indent="-233309">
              <a:defRPr sz="2400">
                <a:solidFill>
                  <a:schemeClr val="tx1"/>
                </a:solidFill>
                <a:latin typeface="Helvetica" pitchFamily="34" charset="0"/>
                <a:ea typeface="MS PGothic" pitchFamily="34" charset="-128"/>
              </a:defRPr>
            </a:lvl4pPr>
            <a:lvl5pPr marL="2099782" indent="-233309">
              <a:defRPr sz="2400">
                <a:solidFill>
                  <a:schemeClr val="tx1"/>
                </a:solidFill>
                <a:latin typeface="Helvetica" pitchFamily="34" charset="0"/>
                <a:ea typeface="MS PGothic" pitchFamily="34" charset="-128"/>
              </a:defRPr>
            </a:lvl5pPr>
            <a:lvl6pPr marL="2566401" indent="-233309" eaLnBrk="0" fontAlgn="base" hangingPunct="0">
              <a:spcBef>
                <a:spcPct val="0"/>
              </a:spcBef>
              <a:spcAft>
                <a:spcPct val="0"/>
              </a:spcAft>
              <a:defRPr sz="2400">
                <a:solidFill>
                  <a:schemeClr val="tx1"/>
                </a:solidFill>
                <a:latin typeface="Helvetica" pitchFamily="34" charset="0"/>
                <a:ea typeface="MS PGothic" pitchFamily="34" charset="-128"/>
              </a:defRPr>
            </a:lvl6pPr>
            <a:lvl7pPr marL="3033019" indent="-233309" eaLnBrk="0" fontAlgn="base" hangingPunct="0">
              <a:spcBef>
                <a:spcPct val="0"/>
              </a:spcBef>
              <a:spcAft>
                <a:spcPct val="0"/>
              </a:spcAft>
              <a:defRPr sz="2400">
                <a:solidFill>
                  <a:schemeClr val="tx1"/>
                </a:solidFill>
                <a:latin typeface="Helvetica" pitchFamily="34" charset="0"/>
                <a:ea typeface="MS PGothic" pitchFamily="34" charset="-128"/>
              </a:defRPr>
            </a:lvl7pPr>
            <a:lvl8pPr marL="3499637" indent="-233309" eaLnBrk="0" fontAlgn="base" hangingPunct="0">
              <a:spcBef>
                <a:spcPct val="0"/>
              </a:spcBef>
              <a:spcAft>
                <a:spcPct val="0"/>
              </a:spcAft>
              <a:defRPr sz="2400">
                <a:solidFill>
                  <a:schemeClr val="tx1"/>
                </a:solidFill>
                <a:latin typeface="Helvetica" pitchFamily="34" charset="0"/>
                <a:ea typeface="MS PGothic" pitchFamily="34" charset="-128"/>
              </a:defRPr>
            </a:lvl8pPr>
            <a:lvl9pPr marL="3966256" indent="-233309" eaLnBrk="0" fontAlgn="base" hangingPunct="0">
              <a:spcBef>
                <a:spcPct val="0"/>
              </a:spcBef>
              <a:spcAft>
                <a:spcPct val="0"/>
              </a:spcAft>
              <a:defRPr sz="2400">
                <a:solidFill>
                  <a:schemeClr val="tx1"/>
                </a:solidFill>
                <a:latin typeface="Helvetica" pitchFamily="34" charset="0"/>
                <a:ea typeface="MS PGothic" pitchFamily="34" charset="-128"/>
              </a:defRPr>
            </a:lvl9pPr>
          </a:lstStyle>
          <a:p>
            <a:fld id="{2A7DE069-4659-478F-84D9-B176DB0904AD}" type="slidenum">
              <a:rPr lang="en-US" sz="1200">
                <a:latin typeface="Arial" pitchFamily="34" charset="0"/>
              </a:rPr>
              <a:pPr/>
              <a:t>20</a:t>
            </a:fld>
            <a:endParaRPr lang="en-US" sz="1200" dirty="0">
              <a:latin typeface="Arial" pitchFamily="34"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BE1F79-2301-594A-B471-362ECA419AAF}"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BE1F79-2301-594A-B471-362ECA419AAF}"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BE1F79-2301-594A-B471-362ECA419AAF}"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BE1F79-2301-594A-B471-362ECA419AAF}"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BE1F79-2301-594A-B471-362ECA419AAF}"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BE1F79-2301-594A-B471-362ECA419AAF}"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BE1F79-2301-594A-B471-362ECA419AAF}" type="slidenum">
              <a:rPr lang="en-US" smtClean="0"/>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BE1F79-2301-594A-B471-362ECA419AAF}"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52AEC69-1CC2-4AF7-B1A4-6D1A20DDD3A1}" type="datetime1">
              <a:rPr lang="en-US" smtClean="0"/>
              <a:pPr/>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E7E83F-D72B-D34F-A57C-E8D0E3C397D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click.wav"/>
          </p:stSnd>
        </p:sndAc>
      </p:transition>
    </mc:Choice>
    <mc:Fallback xmlns="">
      <p:transition spd="slow">
        <p:sndAc>
          <p:stSnd>
            <p:snd r:embed="rId3" name="click.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9515D1-D47E-4883-9E66-75FBA0FD44AD}" type="datetime1">
              <a:rPr lang="en-US" smtClean="0"/>
              <a:pPr/>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E7E83F-D72B-D34F-A57C-E8D0E3C397D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click.wav"/>
          </p:stSnd>
        </p:sndAc>
      </p:transition>
    </mc:Choice>
    <mc:Fallback xmlns="">
      <p:transition spd="slow">
        <p:sndAc>
          <p:stSnd>
            <p:snd r:embed="rId3" name="click.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0D5637-88F5-4EE5-8A35-E15F863A6304}" type="datetime1">
              <a:rPr lang="en-US" smtClean="0"/>
              <a:pPr/>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E7E83F-D72B-D34F-A57C-E8D0E3C397D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click.wav"/>
          </p:stSnd>
        </p:sndAc>
      </p:transition>
    </mc:Choice>
    <mc:Fallback xmlns="">
      <p:transition spd="slow">
        <p:sndAc>
          <p:stSnd>
            <p:snd r:embed="rId3" name="click.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4AD44EF-E632-49DF-A6BB-D35671992005}" type="datetime1">
              <a:rPr lang="en-US" smtClean="0"/>
              <a:pPr/>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E7E83F-D72B-D34F-A57C-E8D0E3C397D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click.wav"/>
          </p:stSnd>
        </p:sndAc>
      </p:transition>
    </mc:Choice>
    <mc:Fallback xmlns="">
      <p:transition spd="slow">
        <p:sndAc>
          <p:stSnd>
            <p:snd r:embed="rId3" name="click.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CC2D91-6AD8-44B5-BB8C-73804A5836BA}" type="datetime1">
              <a:rPr lang="en-US" smtClean="0"/>
              <a:pPr/>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E7E83F-D72B-D34F-A57C-E8D0E3C397D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click.wav"/>
          </p:stSnd>
        </p:sndAc>
      </p:transition>
    </mc:Choice>
    <mc:Fallback xmlns="">
      <p:transition spd="slow">
        <p:sndAc>
          <p:stSnd>
            <p:snd r:embed="rId3" name="click.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2910973-C754-4041-887A-6DE248CE3549}" type="datetime1">
              <a:rPr lang="en-US" smtClean="0"/>
              <a:pPr/>
              <a:t>9/25/2019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E7E83F-D72B-D34F-A57C-E8D0E3C397D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click.wav"/>
          </p:stSnd>
        </p:sndAc>
      </p:transition>
    </mc:Choice>
    <mc:Fallback xmlns="">
      <p:transition spd="slow">
        <p:sndAc>
          <p:stSnd>
            <p:snd r:embed="rId3" name="click.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C1F615C-B82E-45AF-A087-9408EE489161}" type="datetime1">
              <a:rPr lang="en-US" smtClean="0"/>
              <a:pPr/>
              <a:t>9/25/2019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0E7E83F-D72B-D34F-A57C-E8D0E3C397D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click.wav"/>
          </p:stSnd>
        </p:sndAc>
      </p:transition>
    </mc:Choice>
    <mc:Fallback xmlns="">
      <p:transition spd="slow">
        <p:sndAc>
          <p:stSnd>
            <p:snd r:embed="rId3" name="click.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4117B36-DFCC-4844-860D-B5A8C8E7318E}" type="datetime1">
              <a:rPr lang="en-US" smtClean="0"/>
              <a:pPr/>
              <a:t>9/25/2019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0E7E83F-D72B-D34F-A57C-E8D0E3C397D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click.wav"/>
          </p:stSnd>
        </p:sndAc>
      </p:transition>
    </mc:Choice>
    <mc:Fallback xmlns="">
      <p:transition spd="slow">
        <p:sndAc>
          <p:stSnd>
            <p:snd r:embed="rId3" name="click.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81AD4B-211F-4EBF-A70E-7524A8EADDF4}" type="datetime1">
              <a:rPr lang="en-US" smtClean="0"/>
              <a:pPr/>
              <a:t>9/25/2019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0E7E83F-D72B-D34F-A57C-E8D0E3C397D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click.wav"/>
          </p:stSnd>
        </p:sndAc>
      </p:transition>
    </mc:Choice>
    <mc:Fallback xmlns="">
      <p:transition spd="slow">
        <p:sndAc>
          <p:stSnd>
            <p:snd r:embed="rId3" name="click.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AF792A-BBFB-4FC5-9C3F-F17C4F71EC1F}" type="datetime1">
              <a:rPr lang="en-US" smtClean="0"/>
              <a:pPr/>
              <a:t>9/25/2019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E7E83F-D72B-D34F-A57C-E8D0E3C397D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click.wav"/>
          </p:stSnd>
        </p:sndAc>
      </p:transition>
    </mc:Choice>
    <mc:Fallback xmlns="">
      <p:transition spd="slow">
        <p:sndAc>
          <p:stSnd>
            <p:snd r:embed="rId3" name="click.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6555CD-BD10-4976-89B9-1C868D731ADC}" type="datetime1">
              <a:rPr lang="en-US" smtClean="0"/>
              <a:pPr/>
              <a:t>9/25/2019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E7E83F-D72B-D34F-A57C-E8D0E3C397D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click.wav"/>
          </p:stSnd>
        </p:sndAc>
      </p:transition>
    </mc:Choice>
    <mc:Fallback xmlns="">
      <p:transition spd="slow">
        <p:sndAc>
          <p:stSnd>
            <p:snd r:embed="rId3" name="click.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audio" Target="../media/audio10.wav"/><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274638"/>
            <a:ext cx="680085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2019300"/>
            <a:ext cx="8229600" cy="41068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3F4D58-7EFB-4722-BF9E-ABCB864D7E30}" type="datetime1">
              <a:rPr lang="en-US" smtClean="0"/>
              <a:pPr/>
              <a:t>9/25/2019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E7E83F-D72B-D34F-A57C-E8D0E3C397D9}" type="slidenum">
              <a:rPr lang="en-US" smtClean="0"/>
              <a:pPr/>
              <a:t>‹#›</a:t>
            </a:fld>
            <a:endParaRPr lang="en-US" dirty="0"/>
          </a:p>
        </p:txBody>
      </p:sp>
      <p:pic>
        <p:nvPicPr>
          <p:cNvPr id="7" name="Picture 1"/>
          <p:cNvPicPr>
            <a:picLocks noChangeAspect="1" noChangeArrowheads="1"/>
          </p:cNvPicPr>
          <p:nvPr userDrawn="1"/>
        </p:nvPicPr>
        <p:blipFill>
          <a:blip r:embed="rId14"/>
          <a:srcRect/>
          <a:stretch>
            <a:fillRect/>
          </a:stretch>
        </p:blipFill>
        <p:spPr bwMode="auto">
          <a:xfrm>
            <a:off x="0" y="0"/>
            <a:ext cx="1885950" cy="2019300"/>
          </a:xfrm>
          <a:prstGeom prst="rect">
            <a:avLst/>
          </a:prstGeom>
          <a:noFill/>
          <a:ln w="12700">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p:sndAc>
          <p:stSnd>
            <p:snd r:embed="rId13" name="click.wav"/>
          </p:stSnd>
        </p:sndAc>
      </p:transition>
    </mc:Choice>
    <mc:Fallback xmlns="">
      <p:transition spd="slow">
        <p:sndAc>
          <p:stSnd>
            <p:snd r:embed="rId15" name="click.wav"/>
          </p:stSnd>
        </p:sndAc>
      </p:transition>
    </mc:Fallback>
  </mc:AlternateContent>
  <p:hf hdr="0" ftr="0" dt="0"/>
  <p:txStyles>
    <p:titleStyle>
      <a:lvl1pPr algn="ctr" defTabSz="457200" rtl="0" eaLnBrk="1" latinLnBrk="0" hangingPunct="1">
        <a:spcBef>
          <a:spcPct val="0"/>
        </a:spcBef>
        <a:buNone/>
        <a:defRPr sz="6400" kern="1200">
          <a:solidFill>
            <a:schemeClr val="tx1"/>
          </a:solidFill>
          <a:latin typeface="Gill Sans"/>
          <a:ea typeface="+mj-ea"/>
          <a:cs typeface="Gill San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Gill Sans"/>
          <a:ea typeface="+mn-ea"/>
          <a:cs typeface="Gill Sans"/>
        </a:defRPr>
      </a:lvl1pPr>
      <a:lvl2pPr marL="742950" indent="-285750" algn="l" defTabSz="457200" rtl="0" eaLnBrk="1" latinLnBrk="0" hangingPunct="1">
        <a:spcBef>
          <a:spcPct val="20000"/>
        </a:spcBef>
        <a:buFont typeface="Arial"/>
        <a:buChar char="–"/>
        <a:defRPr sz="2800" kern="1200">
          <a:solidFill>
            <a:schemeClr val="tx1"/>
          </a:solidFill>
          <a:latin typeface="Gill Sans"/>
          <a:ea typeface="+mn-ea"/>
          <a:cs typeface="Gill Sans"/>
        </a:defRPr>
      </a:lvl2pPr>
      <a:lvl3pPr marL="1143000" indent="-228600" algn="l" defTabSz="457200" rtl="0" eaLnBrk="1" latinLnBrk="0" hangingPunct="1">
        <a:spcBef>
          <a:spcPct val="20000"/>
        </a:spcBef>
        <a:buFont typeface="Arial"/>
        <a:buChar char="•"/>
        <a:defRPr sz="2400" kern="1200">
          <a:solidFill>
            <a:schemeClr val="tx1"/>
          </a:solidFill>
          <a:latin typeface="Gill Sans"/>
          <a:ea typeface="+mn-ea"/>
          <a:cs typeface="Gill Sans"/>
        </a:defRPr>
      </a:lvl3pPr>
      <a:lvl4pPr marL="1600200" indent="-228600" algn="l" defTabSz="457200" rtl="0" eaLnBrk="1" latinLnBrk="0" hangingPunct="1">
        <a:spcBef>
          <a:spcPct val="20000"/>
        </a:spcBef>
        <a:buFont typeface="Arial"/>
        <a:buChar char="–"/>
        <a:defRPr sz="2000" kern="1200">
          <a:solidFill>
            <a:schemeClr val="tx1"/>
          </a:solidFill>
          <a:latin typeface="Gill Sans"/>
          <a:ea typeface="+mn-ea"/>
          <a:cs typeface="Gill Sans"/>
        </a:defRPr>
      </a:lvl4pPr>
      <a:lvl5pPr marL="2057400" indent="-228600" algn="l" defTabSz="457200" rtl="0" eaLnBrk="1" latinLnBrk="0" hangingPunct="1">
        <a:spcBef>
          <a:spcPct val="20000"/>
        </a:spcBef>
        <a:buFont typeface="Arial"/>
        <a:buChar char="»"/>
        <a:defRPr sz="2000" kern="1200">
          <a:solidFill>
            <a:schemeClr val="tx1"/>
          </a:solidFill>
          <a:latin typeface="Gill Sans"/>
          <a:ea typeface="+mn-ea"/>
          <a:cs typeface="Gill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audio" Target="../media/audio10.wav"/></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audio" Target="../media/audio10.wav"/></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audio" Target="../media/audio10.wav"/></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audio" Target="../media/audio10.wav"/></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audio" Target="../media/audio10.wav"/></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audio" Target="../media/audio10.wav"/></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audio" Target="../media/audio10.wav"/></Relationships>
</file>

<file path=ppt/slides/_rels/slide16.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audio" Target="../media/audio10.wav"/></Relationships>
</file>

<file path=ppt/slides/_rels/slide18.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audio" Target="../media/audio10.wav"/></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audio" Target="../media/audio10.wav"/></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audio" Target="../media/audio10.wav"/><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mailto:scott.williamson@conferencedirect.com" TargetMode="External"/><Relationship Id="rId5" Type="http://schemas.openxmlformats.org/officeDocument/2006/relationships/image" Target="../media/image3.jpe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audio" Target="../media/audio10.wav"/></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audio" Target="../media/audio10.wav"/></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audio" Target="../media/audio10.wav"/></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audio" Target="../media/audio10.wav"/></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audio" Target="../media/audio10.wav"/></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audio" Target="../media/audio10.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036" y="2019869"/>
            <a:ext cx="8447964" cy="4421874"/>
          </a:xfrm>
        </p:spPr>
        <p:txBody>
          <a:bodyPr/>
          <a:lstStyle/>
          <a:p>
            <a:r>
              <a:rPr lang="en-US" sz="4800" b="1" dirty="0">
                <a:latin typeface="Arial" panose="020B0604020202020204" pitchFamily="34" charset="0"/>
                <a:cs typeface="Arial" panose="020B0604020202020204" pitchFamily="34" charset="0"/>
              </a:rPr>
              <a:t>Hotel Contract Negotiations</a:t>
            </a:r>
            <a:br>
              <a:rPr lang="en-US" sz="4800" b="1" dirty="0">
                <a:latin typeface="Arial" panose="020B0604020202020204" pitchFamily="34" charset="0"/>
                <a:cs typeface="Arial" panose="020B0604020202020204" pitchFamily="34" charset="0"/>
              </a:rPr>
            </a:br>
            <a:r>
              <a:rPr lang="en-US" sz="4800" b="1" dirty="0">
                <a:latin typeface="Arial" panose="020B0604020202020204" pitchFamily="34" charset="0"/>
                <a:cs typeface="Arial" panose="020B0604020202020204" pitchFamily="34" charset="0"/>
              </a:rPr>
              <a:t> Beyond the Basics</a:t>
            </a:r>
            <a:br>
              <a:rPr lang="en-US" sz="4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r>
              <a:rPr lang="en-US" sz="3200" b="1" dirty="0">
                <a:latin typeface="Arial" panose="020B0604020202020204" pitchFamily="34" charset="0"/>
                <a:cs typeface="Arial" panose="020B0604020202020204" pitchFamily="34" charset="0"/>
              </a:rPr>
              <a:t>Presented by Scott Williamson, ConferenceDirect, and Joelle Ward, AER</a:t>
            </a:r>
            <a:br>
              <a:rPr lang="en-US" sz="3200" b="1" dirty="0">
                <a:latin typeface="Arial" panose="020B0604020202020204" pitchFamily="34" charset="0"/>
                <a:cs typeface="Arial" panose="020B0604020202020204" pitchFamily="34" charset="0"/>
              </a:rPr>
            </a:br>
            <a:br>
              <a:rPr lang="en-US" sz="3200" b="1" dirty="0">
                <a:latin typeface="Arial" panose="020B0604020202020204" pitchFamily="34" charset="0"/>
                <a:cs typeface="Arial" panose="020B0604020202020204" pitchFamily="34" charset="0"/>
              </a:rPr>
            </a:br>
            <a:r>
              <a:rPr lang="en-US" sz="3200" b="1" dirty="0">
                <a:latin typeface="Arial" panose="020B0604020202020204" pitchFamily="34" charset="0"/>
                <a:cs typeface="Arial" panose="020B0604020202020204" pitchFamily="34" charset="0"/>
              </a:rPr>
              <a:t>September 2014</a:t>
            </a:r>
            <a:br>
              <a:rPr lang="en-US" sz="3200" b="1" dirty="0">
                <a:latin typeface="Arial" panose="020B0604020202020204" pitchFamily="34" charset="0"/>
                <a:cs typeface="Arial" panose="020B0604020202020204" pitchFamily="34" charset="0"/>
              </a:rPr>
            </a:br>
            <a:endParaRPr lang="en-US" sz="32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3" name="click.wav"/>
          </p:stSnd>
        </p:sndAc>
      </p:transition>
    </mc:Choice>
    <mc:Fallback xmlns="">
      <p:transition spd="slow">
        <p:sndAc>
          <p:stSnd>
            <p:snd r:embed="rId4" name="click.wav"/>
          </p:stSnd>
        </p:sndAc>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97291"/>
            <a:ext cx="8509379" cy="1501254"/>
          </a:xfrm>
        </p:spPr>
        <p:txBody>
          <a:bodyPr/>
          <a:lstStyle/>
          <a:p>
            <a:r>
              <a:rPr lang="en-US" sz="4400" b="1" dirty="0">
                <a:latin typeface="Arial" panose="020B0604020202020204" pitchFamily="34" charset="0"/>
                <a:cs typeface="Arial" panose="020B0604020202020204" pitchFamily="34" charset="0"/>
              </a:rPr>
              <a:t>Attrition – Food &amp; Beverage</a:t>
            </a:r>
          </a:p>
        </p:txBody>
      </p:sp>
      <p:sp>
        <p:nvSpPr>
          <p:cNvPr id="5" name="Content Placeholder 2"/>
          <p:cNvSpPr>
            <a:spLocks noGrp="1"/>
          </p:cNvSpPr>
          <p:nvPr>
            <p:ph idx="1"/>
          </p:nvPr>
        </p:nvSpPr>
        <p:spPr>
          <a:xfrm>
            <a:off x="457200" y="2332038"/>
            <a:ext cx="8229600" cy="4191592"/>
          </a:xfrm>
        </p:spPr>
        <p:txBody>
          <a:bodyPr>
            <a:normAutofit/>
          </a:bodyPr>
          <a:lstStyle/>
          <a:p>
            <a:r>
              <a:rPr lang="en-US" dirty="0"/>
              <a:t>Use conservative numbers to determine food &amp; beverage minimums</a:t>
            </a:r>
          </a:p>
          <a:p>
            <a:r>
              <a:rPr lang="en-US" dirty="0"/>
              <a:t>Attrition is a % of difference between F&amp;B minimum and actual revenue (lost profit)</a:t>
            </a:r>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81928797"/>
      </p:ext>
    </p:extLst>
  </p:cSld>
  <p:clrMapOvr>
    <a:masterClrMapping/>
  </p:clrMapOvr>
  <mc:AlternateContent xmlns:mc="http://schemas.openxmlformats.org/markup-compatibility/2006" xmlns:p14="http://schemas.microsoft.com/office/powerpoint/2010/main">
    <mc:Choice Requires="p14">
      <p:transition spd="slow" p14:dur="2000">
        <p:sndAc>
          <p:stSnd>
            <p:snd r:embed="rId3" name="click.wav"/>
          </p:stSnd>
        </p:sndAc>
      </p:transition>
    </mc:Choice>
    <mc:Fallback xmlns="">
      <p:transition spd="slow">
        <p:sndAc>
          <p:stSnd>
            <p:snd r:embed="rId4" name="click.wav"/>
          </p:stSnd>
        </p:sndAc>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97291"/>
            <a:ext cx="8509379" cy="1501254"/>
          </a:xfrm>
        </p:spPr>
        <p:txBody>
          <a:bodyPr/>
          <a:lstStyle/>
          <a:p>
            <a:r>
              <a:rPr lang="en-US" sz="4400" b="1" dirty="0">
                <a:latin typeface="Arial" panose="020B0604020202020204" pitchFamily="34" charset="0"/>
                <a:cs typeface="Arial" panose="020B0604020202020204" pitchFamily="34" charset="0"/>
              </a:rPr>
              <a:t>Cancelation</a:t>
            </a:r>
          </a:p>
        </p:txBody>
      </p:sp>
      <p:sp>
        <p:nvSpPr>
          <p:cNvPr id="5" name="Content Placeholder 2"/>
          <p:cNvSpPr>
            <a:spLocks noGrp="1"/>
          </p:cNvSpPr>
          <p:nvPr>
            <p:ph idx="1"/>
          </p:nvPr>
        </p:nvSpPr>
        <p:spPr>
          <a:xfrm>
            <a:off x="457200" y="2332038"/>
            <a:ext cx="8229600" cy="4191592"/>
          </a:xfrm>
        </p:spPr>
        <p:txBody>
          <a:bodyPr>
            <a:normAutofit/>
          </a:bodyPr>
          <a:lstStyle/>
          <a:p>
            <a:r>
              <a:rPr lang="en-US" dirty="0"/>
              <a:t>Very important to get this clause right</a:t>
            </a:r>
          </a:p>
          <a:p>
            <a:r>
              <a:rPr lang="en-US" dirty="0"/>
              <a:t>Cancelation by hotel – can use “If either party cancels…”</a:t>
            </a:r>
          </a:p>
          <a:p>
            <a:r>
              <a:rPr lang="en-US" dirty="0"/>
              <a:t>Cancelation by group:</a:t>
            </a:r>
          </a:p>
          <a:p>
            <a:pPr lvl="1"/>
            <a:r>
              <a:rPr lang="en-US" dirty="0"/>
              <a:t>Typically, include four different dates</a:t>
            </a:r>
          </a:p>
          <a:p>
            <a:pPr lvl="1"/>
            <a:r>
              <a:rPr lang="en-US" dirty="0"/>
              <a:t>Negotiate to have the amount based on estimated room profit only</a:t>
            </a:r>
          </a:p>
          <a:p>
            <a:pPr lvl="1"/>
            <a:r>
              <a:rPr lang="en-US" dirty="0"/>
              <a:t>Use hard numbers in contract</a:t>
            </a:r>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4221323681"/>
      </p:ext>
    </p:extLst>
  </p:cSld>
  <p:clrMapOvr>
    <a:masterClrMapping/>
  </p:clrMapOvr>
  <mc:AlternateContent xmlns:mc="http://schemas.openxmlformats.org/markup-compatibility/2006" xmlns:p14="http://schemas.microsoft.com/office/powerpoint/2010/main">
    <mc:Choice Requires="p14">
      <p:transition spd="slow" p14:dur="2000">
        <p:sndAc>
          <p:stSnd>
            <p:snd r:embed="rId3" name="click.wav"/>
          </p:stSnd>
        </p:sndAc>
      </p:transition>
    </mc:Choice>
    <mc:Fallback xmlns="">
      <p:transition spd="slow">
        <p:sndAc>
          <p:stSnd>
            <p:snd r:embed="rId4" name="click.wav"/>
          </p:stSnd>
        </p:sndAc>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97291"/>
            <a:ext cx="8509379" cy="1501254"/>
          </a:xfrm>
        </p:spPr>
        <p:txBody>
          <a:bodyPr/>
          <a:lstStyle/>
          <a:p>
            <a:r>
              <a:rPr lang="en-US" sz="4400" b="1" dirty="0">
                <a:latin typeface="Arial" panose="020B0604020202020204" pitchFamily="34" charset="0"/>
                <a:cs typeface="Arial" panose="020B0604020202020204" pitchFamily="34" charset="0"/>
              </a:rPr>
              <a:t>Cancelation</a:t>
            </a:r>
          </a:p>
        </p:txBody>
      </p:sp>
      <p:sp>
        <p:nvSpPr>
          <p:cNvPr id="5" name="Content Placeholder 2"/>
          <p:cNvSpPr>
            <a:spLocks noGrp="1"/>
          </p:cNvSpPr>
          <p:nvPr>
            <p:ph idx="1"/>
          </p:nvPr>
        </p:nvSpPr>
        <p:spPr>
          <a:xfrm>
            <a:off x="457200" y="2332038"/>
            <a:ext cx="8229600" cy="4191592"/>
          </a:xfrm>
        </p:spPr>
        <p:txBody>
          <a:bodyPr>
            <a:normAutofit/>
          </a:bodyPr>
          <a:lstStyle/>
          <a:p>
            <a:r>
              <a:rPr lang="en-US" dirty="0"/>
              <a:t>Deposit $’s applied to cancelation charges</a:t>
            </a:r>
          </a:p>
          <a:p>
            <a:r>
              <a:rPr lang="en-US" dirty="0"/>
              <a:t>Re-book meeting using a % of cancelation charges</a:t>
            </a:r>
          </a:p>
          <a:p>
            <a:r>
              <a:rPr lang="en-US" dirty="0"/>
              <a:t>Offset charges if hotel can re-sell rooms</a:t>
            </a:r>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576673085"/>
      </p:ext>
    </p:extLst>
  </p:cSld>
  <p:clrMapOvr>
    <a:masterClrMapping/>
  </p:clrMapOvr>
  <mc:AlternateContent xmlns:mc="http://schemas.openxmlformats.org/markup-compatibility/2006" xmlns:p14="http://schemas.microsoft.com/office/powerpoint/2010/main">
    <mc:Choice Requires="p14">
      <p:transition spd="slow" p14:dur="2000">
        <p:sndAc>
          <p:stSnd>
            <p:snd r:embed="rId3" name="click.wav"/>
          </p:stSnd>
        </p:sndAc>
      </p:transition>
    </mc:Choice>
    <mc:Fallback xmlns="">
      <p:transition spd="slow">
        <p:sndAc>
          <p:stSnd>
            <p:snd r:embed="rId4" name="click.wav"/>
          </p:stSnd>
        </p:sndAc>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97291"/>
            <a:ext cx="8509379" cy="1501254"/>
          </a:xfrm>
        </p:spPr>
        <p:txBody>
          <a:bodyPr/>
          <a:lstStyle/>
          <a:p>
            <a:r>
              <a:rPr lang="en-US" sz="4400" b="1" dirty="0">
                <a:latin typeface="Arial" panose="020B0604020202020204" pitchFamily="34" charset="0"/>
                <a:cs typeface="Arial" panose="020B0604020202020204" pitchFamily="34" charset="0"/>
              </a:rPr>
              <a:t>Liability</a:t>
            </a:r>
          </a:p>
        </p:txBody>
      </p:sp>
      <p:sp>
        <p:nvSpPr>
          <p:cNvPr id="5" name="Content Placeholder 2"/>
          <p:cNvSpPr>
            <a:spLocks noGrp="1"/>
          </p:cNvSpPr>
          <p:nvPr>
            <p:ph idx="1"/>
          </p:nvPr>
        </p:nvSpPr>
        <p:spPr>
          <a:xfrm>
            <a:off x="457200" y="2332038"/>
            <a:ext cx="8229600" cy="4191592"/>
          </a:xfrm>
        </p:spPr>
        <p:txBody>
          <a:bodyPr>
            <a:normAutofit/>
          </a:bodyPr>
          <a:lstStyle/>
          <a:p>
            <a:endParaRPr lang="en-US" dirty="0"/>
          </a:p>
          <a:p>
            <a:endParaRPr lang="en-US" dirty="0"/>
          </a:p>
          <a:p>
            <a:endParaRPr lang="en-US" dirty="0"/>
          </a:p>
          <a:p>
            <a:pPr marL="0" indent="0">
              <a:buNone/>
            </a:pPr>
            <a:endParaRPr lang="en-US" dirty="0"/>
          </a:p>
        </p:txBody>
      </p:sp>
      <p:sp>
        <p:nvSpPr>
          <p:cNvPr id="6" name="Content Placeholder 2"/>
          <p:cNvSpPr>
            <a:spLocks noGrp="1"/>
          </p:cNvSpPr>
          <p:nvPr>
            <p:ph idx="1"/>
          </p:nvPr>
        </p:nvSpPr>
        <p:spPr>
          <a:xfrm>
            <a:off x="609600" y="2484438"/>
            <a:ext cx="8229600" cy="4191592"/>
          </a:xfrm>
        </p:spPr>
        <p:txBody>
          <a:bodyPr>
            <a:normAutofit/>
          </a:bodyPr>
          <a:lstStyle/>
          <a:p>
            <a:r>
              <a:rPr lang="en-US" dirty="0"/>
              <a:t>Both parties agree to hold general liability insurance.</a:t>
            </a:r>
          </a:p>
          <a:p>
            <a:r>
              <a:rPr lang="en-US" dirty="0"/>
              <a:t>Typically, worth $1M</a:t>
            </a:r>
          </a:p>
          <a:p>
            <a:r>
              <a:rPr lang="en-US" dirty="0"/>
              <a:t>Signing the contract with this clause is contractually agreeing to have such insurance available for viewing by hotel</a:t>
            </a:r>
          </a:p>
          <a:p>
            <a:r>
              <a:rPr lang="en-US" dirty="0"/>
              <a:t>Conference insurance is not the same thing</a:t>
            </a:r>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3684352533"/>
      </p:ext>
    </p:extLst>
  </p:cSld>
  <p:clrMapOvr>
    <a:masterClrMapping/>
  </p:clrMapOvr>
  <mc:AlternateContent xmlns:mc="http://schemas.openxmlformats.org/markup-compatibility/2006" xmlns:p14="http://schemas.microsoft.com/office/powerpoint/2010/main">
    <mc:Choice Requires="p14">
      <p:transition spd="slow" p14:dur="2000">
        <p:sndAc>
          <p:stSnd>
            <p:snd r:embed="rId3" name="click.wav"/>
          </p:stSnd>
        </p:sndAc>
      </p:transition>
    </mc:Choice>
    <mc:Fallback xmlns="">
      <p:transition spd="slow">
        <p:sndAc>
          <p:stSnd>
            <p:snd r:embed="rId4" name="click.wav"/>
          </p:stSnd>
        </p:sndAc>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7733"/>
            <a:ext cx="8509379" cy="1501254"/>
          </a:xfrm>
        </p:spPr>
        <p:txBody>
          <a:bodyPr/>
          <a:lstStyle/>
          <a:p>
            <a:r>
              <a:rPr lang="en-US" sz="4400" b="1" dirty="0">
                <a:latin typeface="Arial" panose="020B0604020202020204" pitchFamily="34" charset="0"/>
                <a:cs typeface="Arial" panose="020B0604020202020204" pitchFamily="34" charset="0"/>
              </a:rPr>
              <a:t>Indemnification</a:t>
            </a:r>
          </a:p>
        </p:txBody>
      </p:sp>
      <p:sp>
        <p:nvSpPr>
          <p:cNvPr id="5" name="Content Placeholder 2"/>
          <p:cNvSpPr>
            <a:spLocks noGrp="1"/>
          </p:cNvSpPr>
          <p:nvPr>
            <p:ph idx="1"/>
          </p:nvPr>
        </p:nvSpPr>
        <p:spPr>
          <a:xfrm>
            <a:off x="361666" y="2072731"/>
            <a:ext cx="8229600" cy="4191592"/>
          </a:xfrm>
        </p:spPr>
        <p:txBody>
          <a:bodyPr>
            <a:normAutofit lnSpcReduction="10000"/>
          </a:bodyPr>
          <a:lstStyle/>
          <a:p>
            <a:pPr marL="0" indent="0">
              <a:buNone/>
            </a:pPr>
            <a:r>
              <a:rPr lang="en-US" dirty="0"/>
              <a:t>Typical hotel contract clause:</a:t>
            </a:r>
          </a:p>
          <a:p>
            <a:pPr marL="0" indent="0">
              <a:buNone/>
            </a:pPr>
            <a:r>
              <a:rPr lang="en-US" dirty="0"/>
              <a:t>Client shall defend, indemnify and hold Hotel harmless from and against any and all liability, loss, expense (including, without limitation, all costs and attorneys' fees), or claims for injury arising out of or in any way connected with your function, including claims for loss or damage to any property, or for death or injury to any person or persons, except those claims arising out of the sole negligence or willful misconduct of the Hotel. </a:t>
            </a:r>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1420118915"/>
      </p:ext>
    </p:extLst>
  </p:cSld>
  <p:clrMapOvr>
    <a:masterClrMapping/>
  </p:clrMapOvr>
  <mc:AlternateContent xmlns:mc="http://schemas.openxmlformats.org/markup-compatibility/2006" xmlns:p14="http://schemas.microsoft.com/office/powerpoint/2010/main">
    <mc:Choice Requires="p14">
      <p:transition spd="slow" p14:dur="2000">
        <p:sndAc>
          <p:stSnd>
            <p:snd r:embed="rId3" name="click.wav"/>
          </p:stSnd>
        </p:sndAc>
      </p:transition>
    </mc:Choice>
    <mc:Fallback xmlns="">
      <p:transition spd="slow">
        <p:sndAc>
          <p:stSnd>
            <p:snd r:embed="rId4" name="click.wav"/>
          </p:stSnd>
        </p:sndAc>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97291"/>
            <a:ext cx="8509379" cy="1501254"/>
          </a:xfrm>
        </p:spPr>
        <p:txBody>
          <a:bodyPr/>
          <a:lstStyle/>
          <a:p>
            <a:r>
              <a:rPr lang="en-US" sz="4400" b="1" dirty="0">
                <a:latin typeface="Arial" panose="020B0604020202020204" pitchFamily="34" charset="0"/>
                <a:cs typeface="Arial" panose="020B0604020202020204" pitchFamily="34" charset="0"/>
              </a:rPr>
              <a:t>Indemnification</a:t>
            </a:r>
          </a:p>
        </p:txBody>
      </p:sp>
      <p:sp>
        <p:nvSpPr>
          <p:cNvPr id="5" name="Content Placeholder 2"/>
          <p:cNvSpPr>
            <a:spLocks noGrp="1"/>
          </p:cNvSpPr>
          <p:nvPr>
            <p:ph idx="1"/>
          </p:nvPr>
        </p:nvSpPr>
        <p:spPr>
          <a:xfrm>
            <a:off x="457200" y="2332038"/>
            <a:ext cx="8229600" cy="4191592"/>
          </a:xfrm>
        </p:spPr>
        <p:txBody>
          <a:bodyPr>
            <a:normAutofit/>
          </a:bodyPr>
          <a:lstStyle/>
          <a:p>
            <a:r>
              <a:rPr lang="en-US" dirty="0"/>
              <a:t>Mutual indemnification clause. Non-mutual clause places a higher burden than under common laws</a:t>
            </a:r>
          </a:p>
          <a:p>
            <a:r>
              <a:rPr lang="en-US" dirty="0"/>
              <a:t>Controls risks in the event of a lawsuit</a:t>
            </a:r>
          </a:p>
          <a:p>
            <a:r>
              <a:rPr lang="en-US" dirty="0"/>
              <a:t>“Negligence” and “Gross Negligence”</a:t>
            </a:r>
          </a:p>
          <a:p>
            <a:r>
              <a:rPr lang="en-US" dirty="0"/>
              <a:t>What will the courts uphold?</a:t>
            </a:r>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1469575938"/>
      </p:ext>
    </p:extLst>
  </p:cSld>
  <p:clrMapOvr>
    <a:masterClrMapping/>
  </p:clrMapOvr>
  <mc:AlternateContent xmlns:mc="http://schemas.openxmlformats.org/markup-compatibility/2006" xmlns:p14="http://schemas.microsoft.com/office/powerpoint/2010/main">
    <mc:Choice Requires="p14">
      <p:transition spd="slow" p14:dur="2000">
        <p:sndAc>
          <p:stSnd>
            <p:snd r:embed="rId3" name="click.wav"/>
          </p:stSnd>
        </p:sndAc>
      </p:transition>
    </mc:Choice>
    <mc:Fallback xmlns="">
      <p:transition spd="slow">
        <p:sndAc>
          <p:stSnd>
            <p:snd r:embed="rId4" name="click.wav"/>
          </p:stSnd>
        </p:sndAc>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0E7E83F-D72B-D34F-A57C-E8D0E3C397D9}" type="slidenum">
              <a:rPr lang="en-US" smtClean="0"/>
              <a:pPr/>
              <a:t>16</a:t>
            </a:fld>
            <a:endParaRPr lang="en-US" dirty="0"/>
          </a:p>
        </p:txBody>
      </p:sp>
      <p:sp>
        <p:nvSpPr>
          <p:cNvPr id="6" name="Rectangle 5"/>
          <p:cNvSpPr/>
          <p:nvPr/>
        </p:nvSpPr>
        <p:spPr>
          <a:xfrm>
            <a:off x="245660" y="1915014"/>
            <a:ext cx="8898340" cy="4832092"/>
          </a:xfrm>
          <a:prstGeom prst="rect">
            <a:avLst/>
          </a:prstGeom>
        </p:spPr>
        <p:txBody>
          <a:bodyPr wrap="square">
            <a:spAutoFit/>
          </a:bodyPr>
          <a:lstStyle/>
          <a:p>
            <a:r>
              <a:rPr lang="en-US" sz="2800" dirty="0"/>
              <a:t>Each Party shall indemnify and hold harmless the other Party and its affiliates, directors, officers, employees, partners, contractors or agents, from and against any and all claims, actions, causes of action, demands, or liabilities of whatsoever kind and nature, including judgments, interest, reasonable attorneys’ fees, and all other costs, fees, expenses, and charges (collectively, “Claims”) to the extent that such Claims arise out of or were caused by the negligence, gross negligence, or willful misconduct </a:t>
            </a:r>
          </a:p>
          <a:p>
            <a:r>
              <a:rPr lang="en-US" sz="2800" dirty="0"/>
              <a:t>of the indemnifying Party or from any breach of the Agreement by the indemnifying Party. </a:t>
            </a:r>
          </a:p>
        </p:txBody>
      </p:sp>
      <p:sp>
        <p:nvSpPr>
          <p:cNvPr id="7" name="Title 1"/>
          <p:cNvSpPr>
            <a:spLocks noGrp="1"/>
          </p:cNvSpPr>
          <p:nvPr>
            <p:ph type="title"/>
          </p:nvPr>
        </p:nvSpPr>
        <p:spPr>
          <a:xfrm>
            <a:off x="457200" y="255846"/>
            <a:ext cx="8509379" cy="1501254"/>
          </a:xfrm>
        </p:spPr>
        <p:txBody>
          <a:bodyPr/>
          <a:lstStyle/>
          <a:p>
            <a:r>
              <a:rPr lang="en-US" sz="4400" b="1" dirty="0">
                <a:latin typeface="Arial" panose="020B0604020202020204" pitchFamily="34" charset="0"/>
                <a:cs typeface="Arial" panose="020B0604020202020204" pitchFamily="34" charset="0"/>
              </a:rPr>
              <a:t>Indemnification</a:t>
            </a:r>
          </a:p>
        </p:txBody>
      </p:sp>
    </p:spTree>
    <p:extLst>
      <p:ext uri="{BB962C8B-B14F-4D97-AF65-F5344CB8AC3E}">
        <p14:creationId xmlns:p14="http://schemas.microsoft.com/office/powerpoint/2010/main" val="2761619844"/>
      </p:ext>
    </p:extLst>
  </p:cSld>
  <p:clrMapOvr>
    <a:masterClrMapping/>
  </p:clrMapOvr>
  <mc:AlternateContent xmlns:mc="http://schemas.openxmlformats.org/markup-compatibility/2006" xmlns:p14="http://schemas.microsoft.com/office/powerpoint/2010/main">
    <mc:Choice Requires="p14">
      <p:transition spd="slow" p14:dur="2000">
        <p:sndAc>
          <p:stSnd>
            <p:snd r:embed="rId2" name="click.wav"/>
          </p:stSnd>
        </p:sndAc>
      </p:transition>
    </mc:Choice>
    <mc:Fallback xmlns="">
      <p:transition spd="slow">
        <p:sndAc>
          <p:stSnd>
            <p:snd r:embed="rId3" name="click.wav"/>
          </p:stSnd>
        </p:sndAc>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97291"/>
            <a:ext cx="8509379" cy="1501254"/>
          </a:xfrm>
        </p:spPr>
        <p:txBody>
          <a:bodyPr/>
          <a:lstStyle/>
          <a:p>
            <a:r>
              <a:rPr lang="en-US" sz="4400" b="1" dirty="0">
                <a:latin typeface="Arial" panose="020B0604020202020204" pitchFamily="34" charset="0"/>
                <a:cs typeface="Arial" panose="020B0604020202020204" pitchFamily="34" charset="0"/>
              </a:rPr>
              <a:t>Force Majeure</a:t>
            </a:r>
          </a:p>
        </p:txBody>
      </p:sp>
      <p:sp>
        <p:nvSpPr>
          <p:cNvPr id="5" name="Content Placeholder 2"/>
          <p:cNvSpPr>
            <a:spLocks noGrp="1"/>
          </p:cNvSpPr>
          <p:nvPr>
            <p:ph idx="1"/>
          </p:nvPr>
        </p:nvSpPr>
        <p:spPr>
          <a:xfrm>
            <a:off x="457200" y="2332038"/>
            <a:ext cx="8229600" cy="4191592"/>
          </a:xfrm>
        </p:spPr>
        <p:txBody>
          <a:bodyPr>
            <a:normAutofit/>
          </a:bodyPr>
          <a:lstStyle/>
          <a:p>
            <a:r>
              <a:rPr lang="en-US" dirty="0"/>
              <a:t>Gives right to terminate contract without cancelation charges.</a:t>
            </a:r>
          </a:p>
          <a:p>
            <a:r>
              <a:rPr lang="en-US" dirty="0"/>
              <a:t>Should include:</a:t>
            </a:r>
          </a:p>
          <a:p>
            <a:pPr lvl="1"/>
            <a:r>
              <a:rPr lang="en-US" dirty="0"/>
              <a:t>Act of God</a:t>
            </a:r>
          </a:p>
          <a:p>
            <a:pPr lvl="1"/>
            <a:r>
              <a:rPr lang="en-US" dirty="0"/>
              <a:t>Curtailment of transportation facilities (preventing at least 50% of attendees from attending)</a:t>
            </a:r>
          </a:p>
          <a:p>
            <a:pPr lvl="1"/>
            <a:r>
              <a:rPr lang="en-US" dirty="0"/>
              <a:t>War</a:t>
            </a:r>
          </a:p>
          <a:p>
            <a:pPr lvl="1"/>
            <a:r>
              <a:rPr lang="en-US" dirty="0"/>
              <a:t>Emergency making it impossible to hold meeting</a:t>
            </a:r>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2230472796"/>
      </p:ext>
    </p:extLst>
  </p:cSld>
  <p:clrMapOvr>
    <a:masterClrMapping/>
  </p:clrMapOvr>
  <mc:AlternateContent xmlns:mc="http://schemas.openxmlformats.org/markup-compatibility/2006" xmlns:p14="http://schemas.microsoft.com/office/powerpoint/2010/main">
    <mc:Choice Requires="p14">
      <p:transition spd="slow" p14:dur="2000">
        <p:sndAc>
          <p:stSnd>
            <p:snd r:embed="rId3" name="click.wav"/>
          </p:stSnd>
        </p:sndAc>
      </p:transition>
    </mc:Choice>
    <mc:Fallback xmlns="">
      <p:transition spd="slow">
        <p:sndAc>
          <p:stSnd>
            <p:snd r:embed="rId4" name="click.wav"/>
          </p:stSnd>
        </p:sndAc>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Tips</a:t>
            </a:r>
          </a:p>
        </p:txBody>
      </p:sp>
      <p:sp>
        <p:nvSpPr>
          <p:cNvPr id="3" name="Content Placeholder 2"/>
          <p:cNvSpPr>
            <a:spLocks noGrp="1"/>
          </p:cNvSpPr>
          <p:nvPr>
            <p:ph sz="half" idx="1"/>
          </p:nvPr>
        </p:nvSpPr>
        <p:spPr>
          <a:xfrm>
            <a:off x="457199" y="1874742"/>
            <a:ext cx="7840639" cy="4525963"/>
          </a:xfrm>
        </p:spPr>
        <p:txBody>
          <a:bodyPr/>
          <a:lstStyle/>
          <a:p>
            <a:r>
              <a:rPr lang="en-US" dirty="0"/>
              <a:t>You won’t get what you don’t ask for</a:t>
            </a:r>
          </a:p>
          <a:p>
            <a:r>
              <a:rPr lang="en-US" dirty="0"/>
              <a:t>Watch out for “per night” room blocks </a:t>
            </a:r>
          </a:p>
          <a:p>
            <a:r>
              <a:rPr lang="en-US" dirty="0"/>
              <a:t>Room rental costs should be written out</a:t>
            </a:r>
          </a:p>
          <a:p>
            <a:r>
              <a:rPr lang="en-US" dirty="0"/>
              <a:t>Red flag clause: “Hotel reserves the right to assign/change meeting space”  </a:t>
            </a:r>
          </a:p>
          <a:p>
            <a:r>
              <a:rPr lang="en-US" dirty="0"/>
              <a:t>F&amp;B prices confirmed one year out</a:t>
            </a:r>
          </a:p>
          <a:p>
            <a:r>
              <a:rPr lang="en-US" dirty="0"/>
              <a:t>Final payment late fees are 1.5%</a:t>
            </a:r>
          </a:p>
          <a:p>
            <a:r>
              <a:rPr lang="en-US" dirty="0"/>
              <a:t>What are the hotel’s shipping/receiving charges?</a:t>
            </a:r>
          </a:p>
        </p:txBody>
      </p:sp>
      <p:sp>
        <p:nvSpPr>
          <p:cNvPr id="5" name="Slide Number Placeholder 4"/>
          <p:cNvSpPr>
            <a:spLocks noGrp="1"/>
          </p:cNvSpPr>
          <p:nvPr>
            <p:ph type="sldNum" sz="quarter" idx="12"/>
          </p:nvPr>
        </p:nvSpPr>
        <p:spPr/>
        <p:txBody>
          <a:bodyPr/>
          <a:lstStyle/>
          <a:p>
            <a:fld id="{30E7E83F-D72B-D34F-A57C-E8D0E3C397D9}" type="slidenum">
              <a:rPr lang="en-US" smtClean="0"/>
              <a:pPr/>
              <a:t>18</a:t>
            </a:fld>
            <a:endParaRPr lang="en-US" dirty="0"/>
          </a:p>
        </p:txBody>
      </p:sp>
    </p:spTree>
    <p:extLst>
      <p:ext uri="{BB962C8B-B14F-4D97-AF65-F5344CB8AC3E}">
        <p14:creationId xmlns:p14="http://schemas.microsoft.com/office/powerpoint/2010/main" val="3830497628"/>
      </p:ext>
    </p:extLst>
  </p:cSld>
  <p:clrMapOvr>
    <a:masterClrMapping/>
  </p:clrMapOvr>
  <mc:AlternateContent xmlns:mc="http://schemas.openxmlformats.org/markup-compatibility/2006" xmlns:p14="http://schemas.microsoft.com/office/powerpoint/2010/main">
    <mc:Choice Requires="p14">
      <p:transition spd="slow" p14:dur="2000">
        <p:sndAc>
          <p:stSnd>
            <p:snd r:embed="rId2" name="click.wav"/>
          </p:stSnd>
        </p:sndAc>
      </p:transition>
    </mc:Choice>
    <mc:Fallback xmlns="">
      <p:transition spd="slow">
        <p:sndAc>
          <p:stSnd>
            <p:snd r:embed="rId3" name="click.wav"/>
          </p:stSnd>
        </p:sndAc>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70747"/>
            <a:ext cx="8509379" cy="3456346"/>
          </a:xfrm>
        </p:spPr>
        <p:txBody>
          <a:bodyPr/>
          <a:lstStyle/>
          <a:p>
            <a:r>
              <a:rPr lang="en-US" sz="6600" b="1" dirty="0">
                <a:latin typeface="Arial" panose="020B0604020202020204" pitchFamily="34" charset="0"/>
                <a:cs typeface="Arial" panose="020B0604020202020204" pitchFamily="34" charset="0"/>
              </a:rPr>
              <a:t>Questions about clauses presented or other contract issues?</a:t>
            </a:r>
          </a:p>
        </p:txBody>
      </p:sp>
    </p:spTree>
    <p:extLst>
      <p:ext uri="{BB962C8B-B14F-4D97-AF65-F5344CB8AC3E}">
        <p14:creationId xmlns:p14="http://schemas.microsoft.com/office/powerpoint/2010/main" val="4138672343"/>
      </p:ext>
    </p:extLst>
  </p:cSld>
  <p:clrMapOvr>
    <a:masterClrMapping/>
  </p:clrMapOvr>
  <mc:AlternateContent xmlns:mc="http://schemas.openxmlformats.org/markup-compatibility/2006" xmlns:p14="http://schemas.microsoft.com/office/powerpoint/2010/main">
    <mc:Choice Requires="p14">
      <p:transition spd="slow" p14:dur="2000">
        <p:sndAc>
          <p:stSnd>
            <p:snd r:embed="rId3" name="click.wav"/>
          </p:stSnd>
        </p:sndAc>
      </p:transition>
    </mc:Choice>
    <mc:Fallback xmlns="">
      <p:transition spd="slow">
        <p:sndAc>
          <p:stSnd>
            <p:snd r:embed="rId4" name="click.wav"/>
          </p:stSnd>
        </p:sndAc>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23581"/>
            <a:ext cx="9144000" cy="1501254"/>
          </a:xfrm>
        </p:spPr>
        <p:txBody>
          <a:bodyPr/>
          <a:lstStyle/>
          <a:p>
            <a:r>
              <a:rPr lang="en-US" sz="4800" b="1" dirty="0">
                <a:latin typeface="Arial" panose="020B0604020202020204" pitchFamily="34" charset="0"/>
                <a:cs typeface="Arial" panose="020B0604020202020204" pitchFamily="34" charset="0"/>
              </a:rPr>
              <a:t>What is Your </a:t>
            </a:r>
            <a:br>
              <a:rPr lang="en-US" sz="4800" b="1" dirty="0">
                <a:latin typeface="Arial" panose="020B0604020202020204" pitchFamily="34" charset="0"/>
                <a:cs typeface="Arial" panose="020B0604020202020204" pitchFamily="34" charset="0"/>
              </a:rPr>
            </a:br>
            <a:r>
              <a:rPr lang="en-US" sz="4800" b="1" dirty="0">
                <a:latin typeface="Arial" panose="020B0604020202020204" pitchFamily="34" charset="0"/>
                <a:cs typeface="Arial" panose="020B0604020202020204" pitchFamily="34" charset="0"/>
              </a:rPr>
              <a:t>Meeting’s Value?</a:t>
            </a:r>
          </a:p>
        </p:txBody>
      </p:sp>
      <p:sp>
        <p:nvSpPr>
          <p:cNvPr id="5" name="Content Placeholder 2"/>
          <p:cNvSpPr>
            <a:spLocks noGrp="1"/>
          </p:cNvSpPr>
          <p:nvPr>
            <p:ph idx="1"/>
          </p:nvPr>
        </p:nvSpPr>
        <p:spPr>
          <a:xfrm>
            <a:off x="457200" y="2332038"/>
            <a:ext cx="8229600" cy="4191592"/>
          </a:xfrm>
        </p:spPr>
        <p:txBody>
          <a:bodyPr>
            <a:normAutofit lnSpcReduction="10000"/>
          </a:bodyPr>
          <a:lstStyle/>
          <a:p>
            <a:endParaRPr lang="en-US" dirty="0"/>
          </a:p>
          <a:p>
            <a:r>
              <a:rPr lang="en-US" dirty="0">
                <a:latin typeface="Arial" panose="020B0604020202020204" pitchFamily="34" charset="0"/>
                <a:cs typeface="Arial" panose="020B0604020202020204" pitchFamily="34" charset="0"/>
              </a:rPr>
              <a:t>Start with a budget.</a:t>
            </a:r>
          </a:p>
          <a:p>
            <a:r>
              <a:rPr lang="en-US" dirty="0">
                <a:latin typeface="Arial" panose="020B0604020202020204" pitchFamily="34" charset="0"/>
                <a:cs typeface="Arial" panose="020B0604020202020204" pitchFamily="34" charset="0"/>
              </a:rPr>
              <a:t>What is your history/value?</a:t>
            </a:r>
          </a:p>
          <a:p>
            <a:pPr lvl="2"/>
            <a:r>
              <a:rPr lang="en-US" sz="2800" dirty="0">
                <a:latin typeface="Arial" panose="020B0604020202020204" pitchFamily="34" charset="0"/>
                <a:cs typeface="Arial" panose="020B0604020202020204" pitchFamily="34" charset="0"/>
              </a:rPr>
              <a:t>Trends?</a:t>
            </a:r>
          </a:p>
          <a:p>
            <a:pPr lvl="2"/>
            <a:r>
              <a:rPr lang="en-US" sz="2800" dirty="0">
                <a:latin typeface="Arial" panose="020B0604020202020204" pitchFamily="34" charset="0"/>
                <a:cs typeface="Arial" panose="020B0604020202020204" pitchFamily="34" charset="0"/>
              </a:rPr>
              <a:t>Balance—Space hog/”ugly baby”</a:t>
            </a:r>
          </a:p>
          <a:p>
            <a:pPr lvl="2"/>
            <a:r>
              <a:rPr lang="en-US" sz="2800" dirty="0">
                <a:latin typeface="Arial" panose="020B0604020202020204" pitchFamily="34" charset="0"/>
                <a:cs typeface="Arial" panose="020B0604020202020204" pitchFamily="34" charset="0"/>
              </a:rPr>
              <a:t>Profitable?</a:t>
            </a:r>
          </a:p>
          <a:p>
            <a:pPr lvl="2"/>
            <a:r>
              <a:rPr lang="en-US" sz="2800" dirty="0">
                <a:latin typeface="Arial" panose="020B0604020202020204" pitchFamily="34" charset="0"/>
                <a:cs typeface="Arial" panose="020B0604020202020204" pitchFamily="34" charset="0"/>
              </a:rPr>
              <a:t>Do you know your attendees?</a:t>
            </a:r>
          </a:p>
          <a:p>
            <a:r>
              <a:rPr lang="en-US" dirty="0">
                <a:latin typeface="Arial" panose="020B0604020202020204" pitchFamily="34" charset="0"/>
                <a:cs typeface="Arial" panose="020B0604020202020204" pitchFamily="34" charset="0"/>
              </a:rPr>
              <a:t>Dates, rates and space — you pick 2, venue picks 1, or vice versa</a:t>
            </a:r>
          </a:p>
        </p:txBody>
      </p:sp>
    </p:spTree>
    <p:extLst>
      <p:ext uri="{BB962C8B-B14F-4D97-AF65-F5344CB8AC3E}">
        <p14:creationId xmlns:p14="http://schemas.microsoft.com/office/powerpoint/2010/main" val="1115040434"/>
      </p:ext>
    </p:extLst>
  </p:cSld>
  <p:clrMapOvr>
    <a:masterClrMapping/>
  </p:clrMapOvr>
  <mc:AlternateContent xmlns:mc="http://schemas.openxmlformats.org/markup-compatibility/2006" xmlns:p14="http://schemas.microsoft.com/office/powerpoint/2010/main">
    <mc:Choice Requires="p14">
      <p:transition spd="slow" p14:dur="2000">
        <p:sndAc>
          <p:stSnd>
            <p:snd r:embed="rId3" name="click.wav"/>
          </p:stSnd>
        </p:sndAc>
      </p:transition>
    </mc:Choice>
    <mc:Fallback xmlns="">
      <p:transition spd="slow">
        <p:sndAc>
          <p:stSnd>
            <p:snd r:embed="rId4" name="click.wav"/>
          </p:stSnd>
        </p:sndAc>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5"/>
          <p:cNvSpPr>
            <a:spLocks noGrp="1" noChangeArrowheads="1"/>
          </p:cNvSpPr>
          <p:nvPr>
            <p:ph type="title"/>
          </p:nvPr>
        </p:nvSpPr>
        <p:spPr bwMode="auto">
          <a:xfrm>
            <a:off x="2456596" y="423080"/>
            <a:ext cx="6001603" cy="643719"/>
          </a:xfrm>
          <a:solidFill>
            <a:schemeClr val="tx2">
              <a:lumMod val="75000"/>
            </a:schemeClr>
          </a:solidFill>
          <a:ln>
            <a:solidFill>
              <a:schemeClr val="tx2">
                <a:lumMod val="75000"/>
              </a:schemeClr>
            </a:solidFill>
          </a:ln>
        </p:spPr>
        <p:txBody>
          <a:bodyPr vert="horz" wrap="square" lIns="91440" tIns="45720" rIns="91440" bIns="45720" numCol="1" anchor="t" anchorCtr="0" compatLnSpc="1">
            <a:prstTxWarp prst="textNoShape">
              <a:avLst/>
            </a:prstTxWarp>
            <a:normAutofit fontScale="90000"/>
          </a:bodyPr>
          <a:lstStyle/>
          <a:p>
            <a:pPr eaLnBrk="1" hangingPunct="1"/>
            <a:r>
              <a:rPr lang="en-US" sz="4800" dirty="0">
                <a:solidFill>
                  <a:schemeClr val="bg1"/>
                </a:solidFill>
              </a:rPr>
              <a:t>ConferenceDirect Experience</a:t>
            </a:r>
            <a:endParaRPr lang="en-US" dirty="0">
              <a:solidFill>
                <a:srgbClr val="535353"/>
              </a:solidFill>
            </a:endParaRPr>
          </a:p>
        </p:txBody>
      </p:sp>
      <p:sp>
        <p:nvSpPr>
          <p:cNvPr id="21509" name="Rectangle 19"/>
          <p:cNvSpPr>
            <a:spLocks noChangeArrowheads="1"/>
          </p:cNvSpPr>
          <p:nvPr/>
        </p:nvSpPr>
        <p:spPr bwMode="auto">
          <a:xfrm>
            <a:off x="0" y="5343941"/>
            <a:ext cx="8382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sz="2800" dirty="0">
                <a:solidFill>
                  <a:schemeClr val="tx2">
                    <a:lumMod val="75000"/>
                  </a:schemeClr>
                </a:solidFill>
              </a:rPr>
              <a:t>I work with hundreds of hotels, booking multiple of events each year, building relationships to</a:t>
            </a:r>
          </a:p>
          <a:p>
            <a:pPr algn="ctr"/>
            <a:r>
              <a:rPr lang="en-US" sz="2800" dirty="0">
                <a:solidFill>
                  <a:schemeClr val="tx2">
                    <a:lumMod val="75000"/>
                  </a:schemeClr>
                </a:solidFill>
              </a:rPr>
              <a:t>better serve you.</a:t>
            </a:r>
            <a:endParaRPr lang="en-US" sz="2800" dirty="0">
              <a:solidFill>
                <a:schemeClr val="tx2">
                  <a:lumMod val="75000"/>
                </a:schemeClr>
              </a:solidFill>
              <a:latin typeface="Verdana" pitchFamily="34" charset="0"/>
            </a:endParaRPr>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9525" y="5747760"/>
            <a:ext cx="981075" cy="993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rotWithShape="1">
          <a:blip r:embed="rId5" cstate="print">
            <a:duotone>
              <a:schemeClr val="bg2">
                <a:shade val="45000"/>
                <a:satMod val="135000"/>
              </a:schemeClr>
              <a:prstClr val="white"/>
            </a:duotone>
            <a:extLst>
              <a:ext uri="{28A0092B-C50C-407E-A947-70E740481C1C}">
                <a14:useLocalDpi xmlns:a14="http://schemas.microsoft.com/office/drawing/2010/main" val="0"/>
              </a:ext>
            </a:extLst>
          </a:blip>
          <a:srcRect t="24941" b="19821"/>
          <a:stretch/>
        </p:blipFill>
        <p:spPr bwMode="ltGray">
          <a:xfrm>
            <a:off x="-7257" y="1710520"/>
            <a:ext cx="9144000" cy="3367316"/>
          </a:xfrm>
          <a:prstGeom prst="rect">
            <a:avLst/>
          </a:prstGeom>
        </p:spPr>
      </p:pic>
      <p:sp>
        <p:nvSpPr>
          <p:cNvPr id="7" name="TextBox 6"/>
          <p:cNvSpPr txBox="1"/>
          <p:nvPr/>
        </p:nvSpPr>
        <p:spPr>
          <a:xfrm>
            <a:off x="297543" y="1701421"/>
            <a:ext cx="8534400" cy="3693319"/>
          </a:xfrm>
          <a:prstGeom prst="rect">
            <a:avLst/>
          </a:prstGeom>
          <a:noFill/>
        </p:spPr>
        <p:txBody>
          <a:bodyPr wrap="square" rtlCol="0">
            <a:spAutoFit/>
          </a:bodyPr>
          <a:lstStyle/>
          <a:p>
            <a:pPr algn="ctr"/>
            <a:r>
              <a:rPr lang="en-US" dirty="0"/>
              <a:t>Scott A. Williamson, CMP, CHSP</a:t>
            </a:r>
          </a:p>
          <a:p>
            <a:pPr algn="ctr"/>
            <a:r>
              <a:rPr lang="en-US" dirty="0"/>
              <a:t>Global Account Executive</a:t>
            </a:r>
          </a:p>
          <a:p>
            <a:pPr algn="ctr"/>
            <a:r>
              <a:rPr lang="en-US" dirty="0"/>
              <a:t>2438 Windbreak Drive</a:t>
            </a:r>
          </a:p>
          <a:p>
            <a:pPr algn="ctr"/>
            <a:r>
              <a:rPr lang="en-US" dirty="0"/>
              <a:t>Alexandria, VA 22306</a:t>
            </a:r>
          </a:p>
          <a:p>
            <a:pPr algn="ctr"/>
            <a:r>
              <a:rPr lang="en-US" dirty="0"/>
              <a:t>703-593-5904</a:t>
            </a:r>
          </a:p>
          <a:p>
            <a:pPr algn="ctr"/>
            <a:r>
              <a:rPr lang="en-US" dirty="0"/>
              <a:t>f: 703-564-9839</a:t>
            </a:r>
          </a:p>
          <a:p>
            <a:pPr algn="ctr"/>
            <a:r>
              <a:rPr lang="en-US" u="sng" dirty="0">
                <a:hlinkClick r:id="rId6"/>
              </a:rPr>
              <a:t>scott.williamson@conferencedirect.com</a:t>
            </a:r>
            <a:endParaRPr lang="en-US" dirty="0"/>
          </a:p>
          <a:p>
            <a:pPr algn="ctr"/>
            <a:r>
              <a:rPr lang="en-US" dirty="0"/>
              <a:t> </a:t>
            </a:r>
            <a:r>
              <a:rPr lang="en-US" b="1" dirty="0"/>
              <a:t>ConferenceDirect®</a:t>
            </a:r>
            <a:r>
              <a:rPr lang="en-US" dirty="0"/>
              <a:t>  is the leading </a:t>
            </a:r>
            <a:r>
              <a:rPr lang="en-US" b="1" i="1" dirty="0"/>
              <a:t>full service</a:t>
            </a:r>
            <a:r>
              <a:rPr lang="en-US" dirty="0"/>
              <a:t> provider of outsourced meeting planning solutions, customized to fit your organization's specific needs.  Our site selection and expert contract negotiation services are </a:t>
            </a:r>
            <a:r>
              <a:rPr lang="en-US" b="1" i="1" dirty="0"/>
              <a:t>complimentary.</a:t>
            </a:r>
            <a:r>
              <a:rPr lang="en-US" dirty="0"/>
              <a:t>  We also offer registration &amp; housing, conference management, and SMMP (meetings consolidation) solutions all on a cost per service basis. </a:t>
            </a:r>
          </a:p>
          <a:p>
            <a:endParaRPr lang="en-US" dirty="0"/>
          </a:p>
        </p:txBody>
      </p:sp>
    </p:spTree>
    <p:extLst>
      <p:ext uri="{BB962C8B-B14F-4D97-AF65-F5344CB8AC3E}">
        <p14:creationId xmlns:p14="http://schemas.microsoft.com/office/powerpoint/2010/main" val="2930419447"/>
      </p:ext>
    </p:extLst>
  </p:cSld>
  <p:clrMapOvr>
    <a:masterClrMapping/>
  </p:clrMapOvr>
  <mc:AlternateContent xmlns:mc="http://schemas.openxmlformats.org/markup-compatibility/2006" xmlns:p14="http://schemas.microsoft.com/office/powerpoint/2010/main">
    <mc:Choice Requires="p14">
      <p:transition spd="slow" p14:dur="2000">
        <p:sndAc>
          <p:stSnd>
            <p:snd r:embed="rId3" name="click.wav"/>
          </p:stSnd>
        </p:sndAc>
      </p:transition>
    </mc:Choice>
    <mc:Fallback xmlns="">
      <p:transition spd="slow">
        <p:sndAc>
          <p:stSnd>
            <p:snd r:embed="rId7" name="click.wav"/>
          </p:stSnd>
        </p:sndAc>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latin typeface="Arial" pitchFamily="34" charset="0"/>
                <a:cs typeface="Arial" pitchFamily="34" charset="0"/>
              </a:rPr>
              <a:t>What’s</a:t>
            </a:r>
            <a:r>
              <a:rPr lang="en-US" sz="4800" dirty="0">
                <a:latin typeface="Arial" pitchFamily="34" charset="0"/>
                <a:cs typeface="Arial" pitchFamily="34" charset="0"/>
              </a:rPr>
              <a:t> </a:t>
            </a:r>
            <a:r>
              <a:rPr lang="en-US" sz="4800" b="1" dirty="0">
                <a:latin typeface="Arial" pitchFamily="34" charset="0"/>
                <a:cs typeface="Arial" pitchFamily="34" charset="0"/>
              </a:rPr>
              <a:t>A Good RFP?</a:t>
            </a:r>
          </a:p>
        </p:txBody>
      </p:sp>
      <p:sp>
        <p:nvSpPr>
          <p:cNvPr id="3" name="Content Placeholder 2"/>
          <p:cNvSpPr>
            <a:spLocks noGrp="1"/>
          </p:cNvSpPr>
          <p:nvPr>
            <p:ph sz="half" idx="1"/>
          </p:nvPr>
        </p:nvSpPr>
        <p:spPr>
          <a:xfrm>
            <a:off x="928048" y="1600200"/>
            <a:ext cx="7260608" cy="4756150"/>
          </a:xfrm>
        </p:spPr>
        <p:txBody>
          <a:bodyPr>
            <a:normAutofit fontScale="92500" lnSpcReduction="10000"/>
          </a:bodyPr>
          <a:lstStyle/>
          <a:p>
            <a:r>
              <a:rPr lang="en-US" dirty="0"/>
              <a:t>Detail—don’t worry about giving too much information</a:t>
            </a:r>
          </a:p>
          <a:p>
            <a:endParaRPr lang="en-US" sz="1400" dirty="0"/>
          </a:p>
          <a:p>
            <a:pPr lvl="2"/>
            <a:r>
              <a:rPr lang="en-US" dirty="0"/>
              <a:t>History-locations, rooms, $ spent</a:t>
            </a:r>
          </a:p>
          <a:p>
            <a:pPr lvl="2"/>
            <a:r>
              <a:rPr lang="en-US" dirty="0"/>
              <a:t>Demographics</a:t>
            </a:r>
          </a:p>
          <a:p>
            <a:pPr lvl="2"/>
            <a:r>
              <a:rPr lang="en-US" dirty="0"/>
              <a:t>Objectives—education, networking, social, etc.</a:t>
            </a:r>
          </a:p>
          <a:p>
            <a:pPr lvl="2"/>
            <a:r>
              <a:rPr lang="en-US" dirty="0"/>
              <a:t>Travel habits</a:t>
            </a:r>
          </a:p>
          <a:p>
            <a:pPr lvl="2"/>
            <a:r>
              <a:rPr lang="en-US" dirty="0"/>
              <a:t>Special needs</a:t>
            </a:r>
          </a:p>
          <a:p>
            <a:pPr lvl="2"/>
            <a:r>
              <a:rPr lang="en-US" dirty="0"/>
              <a:t>Preliminary program/set ups</a:t>
            </a:r>
          </a:p>
          <a:p>
            <a:pPr lvl="2"/>
            <a:r>
              <a:rPr lang="en-US" dirty="0"/>
              <a:t>Room block—ties back to history</a:t>
            </a:r>
          </a:p>
          <a:p>
            <a:pPr lvl="2"/>
            <a:endParaRPr lang="en-US" dirty="0"/>
          </a:p>
          <a:p>
            <a:pPr lvl="2"/>
            <a:r>
              <a:rPr lang="en-US" dirty="0"/>
              <a:t>Affords justification for requests</a:t>
            </a:r>
          </a:p>
          <a:p>
            <a:pPr lvl="2"/>
            <a:r>
              <a:rPr lang="en-US" dirty="0"/>
              <a:t>Helps sales person become your advocate</a:t>
            </a:r>
          </a:p>
          <a:p>
            <a:pPr lvl="2"/>
            <a:r>
              <a:rPr lang="en-US" dirty="0"/>
              <a:t>Include the CVB</a:t>
            </a:r>
          </a:p>
        </p:txBody>
      </p:sp>
      <p:sp>
        <p:nvSpPr>
          <p:cNvPr id="5" name="Slide Number Placeholder 4"/>
          <p:cNvSpPr>
            <a:spLocks noGrp="1"/>
          </p:cNvSpPr>
          <p:nvPr>
            <p:ph type="sldNum" sz="quarter" idx="12"/>
          </p:nvPr>
        </p:nvSpPr>
        <p:spPr/>
        <p:txBody>
          <a:bodyPr/>
          <a:lstStyle/>
          <a:p>
            <a:fld id="{30E7E83F-D72B-D34F-A57C-E8D0E3C397D9}" type="slidenum">
              <a:rPr lang="en-US" smtClean="0"/>
              <a:pPr/>
              <a:t>3</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2" name="click.wav"/>
          </p:stSnd>
        </p:sndAc>
      </p:transition>
    </mc:Choice>
    <mc:Fallback xmlns="">
      <p:transition spd="slow">
        <p:sndAc>
          <p:stSnd>
            <p:snd r:embed="rId3" name="click.wav"/>
          </p:stSnd>
        </p:sndAc>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23581"/>
            <a:ext cx="9144000" cy="1501254"/>
          </a:xfrm>
        </p:spPr>
        <p:txBody>
          <a:bodyPr/>
          <a:lstStyle/>
          <a:p>
            <a:r>
              <a:rPr lang="en-US" sz="4800" b="1" dirty="0">
                <a:latin typeface="Arial" panose="020B0604020202020204" pitchFamily="34" charset="0"/>
                <a:cs typeface="Arial" panose="020B0604020202020204" pitchFamily="34" charset="0"/>
              </a:rPr>
              <a:t>Important Clauses</a:t>
            </a:r>
          </a:p>
        </p:txBody>
      </p:sp>
      <p:sp>
        <p:nvSpPr>
          <p:cNvPr id="5" name="Content Placeholder 2"/>
          <p:cNvSpPr>
            <a:spLocks noGrp="1"/>
          </p:cNvSpPr>
          <p:nvPr>
            <p:ph idx="1"/>
          </p:nvPr>
        </p:nvSpPr>
        <p:spPr>
          <a:xfrm>
            <a:off x="457200" y="2332038"/>
            <a:ext cx="8229600" cy="4191592"/>
          </a:xfrm>
        </p:spPr>
        <p:txBody>
          <a:bodyPr>
            <a:normAutofit fontScale="92500" lnSpcReduction="10000"/>
          </a:bodyPr>
          <a:lstStyle/>
          <a:p>
            <a:r>
              <a:rPr lang="en-US" dirty="0"/>
              <a:t>Accommodations/Cut-off Date</a:t>
            </a:r>
          </a:p>
          <a:p>
            <a:r>
              <a:rPr lang="en-US" dirty="0"/>
              <a:t>Rate/Room Block Protection</a:t>
            </a:r>
          </a:p>
          <a:p>
            <a:r>
              <a:rPr lang="en-US" dirty="0"/>
              <a:t>Early Check-out</a:t>
            </a:r>
          </a:p>
          <a:p>
            <a:r>
              <a:rPr lang="en-US" dirty="0"/>
              <a:t>“Walk” Clause</a:t>
            </a:r>
          </a:p>
          <a:p>
            <a:r>
              <a:rPr lang="en-US" dirty="0"/>
              <a:t>Attrition (rooms and food &amp; beverage)</a:t>
            </a:r>
          </a:p>
          <a:p>
            <a:r>
              <a:rPr lang="en-US" dirty="0"/>
              <a:t>Cancellation</a:t>
            </a:r>
          </a:p>
          <a:p>
            <a:r>
              <a:rPr lang="en-US" dirty="0"/>
              <a:t>Liability </a:t>
            </a:r>
          </a:p>
          <a:p>
            <a:r>
              <a:rPr lang="en-US" dirty="0"/>
              <a:t>Indemnification</a:t>
            </a:r>
          </a:p>
          <a:p>
            <a:r>
              <a:rPr lang="en-US" dirty="0"/>
              <a:t>Force Majeure</a:t>
            </a:r>
          </a:p>
        </p:txBody>
      </p:sp>
    </p:spTree>
    <p:extLst>
      <p:ext uri="{BB962C8B-B14F-4D97-AF65-F5344CB8AC3E}">
        <p14:creationId xmlns:p14="http://schemas.microsoft.com/office/powerpoint/2010/main" val="1119934747"/>
      </p:ext>
    </p:extLst>
  </p:cSld>
  <p:clrMapOvr>
    <a:masterClrMapping/>
  </p:clrMapOvr>
  <mc:AlternateContent xmlns:mc="http://schemas.openxmlformats.org/markup-compatibility/2006" xmlns:p14="http://schemas.microsoft.com/office/powerpoint/2010/main">
    <mc:Choice Requires="p14">
      <p:transition spd="slow" p14:dur="2000">
        <p:sndAc>
          <p:stSnd>
            <p:snd r:embed="rId3" name="click.wav"/>
          </p:stSnd>
        </p:sndAc>
      </p:transition>
    </mc:Choice>
    <mc:Fallback xmlns="">
      <p:transition spd="slow">
        <p:sndAc>
          <p:stSnd>
            <p:snd r:embed="rId4" name="click.wav"/>
          </p:stSnd>
        </p:sndAc>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97291"/>
            <a:ext cx="8509379" cy="1501254"/>
          </a:xfrm>
        </p:spPr>
        <p:txBody>
          <a:bodyPr/>
          <a:lstStyle/>
          <a:p>
            <a:r>
              <a:rPr lang="en-US" sz="4400" b="1" dirty="0">
                <a:latin typeface="Arial" panose="020B0604020202020204" pitchFamily="34" charset="0"/>
                <a:cs typeface="Arial" panose="020B0604020202020204" pitchFamily="34" charset="0"/>
              </a:rPr>
              <a:t>Accommodations/</a:t>
            </a:r>
            <a:br>
              <a:rPr lang="en-US" sz="4400" b="1" dirty="0">
                <a:latin typeface="Arial" panose="020B0604020202020204" pitchFamily="34" charset="0"/>
                <a:cs typeface="Arial" panose="020B0604020202020204" pitchFamily="34" charset="0"/>
              </a:rPr>
            </a:br>
            <a:r>
              <a:rPr lang="en-US" sz="4400" b="1" dirty="0">
                <a:latin typeface="Arial" panose="020B0604020202020204" pitchFamily="34" charset="0"/>
                <a:cs typeface="Arial" panose="020B0604020202020204" pitchFamily="34" charset="0"/>
              </a:rPr>
              <a:t>Cut-off Date</a:t>
            </a:r>
          </a:p>
        </p:txBody>
      </p:sp>
      <p:sp>
        <p:nvSpPr>
          <p:cNvPr id="5" name="Content Placeholder 2"/>
          <p:cNvSpPr>
            <a:spLocks noGrp="1"/>
          </p:cNvSpPr>
          <p:nvPr>
            <p:ph idx="1"/>
          </p:nvPr>
        </p:nvSpPr>
        <p:spPr>
          <a:xfrm>
            <a:off x="457200" y="2332038"/>
            <a:ext cx="8229600" cy="4191592"/>
          </a:xfrm>
        </p:spPr>
        <p:txBody>
          <a:bodyPr>
            <a:normAutofit/>
          </a:bodyPr>
          <a:lstStyle/>
          <a:p>
            <a:r>
              <a:rPr lang="en-US" dirty="0"/>
              <a:t>No deposit – credit card on file</a:t>
            </a:r>
          </a:p>
          <a:p>
            <a:r>
              <a:rPr lang="en-US" dirty="0"/>
              <a:t>Three-week cut-off (for group’s benefit)</a:t>
            </a:r>
          </a:p>
          <a:p>
            <a:r>
              <a:rPr lang="en-US" dirty="0"/>
              <a:t>Rate available pre-/post-conference, based on SPACE availability</a:t>
            </a:r>
          </a:p>
          <a:p>
            <a:r>
              <a:rPr lang="en-US" dirty="0"/>
              <a:t>Reselling unassigned rooms</a:t>
            </a:r>
          </a:p>
          <a:p>
            <a:r>
              <a:rPr lang="en-US" dirty="0"/>
              <a:t>Attendees continue to get group rate until block filled based on room availability</a:t>
            </a:r>
          </a:p>
        </p:txBody>
      </p:sp>
    </p:spTree>
    <p:extLst>
      <p:ext uri="{BB962C8B-B14F-4D97-AF65-F5344CB8AC3E}">
        <p14:creationId xmlns:p14="http://schemas.microsoft.com/office/powerpoint/2010/main" val="3264392278"/>
      </p:ext>
    </p:extLst>
  </p:cSld>
  <p:clrMapOvr>
    <a:masterClrMapping/>
  </p:clrMapOvr>
  <mc:AlternateContent xmlns:mc="http://schemas.openxmlformats.org/markup-compatibility/2006" xmlns:p14="http://schemas.microsoft.com/office/powerpoint/2010/main">
    <mc:Choice Requires="p14">
      <p:transition spd="slow" p14:dur="2000">
        <p:sndAc>
          <p:stSnd>
            <p:snd r:embed="rId3" name="click.wav"/>
          </p:stSnd>
        </p:sndAc>
      </p:transition>
    </mc:Choice>
    <mc:Fallback xmlns="">
      <p:transition spd="slow">
        <p:sndAc>
          <p:stSnd>
            <p:snd r:embed="rId4" name="click.wav"/>
          </p:stSnd>
        </p:sndAc>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97291"/>
            <a:ext cx="8509379" cy="1501254"/>
          </a:xfrm>
        </p:spPr>
        <p:txBody>
          <a:bodyPr/>
          <a:lstStyle/>
          <a:p>
            <a:r>
              <a:rPr lang="en-US" sz="4400" b="1" dirty="0">
                <a:latin typeface="Arial" panose="020B0604020202020204" pitchFamily="34" charset="0"/>
                <a:cs typeface="Arial" panose="020B0604020202020204" pitchFamily="34" charset="0"/>
              </a:rPr>
              <a:t>Rate/Block Protection</a:t>
            </a:r>
          </a:p>
        </p:txBody>
      </p:sp>
      <p:sp>
        <p:nvSpPr>
          <p:cNvPr id="5" name="Content Placeholder 2"/>
          <p:cNvSpPr>
            <a:spLocks noGrp="1"/>
          </p:cNvSpPr>
          <p:nvPr>
            <p:ph idx="1"/>
          </p:nvPr>
        </p:nvSpPr>
        <p:spPr>
          <a:xfrm>
            <a:off x="457200" y="2332038"/>
            <a:ext cx="8229600" cy="4191592"/>
          </a:xfrm>
        </p:spPr>
        <p:txBody>
          <a:bodyPr>
            <a:normAutofit/>
          </a:bodyPr>
          <a:lstStyle/>
          <a:p>
            <a:r>
              <a:rPr lang="en-US" dirty="0"/>
              <a:t>Rates no higher than other “like” groups in-house</a:t>
            </a:r>
          </a:p>
          <a:p>
            <a:r>
              <a:rPr lang="en-US" dirty="0"/>
              <a:t>Rates no higher than third-party booking channels </a:t>
            </a:r>
          </a:p>
          <a:p>
            <a:r>
              <a:rPr lang="en-US" dirty="0"/>
              <a:t>Full room block credit for days hotel is sold out</a:t>
            </a:r>
          </a:p>
          <a:p>
            <a:r>
              <a:rPr lang="en-US" dirty="0"/>
              <a:t>Rooms sold outside the room block included in total room block</a:t>
            </a:r>
          </a:p>
        </p:txBody>
      </p:sp>
    </p:spTree>
    <p:extLst>
      <p:ext uri="{BB962C8B-B14F-4D97-AF65-F5344CB8AC3E}">
        <p14:creationId xmlns:p14="http://schemas.microsoft.com/office/powerpoint/2010/main" val="512272527"/>
      </p:ext>
    </p:extLst>
  </p:cSld>
  <p:clrMapOvr>
    <a:masterClrMapping/>
  </p:clrMapOvr>
  <mc:AlternateContent xmlns:mc="http://schemas.openxmlformats.org/markup-compatibility/2006" xmlns:p14="http://schemas.microsoft.com/office/powerpoint/2010/main">
    <mc:Choice Requires="p14">
      <p:transition spd="slow" p14:dur="2000">
        <p:sndAc>
          <p:stSnd>
            <p:snd r:embed="rId3" name="click.wav"/>
          </p:stSnd>
        </p:sndAc>
      </p:transition>
    </mc:Choice>
    <mc:Fallback xmlns="">
      <p:transition spd="slow">
        <p:sndAc>
          <p:stSnd>
            <p:snd r:embed="rId4" name="click.wav"/>
          </p:stSnd>
        </p:sndAc>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97291"/>
            <a:ext cx="8509379" cy="1501254"/>
          </a:xfrm>
        </p:spPr>
        <p:txBody>
          <a:bodyPr/>
          <a:lstStyle/>
          <a:p>
            <a:r>
              <a:rPr lang="en-US" sz="4400" b="1" dirty="0">
                <a:latin typeface="Arial" panose="020B0604020202020204" pitchFamily="34" charset="0"/>
                <a:cs typeface="Arial" panose="020B0604020202020204" pitchFamily="34" charset="0"/>
              </a:rPr>
              <a:t>Early Check-out</a:t>
            </a:r>
          </a:p>
        </p:txBody>
      </p:sp>
      <p:sp>
        <p:nvSpPr>
          <p:cNvPr id="5" name="Content Placeholder 2"/>
          <p:cNvSpPr>
            <a:spLocks noGrp="1"/>
          </p:cNvSpPr>
          <p:nvPr>
            <p:ph idx="1"/>
          </p:nvPr>
        </p:nvSpPr>
        <p:spPr>
          <a:xfrm>
            <a:off x="457200" y="2332038"/>
            <a:ext cx="8229600" cy="4191592"/>
          </a:xfrm>
        </p:spPr>
        <p:txBody>
          <a:bodyPr>
            <a:normAutofit/>
          </a:bodyPr>
          <a:lstStyle/>
          <a:p>
            <a:r>
              <a:rPr lang="en-US" dirty="0"/>
              <a:t>Should not be full group rate</a:t>
            </a:r>
          </a:p>
          <a:p>
            <a:r>
              <a:rPr lang="en-US" dirty="0"/>
              <a:t>Require a specific number in contract</a:t>
            </a:r>
          </a:p>
          <a:p>
            <a:r>
              <a:rPr lang="en-US" dirty="0"/>
              <a:t>Early check-out fees deducted from performance damages</a:t>
            </a:r>
          </a:p>
          <a:p>
            <a:r>
              <a:rPr lang="en-US" dirty="0"/>
              <a:t>Notify attendees of charge </a:t>
            </a:r>
          </a:p>
        </p:txBody>
      </p:sp>
    </p:spTree>
    <p:extLst>
      <p:ext uri="{BB962C8B-B14F-4D97-AF65-F5344CB8AC3E}">
        <p14:creationId xmlns:p14="http://schemas.microsoft.com/office/powerpoint/2010/main" val="2492827421"/>
      </p:ext>
    </p:extLst>
  </p:cSld>
  <p:clrMapOvr>
    <a:masterClrMapping/>
  </p:clrMapOvr>
  <mc:AlternateContent xmlns:mc="http://schemas.openxmlformats.org/markup-compatibility/2006" xmlns:p14="http://schemas.microsoft.com/office/powerpoint/2010/main">
    <mc:Choice Requires="p14">
      <p:transition spd="slow" p14:dur="2000">
        <p:sndAc>
          <p:stSnd>
            <p:snd r:embed="rId3" name="click.wav"/>
          </p:stSnd>
        </p:sndAc>
      </p:transition>
    </mc:Choice>
    <mc:Fallback xmlns="">
      <p:transition spd="slow">
        <p:sndAc>
          <p:stSnd>
            <p:snd r:embed="rId4" name="click.wav"/>
          </p:stSnd>
        </p:sndAc>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97291"/>
            <a:ext cx="8509379" cy="1501254"/>
          </a:xfrm>
        </p:spPr>
        <p:txBody>
          <a:bodyPr/>
          <a:lstStyle/>
          <a:p>
            <a:r>
              <a:rPr lang="en-US" sz="4400" b="1" dirty="0">
                <a:latin typeface="Arial" panose="020B0604020202020204" pitchFamily="34" charset="0"/>
                <a:cs typeface="Arial" panose="020B0604020202020204" pitchFamily="34" charset="0"/>
              </a:rPr>
              <a:t>“Walk Clause”</a:t>
            </a:r>
          </a:p>
        </p:txBody>
      </p:sp>
      <p:sp>
        <p:nvSpPr>
          <p:cNvPr id="5" name="Content Placeholder 2"/>
          <p:cNvSpPr>
            <a:spLocks noGrp="1"/>
          </p:cNvSpPr>
          <p:nvPr>
            <p:ph idx="1"/>
          </p:nvPr>
        </p:nvSpPr>
        <p:spPr>
          <a:xfrm>
            <a:off x="457200" y="2332038"/>
            <a:ext cx="8229600" cy="4191592"/>
          </a:xfrm>
        </p:spPr>
        <p:txBody>
          <a:bodyPr>
            <a:normAutofit/>
          </a:bodyPr>
          <a:lstStyle/>
          <a:p>
            <a:r>
              <a:rPr lang="en-US" dirty="0"/>
              <a:t>“Relocation of Guests,” “Unavailability of Guest Rooms”</a:t>
            </a:r>
          </a:p>
          <a:p>
            <a:r>
              <a:rPr lang="en-US" dirty="0"/>
              <a:t>Provide “do not walk” list to hotel</a:t>
            </a:r>
          </a:p>
          <a:p>
            <a:r>
              <a:rPr lang="en-US" dirty="0"/>
              <a:t>Accommodations at a comparable hotel</a:t>
            </a:r>
          </a:p>
          <a:p>
            <a:r>
              <a:rPr lang="en-US" dirty="0"/>
              <a:t>Transportation to/from hotels</a:t>
            </a:r>
          </a:p>
          <a:p>
            <a:r>
              <a:rPr lang="en-US" dirty="0"/>
              <a:t>Credit toward room block</a:t>
            </a:r>
          </a:p>
          <a:p>
            <a:r>
              <a:rPr lang="en-US" dirty="0"/>
              <a:t>Upgrade at host hotel </a:t>
            </a:r>
          </a:p>
          <a:p>
            <a:endParaRPr lang="en-US" dirty="0"/>
          </a:p>
        </p:txBody>
      </p:sp>
    </p:spTree>
    <p:extLst>
      <p:ext uri="{BB962C8B-B14F-4D97-AF65-F5344CB8AC3E}">
        <p14:creationId xmlns:p14="http://schemas.microsoft.com/office/powerpoint/2010/main" val="1715791206"/>
      </p:ext>
    </p:extLst>
  </p:cSld>
  <p:clrMapOvr>
    <a:masterClrMapping/>
  </p:clrMapOvr>
  <mc:AlternateContent xmlns:mc="http://schemas.openxmlformats.org/markup-compatibility/2006" xmlns:p14="http://schemas.microsoft.com/office/powerpoint/2010/main">
    <mc:Choice Requires="p14">
      <p:transition spd="slow" p14:dur="2000">
        <p:sndAc>
          <p:stSnd>
            <p:snd r:embed="rId3" name="click.wav"/>
          </p:stSnd>
        </p:sndAc>
      </p:transition>
    </mc:Choice>
    <mc:Fallback xmlns="">
      <p:transition spd="slow">
        <p:sndAc>
          <p:stSnd>
            <p:snd r:embed="rId4" name="click.wav"/>
          </p:stSnd>
        </p:sndAc>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97291"/>
            <a:ext cx="8509379" cy="1501254"/>
          </a:xfrm>
        </p:spPr>
        <p:txBody>
          <a:bodyPr/>
          <a:lstStyle/>
          <a:p>
            <a:r>
              <a:rPr lang="en-US" sz="4400" b="1" dirty="0">
                <a:latin typeface="Arial" panose="020B0604020202020204" pitchFamily="34" charset="0"/>
                <a:cs typeface="Arial" panose="020B0604020202020204" pitchFamily="34" charset="0"/>
              </a:rPr>
              <a:t>Attrition - Rooms</a:t>
            </a:r>
          </a:p>
        </p:txBody>
      </p:sp>
      <p:sp>
        <p:nvSpPr>
          <p:cNvPr id="5" name="Content Placeholder 2"/>
          <p:cNvSpPr>
            <a:spLocks noGrp="1"/>
          </p:cNvSpPr>
          <p:nvPr>
            <p:ph idx="1"/>
          </p:nvPr>
        </p:nvSpPr>
        <p:spPr>
          <a:xfrm>
            <a:off x="457200" y="2332038"/>
            <a:ext cx="8229600" cy="4191592"/>
          </a:xfrm>
        </p:spPr>
        <p:txBody>
          <a:bodyPr>
            <a:normAutofit/>
          </a:bodyPr>
          <a:lstStyle/>
          <a:p>
            <a:r>
              <a:rPr lang="en-US" dirty="0"/>
              <a:t>“Group performance” clause</a:t>
            </a:r>
          </a:p>
          <a:p>
            <a:r>
              <a:rPr lang="en-US" dirty="0"/>
              <a:t>“Liquidated damages,” not “penalties”</a:t>
            </a:r>
          </a:p>
          <a:p>
            <a:r>
              <a:rPr lang="en-US" dirty="0"/>
              <a:t>Never accept attrition based on full room rate; agree to pay for “lost profit” of room block multiplied by attrition amount (usually 80%)</a:t>
            </a:r>
          </a:p>
          <a:p>
            <a:r>
              <a:rPr lang="en-US" dirty="0"/>
              <a:t>Hotel to submit to group hotel’s rooms reports</a:t>
            </a:r>
          </a:p>
          <a:p>
            <a:endParaRPr lang="en-US" dirty="0"/>
          </a:p>
          <a:p>
            <a:endParaRPr lang="en-US" dirty="0"/>
          </a:p>
          <a:p>
            <a:endParaRPr lang="en-US" dirty="0"/>
          </a:p>
        </p:txBody>
      </p:sp>
    </p:spTree>
    <p:extLst>
      <p:ext uri="{BB962C8B-B14F-4D97-AF65-F5344CB8AC3E}">
        <p14:creationId xmlns:p14="http://schemas.microsoft.com/office/powerpoint/2010/main" val="4099327345"/>
      </p:ext>
    </p:extLst>
  </p:cSld>
  <p:clrMapOvr>
    <a:masterClrMapping/>
  </p:clrMapOvr>
  <mc:AlternateContent xmlns:mc="http://schemas.openxmlformats.org/markup-compatibility/2006" xmlns:p14="http://schemas.microsoft.com/office/powerpoint/2010/main">
    <mc:Choice Requires="p14">
      <p:transition spd="slow" p14:dur="2000">
        <p:sndAc>
          <p:stSnd>
            <p:snd r:embed="rId3" name="click.wav"/>
          </p:stSnd>
        </p:sndAc>
      </p:transition>
    </mc:Choice>
    <mc:Fallback xmlns="">
      <p:transition spd="slow">
        <p:sndAc>
          <p:stSnd>
            <p:snd r:embed="rId4" name="click.wav"/>
          </p:stSnd>
        </p:sndAc>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232489BAEBC5642B993278FFD478A0F" ma:contentTypeVersion="8" ma:contentTypeDescription="Create a new document." ma:contentTypeScope="" ma:versionID="6e6300955180f65706e4b16381de7e6d">
  <xsd:schema xmlns:xsd="http://www.w3.org/2001/XMLSchema" xmlns:xs="http://www.w3.org/2001/XMLSchema" xmlns:p="http://schemas.microsoft.com/office/2006/metadata/properties" xmlns:ns2="0fb20522-acc7-4313-a0e4-14b76f90e47e" targetNamespace="http://schemas.microsoft.com/office/2006/metadata/properties" ma:root="true" ma:fieldsID="57de66ac23aee07aaa80bedc38a8611d" ns2:_="">
    <xsd:import namespace="0fb20522-acc7-4313-a0e4-14b76f90e47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b20522-acc7-4313-a0e4-14b76f90e4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D6EF024-FCDF-4083-AB9C-D535A4944A99}">
  <ds:schemaRefs>
    <ds:schemaRef ds:uri="http://schemas.microsoft.com/office/infopath/2007/PartnerControls"/>
    <ds:schemaRef ds:uri="http://purl.org/dc/elements/1.1/"/>
    <ds:schemaRef ds:uri="http://schemas.microsoft.com/office/2006/documentManagement/types"/>
    <ds:schemaRef ds:uri="0fb20522-acc7-4313-a0e4-14b76f90e47e"/>
    <ds:schemaRef ds:uri="http://purl.org/dc/terms/"/>
    <ds:schemaRef ds:uri="http://schemas.openxmlformats.org/package/2006/metadata/core-properties"/>
    <ds:schemaRef ds:uri="http://purl.org/dc/dcmitype/"/>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F1F1C218-E386-410C-9C4C-1CCEE27BCB23}">
  <ds:schemaRefs>
    <ds:schemaRef ds:uri="http://schemas.microsoft.com/sharepoint/v3/contenttype/forms"/>
  </ds:schemaRefs>
</ds:datastoreItem>
</file>

<file path=customXml/itemProps3.xml><?xml version="1.0" encoding="utf-8"?>
<ds:datastoreItem xmlns:ds="http://schemas.openxmlformats.org/officeDocument/2006/customXml" ds:itemID="{739CBF1F-9086-4282-923C-D7D6B942DD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b20522-acc7-4313-a0e4-14b76f90e4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3443</TotalTime>
  <Words>919</Words>
  <Application>Microsoft Office PowerPoint</Application>
  <PresentationFormat>On-screen Show (4:3)</PresentationFormat>
  <Paragraphs>153</Paragraphs>
  <Slides>20</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Gill Sans</vt:lpstr>
      <vt:lpstr>Verdana</vt:lpstr>
      <vt:lpstr>Office Theme</vt:lpstr>
      <vt:lpstr>Hotel Contract Negotiations  Beyond the Basics  Presented by Scott Williamson, ConferenceDirect, and Joelle Ward, AER  September 2014 </vt:lpstr>
      <vt:lpstr>What is Your  Meeting’s Value?</vt:lpstr>
      <vt:lpstr>What’s A Good RFP?</vt:lpstr>
      <vt:lpstr>Important Clauses</vt:lpstr>
      <vt:lpstr>Accommodations/ Cut-off Date</vt:lpstr>
      <vt:lpstr>Rate/Block Protection</vt:lpstr>
      <vt:lpstr>Early Check-out</vt:lpstr>
      <vt:lpstr>“Walk Clause”</vt:lpstr>
      <vt:lpstr>Attrition - Rooms</vt:lpstr>
      <vt:lpstr>Attrition – Food &amp; Beverage</vt:lpstr>
      <vt:lpstr>Cancelation</vt:lpstr>
      <vt:lpstr>Cancelation</vt:lpstr>
      <vt:lpstr>Liability</vt:lpstr>
      <vt:lpstr>Indemnification</vt:lpstr>
      <vt:lpstr>Indemnification</vt:lpstr>
      <vt:lpstr>Indemnification</vt:lpstr>
      <vt:lpstr>Force Majeure</vt:lpstr>
      <vt:lpstr>Other Tips</vt:lpstr>
      <vt:lpstr>Questions about clauses presented or other contract issues?</vt:lpstr>
      <vt:lpstr>ConferenceDirect Experience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Editing a Newsletter</dc:title>
  <dc:creator>Carol Yeh</dc:creator>
  <cp:lastModifiedBy>Nana Dankyi</cp:lastModifiedBy>
  <cp:revision>294</cp:revision>
  <cp:lastPrinted>2014-09-17T14:52:30Z</cp:lastPrinted>
  <dcterms:created xsi:type="dcterms:W3CDTF">2013-05-24T11:46:42Z</dcterms:created>
  <dcterms:modified xsi:type="dcterms:W3CDTF">2019-09-25T18:37:58Z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0x010100D232489BAEBC5642B993278FFD478A0F</vt:lpwstr>
  </property>
</Properties>
</file>