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2"/>
  </p:notesMasterIdLst>
  <p:handoutMasterIdLst>
    <p:handoutMasterId r:id="rId63"/>
  </p:handoutMasterIdLst>
  <p:sldIdLst>
    <p:sldId id="280" r:id="rId5"/>
    <p:sldId id="322" r:id="rId6"/>
    <p:sldId id="261" r:id="rId7"/>
    <p:sldId id="278" r:id="rId8"/>
    <p:sldId id="262" r:id="rId9"/>
    <p:sldId id="263" r:id="rId10"/>
    <p:sldId id="323" r:id="rId11"/>
    <p:sldId id="281" r:id="rId12"/>
    <p:sldId id="285" r:id="rId13"/>
    <p:sldId id="283" r:id="rId14"/>
    <p:sldId id="282" r:id="rId15"/>
    <p:sldId id="286" r:id="rId16"/>
    <p:sldId id="332" r:id="rId17"/>
    <p:sldId id="333" r:id="rId18"/>
    <p:sldId id="334" r:id="rId19"/>
    <p:sldId id="336" r:id="rId20"/>
    <p:sldId id="289" r:id="rId21"/>
    <p:sldId id="290" r:id="rId22"/>
    <p:sldId id="291" r:id="rId23"/>
    <p:sldId id="292" r:id="rId24"/>
    <p:sldId id="287" r:id="rId25"/>
    <p:sldId id="324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93" r:id="rId34"/>
    <p:sldId id="294" r:id="rId35"/>
    <p:sldId id="295" r:id="rId36"/>
    <p:sldId id="296" r:id="rId37"/>
    <p:sldId id="303" r:id="rId38"/>
    <p:sldId id="297" r:id="rId39"/>
    <p:sldId id="298" r:id="rId40"/>
    <p:sldId id="299" r:id="rId41"/>
    <p:sldId id="304" r:id="rId42"/>
    <p:sldId id="306" r:id="rId43"/>
    <p:sldId id="307" r:id="rId44"/>
    <p:sldId id="308" r:id="rId45"/>
    <p:sldId id="305" r:id="rId46"/>
    <p:sldId id="309" r:id="rId47"/>
    <p:sldId id="327" r:id="rId48"/>
    <p:sldId id="312" r:id="rId49"/>
    <p:sldId id="337" r:id="rId50"/>
    <p:sldId id="313" r:id="rId51"/>
    <p:sldId id="314" r:id="rId52"/>
    <p:sldId id="317" r:id="rId53"/>
    <p:sldId id="318" r:id="rId54"/>
    <p:sldId id="315" r:id="rId55"/>
    <p:sldId id="316" r:id="rId56"/>
    <p:sldId id="320" r:id="rId57"/>
    <p:sldId id="275" r:id="rId58"/>
    <p:sldId id="326" r:id="rId59"/>
    <p:sldId id="277" r:id="rId60"/>
    <p:sldId id="321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94718" autoAdjust="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8E447-9333-4A80-9F57-931EF40DEF24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DF505-EBA9-44D6-86B9-D48047B7B6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933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48239-BF2F-4EB0-93CF-DAB70826D4B2}" type="datetimeFigureOut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F50D8-D5F6-44FE-B7F8-C729435AC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289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plan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 an organized system with consistency to document what we are doing for recruitment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documentation, then can prove if system is working to improve recruitment. Are enrollment numbers increasing?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F50D8-D5F6-44FE-B7F8-C729435AC8E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F50D8-D5F6-44FE-B7F8-C729435AC8E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plan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 an organized system with consistency to document what we are doing for recruitment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sz="12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documentation, then can prove if system is working to improve recruitment. Are enrollment numbers increasing?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F50D8-D5F6-44FE-B7F8-C729435AC8E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5C3EDF-2FEB-41DC-966C-073BC21EC469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5A1B-DB14-46CB-A907-BE443DC7323E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F588-8FAD-495C-8255-61CC9191C7C1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015D-B946-4D98-9729-EE80F55A2081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D7E-2EA2-40A5-8D34-DB0E8992B3CE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B590-984D-48BD-9CA0-C0B096CA8968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3533-5189-4346-94F0-0918E7E28019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94C0A-7DF0-448D-A3BB-DE98549B33B7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6A7FA-56AE-40BF-97B9-A9CDAB2CB21B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930F998-C229-48C7-9FB3-12ABA25A8545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9342EE-3769-4C56-B040-151FCC6CAAB1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D094AE-B929-4ABA-A532-FA336F800B28}" type="datetime1">
              <a:rPr lang="en-US" smtClean="0"/>
              <a:pPr/>
              <a:t>9/25/2019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1E232C-28DA-40E3-BEC7-C45274FA5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mailto:ginger@aerbvi.org" TargetMode="External"/><Relationship Id="rId2" Type="http://schemas.openxmlformats.org/officeDocument/2006/relationships/hyperlink" Target="mailto:audrey.dannenberg@gmail.com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551656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Recruitment of Vision Professionals…</a:t>
            </a:r>
            <a:br>
              <a:rPr lang="en-US" sz="54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54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What is Being Done About It?</a:t>
            </a:r>
            <a:br>
              <a:rPr lang="en-US" sz="54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54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AER LIFT Webinar</a:t>
            </a:r>
            <a:b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May 14, 2014</a:t>
            </a:r>
            <a:br>
              <a:rPr lang="en-US" sz="54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5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191000"/>
            <a:ext cx="1371600" cy="8432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267200"/>
            <a:ext cx="1052895" cy="8742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Develop a system for recruitment in North America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1) Goals of PPRC </a:t>
            </a:r>
            <a:r>
              <a:rPr lang="en-US" sz="2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481328"/>
            <a:ext cx="85344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Establish an organized, consistent and documentable system for recruitment</a:t>
            </a:r>
          </a:p>
          <a:p>
            <a:pPr>
              <a:buFont typeface="Wingdings" pitchFamily="2" charset="2"/>
              <a:buChar char="Ø"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Prove over the years with numbers if the system is working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The System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Laura Bozeman,</a:t>
            </a:r>
          </a:p>
          <a:p>
            <a:pPr algn="ctr">
              <a:buNone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Massachusetts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What are Universities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Doing to Recruit?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x-none" sz="2400" b="1" u="sng">
                <a:latin typeface="Verdana" pitchFamily="34" charset="0"/>
                <a:ea typeface="Verdana" pitchFamily="34" charset="0"/>
                <a:cs typeface="Verdana" pitchFamily="34" charset="0"/>
              </a:rPr>
              <a:t>State Dept. of Ed. Count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2400" b="1" u="sng" dirty="0">
                <a:latin typeface="Verdana" pitchFamily="34" charset="0"/>
                <a:ea typeface="Verdana" pitchFamily="34" charset="0"/>
                <a:cs typeface="Verdana" pitchFamily="34" charset="0"/>
              </a:rPr>
              <a:t>#s Served Currently</a:t>
            </a:r>
          </a:p>
          <a:p>
            <a:pPr>
              <a:buFont typeface="Wingdings" pitchFamily="2" charset="2"/>
              <a:buChar char="Ø"/>
            </a:pPr>
            <a:endParaRPr lang="en-US" sz="2400" b="1" u="sng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Connecticut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429	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952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Maine	     	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95	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262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Massachusetts      642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2,036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New Hampshire    130	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460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Rhode Island	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69	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352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Vermont	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       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30	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254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Virginia	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     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618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886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Puerto Rico	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644</a:t>
            </a: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x-none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024</a:t>
            </a: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x-none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x-none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TOTALS      </a:t>
            </a:r>
            <a:r>
              <a:rPr lang="x-none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2,657</a:t>
            </a:r>
            <a:r>
              <a:rPr lang="x-none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x-none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6,226 </a:t>
            </a:r>
            <a:endParaRPr lang="x-none" sz="3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Need in New </a:t>
            </a:r>
            <a:r>
              <a:rPr lang="en-US" sz="32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England</a:t>
            </a:r>
            <a:r>
              <a:rPr lang="en-US" sz="32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VA, and PR</a:t>
            </a:r>
          </a:p>
        </p:txBody>
      </p:sp>
    </p:spTree>
    <p:extLst>
      <p:ext uri="{BB962C8B-B14F-4D97-AF65-F5344CB8AC3E}">
        <p14:creationId xmlns:p14="http://schemas.microsoft.com/office/powerpoint/2010/main" val="1467926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Students with significant visual impairment estimated 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~</a:t>
            </a: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93,600 </a:t>
            </a:r>
          </a:p>
          <a:p>
            <a:pPr lvl="1">
              <a:buFont typeface="Courier New" pitchFamily="49" charset="0"/>
              <a:buChar char="o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(Kirchner &amp; </a:t>
            </a:r>
            <a:r>
              <a:rPr lang="en-US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Diament</a:t>
            </a: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1999)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10,800 reported blindness only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37,500 reported low vision only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50,100 reported at least one additional disability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Accurate Counts are Elusive</a:t>
            </a:r>
          </a:p>
        </p:txBody>
      </p:sp>
    </p:spTree>
    <p:extLst>
      <p:ext uri="{BB962C8B-B14F-4D97-AF65-F5344CB8AC3E}">
        <p14:creationId xmlns:p14="http://schemas.microsoft.com/office/powerpoint/2010/main" val="1406851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60% of students with VI have additional disabilities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Hyvärinen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2011; Mason, Davidson, &amp; </a:t>
            </a:r>
            <a:r>
              <a:rPr lang="en-US" sz="24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McNerney</a:t>
            </a: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2000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Students with additional disabilities likely reported in a category other than VI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VI and Additional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2690750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19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 in 6 Americans (17%) over 45 y/o: some visual impairment not corrected by glasses or contacts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Prevalence increases with age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For those over 64 y/o = 21% or 7.3 million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Lighthouse National Survey on Vision Loss, 1995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Adult Counts</a:t>
            </a:r>
          </a:p>
        </p:txBody>
      </p:sp>
    </p:spTree>
    <p:extLst>
      <p:ext uri="{BB962C8B-B14F-4D97-AF65-F5344CB8AC3E}">
        <p14:creationId xmlns:p14="http://schemas.microsoft.com/office/powerpoint/2010/main" val="3032349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9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University preparation programs are designed in different ways</a:t>
            </a:r>
          </a:p>
          <a:p>
            <a:endParaRPr lang="en-US" sz="39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9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There are a variety of recruiting methods and some are more effective for a particular university</a:t>
            </a:r>
          </a:p>
          <a:p>
            <a:endParaRPr lang="en-US" sz="39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9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 unique problem: many have not heard of the profession so recruitment is often paired with marketing </a:t>
            </a:r>
          </a:p>
          <a:p>
            <a:pPr>
              <a:buNone/>
            </a:pPr>
            <a:r>
              <a:rPr lang="en-US" sz="39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University Recruitment in a Low Incidence Field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Word of mouth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AER recruitment flyers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Banner on professional organization website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Program-specific fact sheets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State liaisons: recruit, network, connect students to professionals   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960438"/>
          </a:xfrm>
        </p:spPr>
        <p:txBody>
          <a:bodyPr>
            <a:noAutofit/>
          </a:bodyPr>
          <a:lstStyle/>
          <a:p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Methods: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b="1" dirty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Small signs in shuttle buses</a:t>
            </a:r>
          </a:p>
          <a:p>
            <a:pPr>
              <a:buNone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University website (highlighting vignettes), newsletters, etc.</a:t>
            </a:r>
          </a:p>
          <a:p>
            <a:pPr>
              <a:buNone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Programmatic website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Networking with Carroll Center and Perkins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</a:t>
            </a:r>
            <a:r>
              <a:rPr lang="en-US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Audrey Dannenberg</a:t>
            </a: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M.Ed., M.A., COMS,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CVRT, former TVI, Vision Outreach, LLC, and Chairperson of the AER Professional Personnel Recruitment Committee (PPRC)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Laura Bozeman</a:t>
            </a: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Ph.D., COMS, CLVT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Associate Professor/Director: Vision Studies at University of Massachusetts, Boston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Presenters: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Periodic emails (programmatic information) to Departments of Education, Rehabilitation Agencies</a:t>
            </a:r>
          </a:p>
          <a:p>
            <a:pPr>
              <a:buNone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Conference presentations on the Regional Model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Methods…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Michael Munro,</a:t>
            </a:r>
          </a:p>
          <a:p>
            <a:pPr algn="ctr">
              <a:buNone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Texas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2) What are Universities  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Doing to Recruit?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Texans recruited to the field through collaborative effort with Texas School for the Blind, Stephen F. Austin State University, and Texas Tech University 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Program/recruitment information  hosted on the TSBVI site and on sites in both universities 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Job fairs</a:t>
            </a:r>
          </a:p>
          <a:p>
            <a:pPr>
              <a:buNone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Teacher fairs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Campus recruitment (rehabilitation, nursing, and undecided majors)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statewide network for leadership in visual impairment periodically sends training program information to districts across the state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Methods…</a:t>
            </a:r>
            <a:endParaRPr lang="en-US" b="1" dirty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474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Work with 20 visual impairment representatives at the regional education service centers to recruit, train, and support new professionals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Work with special education directors across the state to meet urgent needs and/or recruit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Methods…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43928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Still, even with these activities, most of the candidates developed through word of mouth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Our professionals recruit other quality professionals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An additional source of new positions in the field is the result of  professionals (TVI’s and COMS) advocating for more assistance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Methods…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62514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TSBVI provides mentors to new candidates once they begin work for 2 years. 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TSBVI also hosts and covers costs for travel to facilitate new teacher involvement in trainings in Austin 3-4 times per year.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are active with three different advisory/action groups who help recruit across the state through different agencies and entities.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These groups have also provided leadership for change in legislation to improve services. 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Support and Collaboration</a:t>
            </a:r>
          </a:p>
        </p:txBody>
      </p:sp>
    </p:spTree>
    <p:extLst>
      <p:ext uri="{BB962C8B-B14F-4D97-AF65-F5344CB8AC3E}">
        <p14:creationId xmlns:p14="http://schemas.microsoft.com/office/powerpoint/2010/main" val="1970496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Both programs (only two in Texas) supported with funds from state and/or federal grants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Grants support candidates in the state with monies for tuition and fees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Also serving students in border and other states through distance education.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Support and Collaboration…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9216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Both programs in the state are operating at or near maximum capacity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Both seek to develop “homegrown” teachers across the state to meet local needs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Numbers of teachers and specialists have steadily increased over time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This steady increase is mirrored by the steady increase of students over the same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Universities: </a:t>
            </a:r>
          </a:p>
        </p:txBody>
      </p:sp>
    </p:spTree>
    <p:extLst>
      <p:ext uri="{BB962C8B-B14F-4D97-AF65-F5344CB8AC3E}">
        <p14:creationId xmlns:p14="http://schemas.microsoft.com/office/powerpoint/2010/main" val="1794794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Attrition of professionals from the field felt at all levels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Texas expects to lose between 10-15% of current vision professionals over the next 3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Attrition:</a:t>
            </a:r>
          </a:p>
        </p:txBody>
      </p:sp>
    </p:spTree>
    <p:extLst>
      <p:ext uri="{BB962C8B-B14F-4D97-AF65-F5344CB8AC3E}">
        <p14:creationId xmlns:p14="http://schemas.microsoft.com/office/powerpoint/2010/main" val="189327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614672"/>
          </a:xfrm>
        </p:spPr>
        <p:txBody>
          <a:bodyPr>
            <a:normAutofit fontScale="77500" lnSpcReduction="20000"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41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Michael Munro</a:t>
            </a:r>
            <a:r>
              <a:rPr lang="en-US" sz="3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M.Ed., TVI</a:t>
            </a:r>
          </a:p>
          <a:p>
            <a:pPr algn="l">
              <a:buNone/>
            </a:pPr>
            <a:r>
              <a:rPr lang="en-US" sz="3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Co-Program Director, Teacher Preparation: Visual Impairment, Stephen F. Austin State University and member of the AER PPRC</a:t>
            </a:r>
          </a:p>
          <a:p>
            <a:pPr algn="l"/>
            <a:endParaRPr lang="en-US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n-US" sz="41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Tina Herzberg</a:t>
            </a:r>
            <a:r>
              <a:rPr lang="en-US" sz="3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Ph.D., TVI</a:t>
            </a:r>
          </a:p>
          <a:p>
            <a:pPr algn="l">
              <a:buNone/>
            </a:pPr>
            <a:r>
              <a:rPr lang="en-US" sz="34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3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Associate Professor and Director of Special Education – Visual Impairment Program University of South Carolina Upstate and member of the AER PPRC</a:t>
            </a:r>
          </a:p>
          <a:p>
            <a:pPr algn="l"/>
            <a:endParaRPr lang="en-US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/>
            <a:endParaRPr lang="en-US" sz="24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b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Presenters…</a:t>
            </a:r>
            <a:br>
              <a:rPr lang="en-US" sz="36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36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kumimoji="0" 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36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4"/>
          </a:xfrm>
        </p:spPr>
        <p:txBody>
          <a:bodyPr>
            <a:normAutofit/>
          </a:bodyPr>
          <a:lstStyle/>
          <a:p>
            <a:endParaRPr lang="en-US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Tina Herzberg, </a:t>
            </a:r>
          </a:p>
          <a:p>
            <a:pPr algn="ctr">
              <a:buNone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South Carolina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2) What are Universities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Doing to Recruit?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19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4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An increase of 127 students with visual impairment in South Carolina from January 2013 to January 2014 (10% increase in the total student population)</a:t>
            </a:r>
          </a:p>
          <a:p>
            <a:pPr>
              <a:buFont typeface="Wingdings" pitchFamily="2" charset="2"/>
              <a:buChar char="Ø"/>
            </a:pPr>
            <a:endParaRPr lang="en-US" sz="41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4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number of VI professionals has remained stable (96 TSVIs as compared with 95 TSVIs two years ago)</a:t>
            </a:r>
          </a:p>
          <a:p>
            <a:endParaRPr lang="en-US" sz="3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There is a Need: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b="1" dirty="0">
              <a:solidFill>
                <a:schemeClr val="tx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Forty (41.9%) of the 96 TSVIs are retired yet working or eligible to retire (SCSDB, 2014)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Eight of the 19 (42%) practicing COMS are retired yet working or are eligible to retire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The Need…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Hold a series of open houses across the state each spring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Share an overview and provide hands-on activities as part of EDFO 341: Introduction to Special Education courses here at USC Upstate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Methods:</a:t>
            </a:r>
            <a:b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Share an overview and provide hands-on activities to high school Teacher Cadet groups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Have a table at the SCAER conference each fall to share updated materials with TSVIs and O&amp;Ms (They are fantastic recruiters!)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7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Methods…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Currently updating recruitment materials with the assistance of a graphic designer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Have approached university about designating a graduate assistant for the VI Program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7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Recruiting Methods…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Establishment of AER</a:t>
            </a:r>
          </a:p>
          <a:p>
            <a:pPr>
              <a:buNone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professional personnel </a:t>
            </a:r>
          </a:p>
          <a:p>
            <a:pPr>
              <a:buNone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recruitment position at the </a:t>
            </a:r>
          </a:p>
          <a:p>
            <a:pPr>
              <a:buNone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Chapter level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Autofit/>
          </a:bodyPr>
          <a:lstStyle/>
          <a:p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3) Where Do We Go From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Here?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Recruitment vs. Awareness- need both</a:t>
            </a:r>
          </a:p>
          <a:p>
            <a:pPr>
              <a:buNone/>
            </a:pP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Establish position within each Chapter if not already there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Recruitment position: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7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Job description:</a:t>
            </a:r>
          </a:p>
          <a:p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6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Responsibilities:</a:t>
            </a:r>
          </a:p>
          <a:p>
            <a:pPr>
              <a:buNone/>
            </a:pPr>
            <a:endParaRPr lang="en-US" sz="6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6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Actively recruit specific vision professionals from all fields (TVI, VRT, O&amp;M, LVT) via personal contacts, networking, emails, </a:t>
            </a:r>
            <a:r>
              <a:rPr lang="en-US" sz="60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listservs</a:t>
            </a:r>
            <a:r>
              <a:rPr lang="en-US" sz="6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etc. to provide recruitment activities within state/province</a:t>
            </a:r>
          </a:p>
          <a:p>
            <a:pPr>
              <a:buNone/>
            </a:pPr>
            <a:r>
              <a:rPr lang="en-US" sz="6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n-US" sz="6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Maintain contact information list (email, phone number, address, county) of all vision professionals providing recruitment activities within state/province</a:t>
            </a:r>
          </a:p>
          <a:p>
            <a:pPr>
              <a:buNone/>
            </a:pPr>
            <a:r>
              <a:rPr lang="en-US" sz="6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buNone/>
            </a:pP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Recruitment position…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47500" lnSpcReduction="20000"/>
          </a:bodyPr>
          <a:lstStyle/>
          <a:p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5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Responsibilities…</a:t>
            </a:r>
          </a:p>
          <a:p>
            <a:pPr>
              <a:buNone/>
            </a:pPr>
            <a:endParaRPr lang="en-US" sz="51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5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Maintain chart of where and when individuals provided recruitment activities within state/province and what type of recruitment activity was provided</a:t>
            </a:r>
          </a:p>
          <a:p>
            <a:pPr>
              <a:buNone/>
            </a:pPr>
            <a:r>
              <a:rPr lang="en-US" sz="5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buFont typeface="Wingdings" pitchFamily="2" charset="2"/>
              <a:buChar char="Ø"/>
            </a:pPr>
            <a:r>
              <a:rPr lang="en-US" sz="5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Every six months provide progress report to Chairperson of the Professional Personnel Recruitment Committee regarding total number of recruitment activities provided within the state/province</a:t>
            </a:r>
          </a:p>
          <a:p>
            <a:pPr>
              <a:buNone/>
            </a:pPr>
            <a:r>
              <a:rPr lang="en-US" sz="51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>
              <a:buNone/>
            </a:pP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Recruitment position…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Ginger Croce</a:t>
            </a:r>
          </a:p>
          <a:p>
            <a:pPr>
              <a:buNone/>
            </a:pP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Senior Director of Marketing &amp; Operations, AER, and member of the AER Professional Personnel Recruitment Committee</a:t>
            </a:r>
          </a:p>
          <a:p>
            <a:pPr>
              <a:buNone/>
            </a:pP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Presenters …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Duties:</a:t>
            </a:r>
          </a:p>
          <a:p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Create chart of where recruitment activities can occur based on chart provided by Committee</a:t>
            </a:r>
          </a:p>
          <a:p>
            <a:pPr lvl="0">
              <a:buFont typeface="Wingdings" pitchFamily="2" charset="2"/>
              <a:buChar char="Ø"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Find individuals to provide recruitment activities at these locations on an annual or regular basis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Recruitment position…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Duties…</a:t>
            </a:r>
          </a:p>
          <a:p>
            <a:pPr>
              <a:buNone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Note any gaps of areas within the state/province where recruitment activities are not occurring. Try to fill those gaps.</a:t>
            </a:r>
          </a:p>
          <a:p>
            <a:pPr lvl="0"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Maintain contact with vision professionals so chart can be maintained</a:t>
            </a:r>
          </a:p>
          <a:p>
            <a:pPr>
              <a:buFont typeface="Wingdings" pitchFamily="2" charset="2"/>
              <a:buChar char="Ø"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Recruitment position…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4"/>
          </a:xfrm>
        </p:spPr>
        <p:txBody>
          <a:bodyPr/>
          <a:lstStyle/>
          <a:p>
            <a:pPr>
              <a:buNone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Recruit for this position at conferences, on </a:t>
            </a:r>
            <a:r>
              <a:rPr lang="en-US" sz="36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listservs</a:t>
            </a: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get on Chapter agendas,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Recruitment position…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34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Chart of Where Presentations Should Occur (to recruit to the vision field):</a:t>
            </a:r>
          </a:p>
          <a:p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Universities/Community colleges:</a:t>
            </a:r>
          </a:p>
          <a:p>
            <a:pPr>
              <a:buNone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special education classes; regular </a:t>
            </a:r>
          </a:p>
          <a:p>
            <a:pPr>
              <a:buNone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education classes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OT/PT graduate school classes</a:t>
            </a:r>
          </a:p>
          <a:p>
            <a:pPr>
              <a:buFont typeface="Wingdings" pitchFamily="2" charset="2"/>
              <a:buChar char="Ø"/>
            </a:pP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Charts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Person in Recruitment Position: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Chart of Where Presentations Should Occur (to recruit to the vision field):</a:t>
            </a:r>
          </a:p>
          <a:p>
            <a:pPr>
              <a:buNone/>
            </a:pP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Career Fairs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Vendor Fairs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Parent Support Groups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2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716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Charts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for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Person in Recruitment Position: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54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Chart of Where Presentations Should Occur (to recruit to the vision field):</a:t>
            </a:r>
          </a:p>
          <a:p>
            <a:pPr>
              <a:buNone/>
            </a:pPr>
            <a:endParaRPr lang="en-US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Guidance counselors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Ophthalmology/Optometry offices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Ophthalmology/Optometry residency programs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Charts for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erson in  Recruitment Position...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54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Chart of Where Presentations Should Occur (to recruit to the vision field):</a:t>
            </a:r>
          </a:p>
          <a:p>
            <a:pPr>
              <a:buNone/>
            </a:pPr>
            <a:endParaRPr lang="en-US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Superintendents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Directors of Special Education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Principals</a:t>
            </a:r>
          </a:p>
          <a:p>
            <a:pPr>
              <a:buNone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Associations/conferences with PT’s, OT’s, SPED Directors, etc.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47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Charts for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erson in  Recruitment Position...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Chart of All Vision Professionals doing Presentations:</a:t>
            </a:r>
          </a:p>
          <a:p>
            <a:pPr>
              <a:buNone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Contact information (name, address,   employer, phone, email)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Where vision professional is doing presentations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Charts for Person in  Recruitment Position…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Recruitment flyers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Develop suggested handouts: definitions; tips on working with individuals with visual impairments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Suggested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yllabi/Guidelines for Each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ype of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resentation: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endParaRPr lang="en-US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Show ’n Tell List: canes, Braille alphabet, games, etc.</a:t>
            </a:r>
          </a:p>
          <a:p>
            <a:pPr>
              <a:buNone/>
            </a:pP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PowerPoint gets boring: hands-on activities to do during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20113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Suggested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yllabi/Guidelines </a:t>
            </a:r>
            <a:b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for Each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ype of Presentation…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7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Audrey Dannenberg, Vision Outreach, Charlottesville, VA</a:t>
            </a:r>
          </a:p>
          <a:p>
            <a:endParaRPr lang="en-US" sz="3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Barbara McCarthy, VA Department for the Blind &amp; Vision Impaired, Richmond, VA</a:t>
            </a:r>
          </a:p>
          <a:p>
            <a:endParaRPr lang="en-US" sz="3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Michael Munro, Stephen Austin State University, Nacogdoches, TX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pPr lvl="0"/>
            <a:br>
              <a:rPr lang="en-US" sz="31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AER Professional Personnel Recruitment Committee (PPRC) </a:t>
            </a:r>
            <a:b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1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2012-2014:</a:t>
            </a:r>
            <a:br>
              <a:rPr lang="en-US" sz="40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DVD ideas to show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Guidelines for specific presentations to OT/PT market as may be a good source of recruits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706562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Suggested Syllabi/Guidelines for Each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ype of Presentation…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4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Each Division to revise their section and include recruitment flyers so information is accurate for potential recruits</a:t>
            </a: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Update the AER Website: Vision Professional Section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Long term: work with Personnel Prep Division to determine if this system is working.</a:t>
            </a:r>
          </a:p>
          <a:p>
            <a:pPr>
              <a:buNone/>
            </a:pPr>
            <a:endParaRPr lang="en-US" sz="3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Find out where their students heard about the profession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4) Conclusions: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future: no guarantee. It is an idea but not to the exclusion of what is already being done that might be working</a:t>
            </a:r>
          </a:p>
          <a:p>
            <a:pPr>
              <a:buFont typeface="Wingdings" pitchFamily="2" charset="2"/>
              <a:buChar char="Ø"/>
            </a:pPr>
            <a:endParaRPr lang="en-US" sz="3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This is a different way of approaching the shortage: an organized, systematic, consistent way that has not been done before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) Conclusions…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Thank you for your</a:t>
            </a:r>
            <a:b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 interest in this topic. Your ideas are welcome! </a:t>
            </a:r>
            <a:b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Please send them to: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Audrey Dannenberg:               </a:t>
            </a:r>
            <a:r>
              <a:rPr lang="en-US" sz="3400" b="1" dirty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audrey.dannenberg@gmail.com</a:t>
            </a:r>
            <a:endParaRPr lang="en-US" sz="3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3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Ginger Croce:</a:t>
            </a:r>
            <a:br>
              <a:rPr lang="en-US" sz="34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400" b="1" dirty="0"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ginger@aerbvi.org</a:t>
            </a:r>
            <a:r>
              <a:rPr lang="en-US" sz="3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br>
              <a:rPr lang="en-US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Contact Information: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Motivated and</a:t>
            </a:r>
            <a:b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inspired now? </a:t>
            </a:r>
            <a:b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Volunteer to recruit !</a:t>
            </a:r>
            <a:b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Thank you.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We will take them!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5) Questions/Suggestions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5"/>
          </a:xfrm>
        </p:spPr>
        <p:txBody>
          <a:bodyPr>
            <a:normAutofit lnSpcReduction="10000"/>
          </a:bodyPr>
          <a:lstStyle/>
          <a:p>
            <a:endParaRPr lang="en-US" sz="2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Tina Herzberg, University of South Carolina Upstate, Spartanburg, SC</a:t>
            </a:r>
          </a:p>
          <a:p>
            <a:pPr>
              <a:buNone/>
            </a:pPr>
            <a:endParaRPr lang="en-US" sz="3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Matt </a:t>
            </a:r>
            <a:r>
              <a:rPr lang="en-US" sz="30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Hogel</a:t>
            </a:r>
            <a:r>
              <a:rPr lang="en-US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US Veteran’s Administration, Fort Lauderdale, FL</a:t>
            </a:r>
          </a:p>
          <a:p>
            <a:endParaRPr lang="en-US" sz="3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Ginger Croce, AER, Alexandria, VA</a:t>
            </a:r>
          </a:p>
          <a:p>
            <a:endParaRPr lang="en-US" sz="2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pPr lvl="0"/>
            <a:br>
              <a:rPr lang="en-US" sz="53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AER Professional Personnel Recruitment Committee (PPRC) </a:t>
            </a:r>
            <a:br>
              <a:rPr lang="en-US" sz="36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600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2012-2014</a:t>
            </a:r>
            <a:r>
              <a:rPr lang="en-US" sz="3600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1) Goals of AER PPRC</a:t>
            </a:r>
          </a:p>
          <a:p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2) What are some University </a:t>
            </a:r>
          </a:p>
          <a:p>
            <a:pPr>
              <a:buNone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programs doing to recruit?</a:t>
            </a:r>
          </a:p>
          <a:p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3) Where do we go from here?</a:t>
            </a:r>
          </a:p>
          <a:p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4) Conclusion</a:t>
            </a:r>
          </a:p>
          <a:p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5) Questions/Suggestions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Agenda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plan:</a:t>
            </a:r>
          </a:p>
          <a:p>
            <a:pPr marL="514350" indent="-514350">
              <a:buNone/>
            </a:pPr>
            <a:endParaRPr lang="en-US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n-US" sz="40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Recruitment flyers: O&amp;M,   TVI, revised VRT, and LVT</a:t>
            </a:r>
          </a:p>
          <a:p>
            <a:pPr marL="51435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buFont typeface="+mj-lt"/>
              <a:buAutoNum type="alphaLcParenR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1) Goals of PPRC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Input from dozens</a:t>
            </a:r>
          </a:p>
          <a:p>
            <a:pPr lvl="0">
              <a:buNone/>
            </a:pP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Bulleted format</a:t>
            </a:r>
          </a:p>
          <a:p>
            <a:pPr lvl="0">
              <a:buFont typeface="Wingdings" pitchFamily="2" charset="2"/>
              <a:buChar char="Ø"/>
            </a:pP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Completed, posted on AER’s </a:t>
            </a:r>
          </a:p>
          <a:p>
            <a:pPr lvl="0">
              <a:buNone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  website, November, 2013</a:t>
            </a:r>
          </a:p>
          <a:p>
            <a:pPr lvl="0">
              <a:buNone/>
            </a:pP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Options for printing</a:t>
            </a:r>
          </a:p>
          <a:p>
            <a:pPr lvl="0">
              <a:buFont typeface="Wingdings" pitchFamily="2" charset="2"/>
              <a:buChar char="Ø"/>
            </a:pPr>
            <a:endParaRPr lang="en-US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Available for distribution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232C-28DA-40E3-BEC7-C45274FA5E2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F</a:t>
            </a:r>
            <a:r>
              <a:rPr lang="en-US" b="1" dirty="0"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lyers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32489BAEBC5642B993278FFD478A0F" ma:contentTypeVersion="8" ma:contentTypeDescription="Create a new document." ma:contentTypeScope="" ma:versionID="6e6300955180f65706e4b16381de7e6d">
  <xsd:schema xmlns:xsd="http://www.w3.org/2001/XMLSchema" xmlns:xs="http://www.w3.org/2001/XMLSchema" xmlns:p="http://schemas.microsoft.com/office/2006/metadata/properties" xmlns:ns2="0fb20522-acc7-4313-a0e4-14b76f90e47e" targetNamespace="http://schemas.microsoft.com/office/2006/metadata/properties" ma:root="true" ma:fieldsID="57de66ac23aee07aaa80bedc38a8611d" ns2:_="">
    <xsd:import namespace="0fb20522-acc7-4313-a0e4-14b76f90e4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20522-acc7-4313-a0e4-14b76f90e4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26A3EE-A124-49C2-ACD5-FFA8243630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9C598E-ADE9-42EA-9CF5-9D08976471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20522-acc7-4313-a0e4-14b76f90e4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B1F210-7F25-4287-AD44-5592421C32A0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0fb20522-acc7-4313-a0e4-14b76f90e47e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707</TotalTime>
  <Words>1884</Words>
  <Application>Microsoft Office PowerPoint</Application>
  <PresentationFormat>On-screen Show (4:3)</PresentationFormat>
  <Paragraphs>413</Paragraphs>
  <Slides>57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5" baseType="lpstr">
      <vt:lpstr>Calibri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Recruitment of Vision Professionals… What is Being Done About It?  AER LIFT Webinar  May 14, 2014 </vt:lpstr>
      <vt:lpstr>Presenters:</vt:lpstr>
      <vt:lpstr>   Presenters…   </vt:lpstr>
      <vt:lpstr>Presenters …</vt:lpstr>
      <vt:lpstr> AER Professional Personnel Recruitment Committee (PPRC)  2012-2014: </vt:lpstr>
      <vt:lpstr> AER Professional Personnel Recruitment Committee (PPRC)  2012-2014… </vt:lpstr>
      <vt:lpstr>Agenda</vt:lpstr>
      <vt:lpstr>1) Goals of PPRC</vt:lpstr>
      <vt:lpstr>The Flyers</vt:lpstr>
      <vt:lpstr>1) Goals of PPRC …</vt:lpstr>
      <vt:lpstr>The System</vt:lpstr>
      <vt:lpstr>2) What are Universities      Doing to Recruit?</vt:lpstr>
      <vt:lpstr>Need in New England, VA, and PR</vt:lpstr>
      <vt:lpstr>Accurate Counts are Elusive</vt:lpstr>
      <vt:lpstr>VI and Additional Disabilities</vt:lpstr>
      <vt:lpstr>Adult Counts</vt:lpstr>
      <vt:lpstr> University Recruitment in a Low Incidence Field </vt:lpstr>
      <vt:lpstr> Recruiting Methods: </vt:lpstr>
      <vt:lpstr>Recruiting Methods… </vt:lpstr>
      <vt:lpstr>Recruiting Methods… </vt:lpstr>
      <vt:lpstr>2) What are Universities        Doing to Recruit?</vt:lpstr>
      <vt:lpstr>Recruiting Methods:</vt:lpstr>
      <vt:lpstr>Recruiting Methods…</vt:lpstr>
      <vt:lpstr>Recruiting Methods…</vt:lpstr>
      <vt:lpstr>Recruiting Methods…</vt:lpstr>
      <vt:lpstr>Support and Collaboration</vt:lpstr>
      <vt:lpstr>Support and Collaboration…</vt:lpstr>
      <vt:lpstr>Universities: </vt:lpstr>
      <vt:lpstr>Attrition:</vt:lpstr>
      <vt:lpstr>2) What are Universities      Doing to Recruit?</vt:lpstr>
      <vt:lpstr> There is a Need: </vt:lpstr>
      <vt:lpstr> The Need… </vt:lpstr>
      <vt:lpstr>  Recruiting Methods:  </vt:lpstr>
      <vt:lpstr>Recruiting Methods…</vt:lpstr>
      <vt:lpstr>Recruiting Methods…</vt:lpstr>
      <vt:lpstr> 3) Where Do We Go From      Here?</vt:lpstr>
      <vt:lpstr>Recruitment position:</vt:lpstr>
      <vt:lpstr>Recruitment position…</vt:lpstr>
      <vt:lpstr>Recruitment position…</vt:lpstr>
      <vt:lpstr>Recruitment position…</vt:lpstr>
      <vt:lpstr>Recruitment position…</vt:lpstr>
      <vt:lpstr>Recruitment position…</vt:lpstr>
      <vt:lpstr>Charts for Person in Recruitment Position:</vt:lpstr>
      <vt:lpstr>Charts for Person in Recruitment Position:</vt:lpstr>
      <vt:lpstr>Charts for Person in  Recruitment Position...</vt:lpstr>
      <vt:lpstr>Charts for Person in  Recruitment Position...</vt:lpstr>
      <vt:lpstr>Charts for Person in  Recruitment Position…</vt:lpstr>
      <vt:lpstr>Suggested Syllabi/Guidelines for Each Type of Presentation: </vt:lpstr>
      <vt:lpstr>Suggested Syllabi/Guidelines  for Each Type of Presentation… </vt:lpstr>
      <vt:lpstr>Suggested Syllabi/Guidelines for Each Type of Presentation… </vt:lpstr>
      <vt:lpstr>Update the AER Website: Vision Professional Section</vt:lpstr>
      <vt:lpstr>4) Conclusions:</vt:lpstr>
      <vt:lpstr>4) Conclusions…</vt:lpstr>
      <vt:lpstr>Thank you for your  interest in this topic. Your ideas are welcome!  Please send them to:</vt:lpstr>
      <vt:lpstr>Contact Information:</vt:lpstr>
      <vt:lpstr>Motivated and inspired now?   Volunteer to recruit !  Thank you.</vt:lpstr>
      <vt:lpstr>5) Questions/Suggestions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 of Vision Professionals… What is Being Done About It?</dc:title>
  <dc:creator>Owner</dc:creator>
  <cp:lastModifiedBy>Nana Dankyi</cp:lastModifiedBy>
  <cp:revision>145</cp:revision>
  <dcterms:created xsi:type="dcterms:W3CDTF">2014-04-29T23:43:59Z</dcterms:created>
  <dcterms:modified xsi:type="dcterms:W3CDTF">2019-09-25T18:35:54Z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0x010100D232489BAEBC5642B993278FFD478A0F</vt:lpwstr>
  </property>
</Properties>
</file>