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30"/>
  </p:notesMasterIdLst>
  <p:sldIdLst>
    <p:sldId id="256" r:id="rId6"/>
    <p:sldId id="258" r:id="rId7"/>
    <p:sldId id="318" r:id="rId8"/>
    <p:sldId id="324" r:id="rId9"/>
    <p:sldId id="319" r:id="rId10"/>
    <p:sldId id="320" r:id="rId11"/>
    <p:sldId id="321" r:id="rId12"/>
    <p:sldId id="285" r:id="rId13"/>
    <p:sldId id="265" r:id="rId14"/>
    <p:sldId id="284" r:id="rId15"/>
    <p:sldId id="287" r:id="rId16"/>
    <p:sldId id="271" r:id="rId17"/>
    <p:sldId id="325" r:id="rId18"/>
    <p:sldId id="269" r:id="rId19"/>
    <p:sldId id="270" r:id="rId20"/>
    <p:sldId id="260" r:id="rId21"/>
    <p:sldId id="261" r:id="rId22"/>
    <p:sldId id="322" r:id="rId23"/>
    <p:sldId id="323" r:id="rId24"/>
    <p:sldId id="264" r:id="rId25"/>
    <p:sldId id="317" r:id="rId26"/>
    <p:sldId id="268" r:id="rId27"/>
    <p:sldId id="314" r:id="rId28"/>
    <p:sldId id="31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57" d="100"/>
          <a:sy n="57" d="100"/>
        </p:scale>
        <p:origin x="68" y="5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2BC40B-0C6E-4D17-B50F-FFF4B1CE0191}" type="datetimeFigureOut">
              <a:rPr lang="en-US" smtClean="0"/>
              <a:t>1/24/2025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FF6D2-C1E2-4B74-AA32-7AF424F1D49D}" type="slidenum">
              <a:rPr lang="en-US" smtClean="0"/>
              <a:t>‹#›</a:t>
            </a:fld>
            <a:endParaRPr lang="en-US"/>
          </a:p>
        </p:txBody>
      </p:sp>
    </p:spTree>
    <p:extLst>
      <p:ext uri="{BB962C8B-B14F-4D97-AF65-F5344CB8AC3E}">
        <p14:creationId xmlns:p14="http://schemas.microsoft.com/office/powerpoint/2010/main" val="2562651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Eileen</a:t>
            </a:r>
          </a:p>
        </p:txBody>
      </p:sp>
      <p:sp>
        <p:nvSpPr>
          <p:cNvPr id="4" name="Slide Number Placeholder 3"/>
          <p:cNvSpPr>
            <a:spLocks noGrp="1"/>
          </p:cNvSpPr>
          <p:nvPr>
            <p:ph type="sldNum" sz="quarter" idx="5"/>
          </p:nvPr>
        </p:nvSpPr>
        <p:spPr/>
        <p:txBody>
          <a:bodyPr/>
          <a:lstStyle/>
          <a:p>
            <a:fld id="{EA4FF6D2-C1E2-4B74-AA32-7AF424F1D49D}" type="slidenum">
              <a:rPr lang="en-US" smtClean="0"/>
              <a:t>2</a:t>
            </a:fld>
            <a:endParaRPr lang="en-US"/>
          </a:p>
        </p:txBody>
      </p:sp>
    </p:spTree>
    <p:extLst>
      <p:ext uri="{BB962C8B-B14F-4D97-AF65-F5344CB8AC3E}">
        <p14:creationId xmlns:p14="http://schemas.microsoft.com/office/powerpoint/2010/main" val="4133066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Handbook for Organizations</a:t>
            </a:r>
          </a:p>
        </p:txBody>
      </p:sp>
      <p:sp>
        <p:nvSpPr>
          <p:cNvPr id="4" name="Slide Number Placeholder 3"/>
          <p:cNvSpPr>
            <a:spLocks noGrp="1"/>
          </p:cNvSpPr>
          <p:nvPr>
            <p:ph type="sldNum" sz="quarter" idx="5"/>
          </p:nvPr>
        </p:nvSpPr>
        <p:spPr/>
        <p:txBody>
          <a:bodyPr/>
          <a:lstStyle/>
          <a:p>
            <a:fld id="{EA4FF6D2-C1E2-4B74-AA32-7AF424F1D49D}" type="slidenum">
              <a:rPr lang="en-US" smtClean="0"/>
              <a:t>12</a:t>
            </a:fld>
            <a:endParaRPr lang="en-US"/>
          </a:p>
        </p:txBody>
      </p:sp>
    </p:spTree>
    <p:extLst>
      <p:ext uri="{BB962C8B-B14F-4D97-AF65-F5344CB8AC3E}">
        <p14:creationId xmlns:p14="http://schemas.microsoft.com/office/powerpoint/2010/main" val="2741241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Handbook for Organizations</a:t>
            </a:r>
          </a:p>
        </p:txBody>
      </p:sp>
      <p:sp>
        <p:nvSpPr>
          <p:cNvPr id="4" name="Slide Number Placeholder 3"/>
          <p:cNvSpPr>
            <a:spLocks noGrp="1"/>
          </p:cNvSpPr>
          <p:nvPr>
            <p:ph type="sldNum" sz="quarter" idx="5"/>
          </p:nvPr>
        </p:nvSpPr>
        <p:spPr/>
        <p:txBody>
          <a:bodyPr/>
          <a:lstStyle/>
          <a:p>
            <a:fld id="{EA4FF6D2-C1E2-4B74-AA32-7AF424F1D49D}" type="slidenum">
              <a:rPr lang="en-US" smtClean="0"/>
              <a:t>13</a:t>
            </a:fld>
            <a:endParaRPr lang="en-US"/>
          </a:p>
        </p:txBody>
      </p:sp>
    </p:spTree>
    <p:extLst>
      <p:ext uri="{BB962C8B-B14F-4D97-AF65-F5344CB8AC3E}">
        <p14:creationId xmlns:p14="http://schemas.microsoft.com/office/powerpoint/2010/main" val="213579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the standards document open the standards document book</a:t>
            </a:r>
          </a:p>
        </p:txBody>
      </p:sp>
      <p:sp>
        <p:nvSpPr>
          <p:cNvPr id="4" name="Slide Number Placeholder 3"/>
          <p:cNvSpPr>
            <a:spLocks noGrp="1"/>
          </p:cNvSpPr>
          <p:nvPr>
            <p:ph type="sldNum" sz="quarter" idx="5"/>
          </p:nvPr>
        </p:nvSpPr>
        <p:spPr/>
        <p:txBody>
          <a:bodyPr/>
          <a:lstStyle/>
          <a:p>
            <a:fld id="{EA4FF6D2-C1E2-4B74-AA32-7AF424F1D49D}" type="slidenum">
              <a:rPr lang="en-US" smtClean="0"/>
              <a:t>20</a:t>
            </a:fld>
            <a:endParaRPr lang="en-US"/>
          </a:p>
        </p:txBody>
      </p:sp>
    </p:spTree>
    <p:extLst>
      <p:ext uri="{BB962C8B-B14F-4D97-AF65-F5344CB8AC3E}">
        <p14:creationId xmlns:p14="http://schemas.microsoft.com/office/powerpoint/2010/main" val="3482151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AER Accreditation Standards Organizations Handbook</a:t>
            </a:r>
          </a:p>
        </p:txBody>
      </p:sp>
      <p:sp>
        <p:nvSpPr>
          <p:cNvPr id="4" name="Slide Number Placeholder 3"/>
          <p:cNvSpPr>
            <a:spLocks noGrp="1"/>
          </p:cNvSpPr>
          <p:nvPr>
            <p:ph type="sldNum" sz="quarter" idx="5"/>
          </p:nvPr>
        </p:nvSpPr>
        <p:spPr/>
        <p:txBody>
          <a:bodyPr/>
          <a:lstStyle/>
          <a:p>
            <a:fld id="{EA4FF6D2-C1E2-4B74-AA32-7AF424F1D49D}" type="slidenum">
              <a:rPr lang="en-US" smtClean="0"/>
              <a:t>21</a:t>
            </a:fld>
            <a:endParaRPr lang="en-US"/>
          </a:p>
        </p:txBody>
      </p:sp>
    </p:spTree>
    <p:extLst>
      <p:ext uri="{BB962C8B-B14F-4D97-AF65-F5344CB8AC3E}">
        <p14:creationId xmlns:p14="http://schemas.microsoft.com/office/powerpoint/2010/main" val="9285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E2173-504F-43BF-87E1-6421BDC65C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B78F59-81EB-42F2-99B0-BFA9E6A1F2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5716AC-8103-4021-8DDE-5F9D1B1D9B06}"/>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5" name="Footer Placeholder 4">
            <a:extLst>
              <a:ext uri="{FF2B5EF4-FFF2-40B4-BE49-F238E27FC236}">
                <a16:creationId xmlns:a16="http://schemas.microsoft.com/office/drawing/2014/main" id="{4D19D94B-658F-486E-B33F-D95BD8CCE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9E97EE-D27F-4BCA-8181-4FC595872B3D}"/>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576107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D87AD-B963-4A08-8DAD-E7299A1DDF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D7F5F9-EF1A-46D4-975D-5DC1FBF108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7C2062-5B80-45FE-849C-476715A05232}"/>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5" name="Footer Placeholder 4">
            <a:extLst>
              <a:ext uri="{FF2B5EF4-FFF2-40B4-BE49-F238E27FC236}">
                <a16:creationId xmlns:a16="http://schemas.microsoft.com/office/drawing/2014/main" id="{424F378D-6674-46B0-9CC8-A1FBB512CE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D5C9DD-FD1B-4075-A5E3-06B37E7A4844}"/>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423331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033204-EBC6-476E-B0B2-05B6EC4CE9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E07AE5-EB35-4C8B-9629-E229C30087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8CB4EA-1E58-4681-AE62-A31AFE119DD3}"/>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5" name="Footer Placeholder 4">
            <a:extLst>
              <a:ext uri="{FF2B5EF4-FFF2-40B4-BE49-F238E27FC236}">
                <a16:creationId xmlns:a16="http://schemas.microsoft.com/office/drawing/2014/main" id="{3C7D5E37-E568-45B7-96AB-A7FC4CEF34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9F222E-5FB6-4195-BB02-1A20A985555A}"/>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2604359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454489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538076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691477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3564DD3A-2903-4B25-A9E2-D9F6685B63F9}"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817118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564DD3A-2903-4B25-A9E2-D9F6685B63F9}" type="datetimeFigureOut">
              <a:rPr lang="en-US" smtClean="0"/>
              <a:t>1/24/2025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30344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7" name="Date Placeholder 2"/>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980086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451416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400">
                <a:solidFill>
                  <a:schemeClr val="tx1"/>
                </a:solidFill>
              </a:defRPr>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768467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967F6-B033-4BDB-829A-F744D00B0E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3230C7-BE70-440B-8614-DEF3E6078B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101AEE-3214-4E86-8DCF-B152104397B6}"/>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5" name="Footer Placeholder 4">
            <a:extLst>
              <a:ext uri="{FF2B5EF4-FFF2-40B4-BE49-F238E27FC236}">
                <a16:creationId xmlns:a16="http://schemas.microsoft.com/office/drawing/2014/main" id="{0661C4E8-5B68-4C15-B564-0B33B589F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9BF94B-1482-445E-BE1D-036BB6B58CF5}"/>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2002178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64DD3A-2903-4B25-A9E2-D9F6685B63F9}"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2726527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64DD3A-2903-4B25-A9E2-D9F6685B63F9}"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8277749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solidFill>
                  <a:schemeClr val="tx1"/>
                </a:solidFill>
              </a:defRPr>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896318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solidFill>
                  <a:schemeClr val="tx1"/>
                </a:solidFill>
              </a:defRPr>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extLst>
      <p:ext uri="{BB962C8B-B14F-4D97-AF65-F5344CB8AC3E}">
        <p14:creationId xmlns:p14="http://schemas.microsoft.com/office/powerpoint/2010/main" val="23672928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5988730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28547268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2526315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14460483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lvl1pPr>
              <a:defRPr>
                <a:solidFill>
                  <a:schemeClr val="tx1"/>
                </a:solidFill>
              </a:defRPr>
            </a:lvl1pPr>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564DD3A-2903-4B25-A9E2-D9F6685B63F9}"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11E89-76E7-4D7F-BB92-029F464598A4}" type="slidenum">
              <a:rPr lang="en-US" smtClean="0"/>
              <a:t>‹#›</a:t>
            </a:fld>
            <a:endParaRPr lang="en-US"/>
          </a:p>
        </p:txBody>
      </p:sp>
    </p:spTree>
    <p:extLst>
      <p:ext uri="{BB962C8B-B14F-4D97-AF65-F5344CB8AC3E}">
        <p14:creationId xmlns:p14="http://schemas.microsoft.com/office/powerpoint/2010/main" val="3574221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1664E-751B-40BE-BC56-69B7140401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CFD7D8-1EBB-4549-A111-4F8C5A6898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4F7E78-C880-4121-B2DB-0BE7281E1322}"/>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5" name="Footer Placeholder 4">
            <a:extLst>
              <a:ext uri="{FF2B5EF4-FFF2-40B4-BE49-F238E27FC236}">
                <a16:creationId xmlns:a16="http://schemas.microsoft.com/office/drawing/2014/main" id="{650B1AE2-F281-446B-A42F-C46CA75872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2CDC1-9726-4E52-9AA4-FA0F5CD8B981}"/>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60262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24CE0-6542-4585-AA26-062A78584E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643373-DFA6-40E6-926F-BBAB43FC02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7CC27D-5DA6-4275-9C99-57271CBFF5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E9B30A-0EC1-409E-9E90-5C9218061833}"/>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6" name="Footer Placeholder 5">
            <a:extLst>
              <a:ext uri="{FF2B5EF4-FFF2-40B4-BE49-F238E27FC236}">
                <a16:creationId xmlns:a16="http://schemas.microsoft.com/office/drawing/2014/main" id="{78BDCBD4-2F23-4C92-9971-F5852265B4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6C59D1-8FFA-45B2-9EAF-0845F97C23F8}"/>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474033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4586E-BFFE-4843-AE6D-BA160A5D7F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AEA2F4-1D0D-41C3-B1E1-AA20F07BDF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228BAF-13D1-4351-B2F7-8B9A6B494C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F69D47-EE50-4ECB-821D-E9F30979D7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1F5CF-EC3C-4D0D-A9B6-DBD327B9A2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5903E0-920E-4C1F-B8FE-31BE09A70FC3}"/>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8" name="Footer Placeholder 7">
            <a:extLst>
              <a:ext uri="{FF2B5EF4-FFF2-40B4-BE49-F238E27FC236}">
                <a16:creationId xmlns:a16="http://schemas.microsoft.com/office/drawing/2014/main" id="{B7137D68-410B-4BDD-9EDD-8861092A9A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419CA0-876E-48B3-BCC2-5FF349304C8E}"/>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834382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998E0-2CC1-47FB-AE6D-905125FE40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B3BAB4-1D25-4AE1-BDCC-400EF9644966}"/>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4" name="Footer Placeholder 3">
            <a:extLst>
              <a:ext uri="{FF2B5EF4-FFF2-40B4-BE49-F238E27FC236}">
                <a16:creationId xmlns:a16="http://schemas.microsoft.com/office/drawing/2014/main" id="{0AD8569C-15F2-49AC-AADB-8369057E6A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6966C9-6DCA-4EB9-8349-39A090A89936}"/>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22402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903226-0585-4495-8652-B7C7CBE3D8FB}"/>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3" name="Footer Placeholder 2">
            <a:extLst>
              <a:ext uri="{FF2B5EF4-FFF2-40B4-BE49-F238E27FC236}">
                <a16:creationId xmlns:a16="http://schemas.microsoft.com/office/drawing/2014/main" id="{7608D9E0-931B-4AF3-A560-06B64A58EF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94597E-CCD9-4D36-A2DF-F438BB84DBF4}"/>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795401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543A6-273E-43FD-BA57-F5CCBF0DD6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BC9F93-F608-4D88-972E-FCE50A9DEB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F13B00-EE60-4D94-AF17-A1E2210D69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E96049-28C1-40FE-B061-3C09D9910078}"/>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6" name="Footer Placeholder 5">
            <a:extLst>
              <a:ext uri="{FF2B5EF4-FFF2-40B4-BE49-F238E27FC236}">
                <a16:creationId xmlns:a16="http://schemas.microsoft.com/office/drawing/2014/main" id="{1D69A1F1-6C1B-4C9E-AF5D-DDF67B5FF2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F553D2-812F-4B8B-8425-E612FAF51CE4}"/>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226218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B711-1185-4C81-AC19-8083051FC7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29A86D-5EF8-49BA-B3B7-FE0F9D14F1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97EB4B-691E-492F-8217-74D03448D0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108123-E3BF-4FF4-BB13-A949F1589F7D}"/>
              </a:ext>
            </a:extLst>
          </p:cNvPr>
          <p:cNvSpPr>
            <a:spLocks noGrp="1"/>
          </p:cNvSpPr>
          <p:nvPr>
            <p:ph type="dt" sz="half" idx="10"/>
          </p:nvPr>
        </p:nvSpPr>
        <p:spPr/>
        <p:txBody>
          <a:bodyPr/>
          <a:lstStyle/>
          <a:p>
            <a:fld id="{B3E592DA-D38A-4C14-830D-E2553D8F3B5E}" type="datetimeFigureOut">
              <a:rPr lang="en-US" smtClean="0"/>
              <a:t>1/24/2025</a:t>
            </a:fld>
            <a:endParaRPr lang="en-US"/>
          </a:p>
        </p:txBody>
      </p:sp>
      <p:sp>
        <p:nvSpPr>
          <p:cNvPr id="6" name="Footer Placeholder 5">
            <a:extLst>
              <a:ext uri="{FF2B5EF4-FFF2-40B4-BE49-F238E27FC236}">
                <a16:creationId xmlns:a16="http://schemas.microsoft.com/office/drawing/2014/main" id="{375F4134-38D6-4924-965E-19E72F8D02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949106-7D06-4860-AE5C-3744A1542BF6}"/>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25515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image" Target="../media/image4.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FE3EBB-0024-49C1-B9FE-110EFF2E60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F98538-05CE-4810-88C5-53166320A4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0BB1CA-2C8F-4D22-B00B-83CFCFAAE6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592DA-D38A-4C14-830D-E2553D8F3B5E}" type="datetimeFigureOut">
              <a:rPr lang="en-US" smtClean="0"/>
              <a:t>1/24/2025</a:t>
            </a:fld>
            <a:endParaRPr lang="en-US"/>
          </a:p>
        </p:txBody>
      </p:sp>
      <p:sp>
        <p:nvSpPr>
          <p:cNvPr id="5" name="Footer Placeholder 4">
            <a:extLst>
              <a:ext uri="{FF2B5EF4-FFF2-40B4-BE49-F238E27FC236}">
                <a16:creationId xmlns:a16="http://schemas.microsoft.com/office/drawing/2014/main" id="{33E18CD9-ED81-4C4D-9DBF-445E0F165D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2404AF-3FBD-459B-B07E-4B7572F38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DAD3C-2D09-46BB-97B5-387E12B58DAF}" type="slidenum">
              <a:rPr lang="en-US" smtClean="0"/>
              <a:t>‹#›</a:t>
            </a:fld>
            <a:endParaRPr lang="en-US"/>
          </a:p>
        </p:txBody>
      </p:sp>
    </p:spTree>
    <p:extLst>
      <p:ext uri="{BB962C8B-B14F-4D97-AF65-F5344CB8AC3E}">
        <p14:creationId xmlns:p14="http://schemas.microsoft.com/office/powerpoint/2010/main" val="1484914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E3847"/>
            </a:gs>
            <a:gs pos="12000">
              <a:srgbClr val="376B5F"/>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564DD3A-2903-4B25-A9E2-D9F6685B63F9}" type="datetimeFigureOut">
              <a:rPr lang="en-US" smtClean="0"/>
              <a:t>1/24/2025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2F11E89-76E7-4D7F-BB92-029F464598A4}" type="slidenum">
              <a:rPr lang="en-US" smtClean="0"/>
              <a:t>‹#›</a:t>
            </a:fld>
            <a:endParaRPr lang="en-US"/>
          </a:p>
        </p:txBody>
      </p:sp>
    </p:spTree>
    <p:extLst>
      <p:ext uri="{BB962C8B-B14F-4D97-AF65-F5344CB8AC3E}">
        <p14:creationId xmlns:p14="http://schemas.microsoft.com/office/powerpoint/2010/main" val="10530828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85F0A-9FDA-4F2A-8813-683F5AF438D3}"/>
              </a:ext>
            </a:extLst>
          </p:cNvPr>
          <p:cNvSpPr>
            <a:spLocks noGrp="1"/>
          </p:cNvSpPr>
          <p:nvPr>
            <p:ph type="ctrTitle"/>
          </p:nvPr>
        </p:nvSpPr>
        <p:spPr>
          <a:xfrm>
            <a:off x="1523999" y="1122362"/>
            <a:ext cx="9581965" cy="3183308"/>
          </a:xfrm>
        </p:spPr>
        <p:txBody>
          <a:bodyPr>
            <a:normAutofit/>
          </a:bodyPr>
          <a:lstStyle/>
          <a:p>
            <a:r>
              <a:rPr lang="en-US" dirty="0">
                <a:solidFill>
                  <a:srgbClr val="C00000"/>
                </a:solidFill>
                <a:latin typeface="Cambria" panose="02040503050406030204" pitchFamily="18" charset="0"/>
                <a:ea typeface="Cambria" panose="02040503050406030204" pitchFamily="18" charset="0"/>
              </a:rPr>
              <a:t>Reviewer Training for Organizations and Schools Accreditation</a:t>
            </a:r>
          </a:p>
        </p:txBody>
      </p:sp>
      <p:sp>
        <p:nvSpPr>
          <p:cNvPr id="3" name="Subtitle 2">
            <a:extLst>
              <a:ext uri="{FF2B5EF4-FFF2-40B4-BE49-F238E27FC236}">
                <a16:creationId xmlns:a16="http://schemas.microsoft.com/office/drawing/2014/main" id="{5332EC16-4775-4B06-9FD6-AA0E217A90F2}"/>
              </a:ext>
            </a:extLst>
          </p:cNvPr>
          <p:cNvSpPr>
            <a:spLocks noGrp="1"/>
          </p:cNvSpPr>
          <p:nvPr>
            <p:ph type="subTitle" idx="1"/>
          </p:nvPr>
        </p:nvSpPr>
        <p:spPr>
          <a:xfrm>
            <a:off x="1524000" y="4386942"/>
            <a:ext cx="9144000" cy="1589315"/>
          </a:xfrm>
        </p:spPr>
        <p:txBody>
          <a:bodyPr>
            <a:normAutofit fontScale="92500" lnSpcReduction="10000"/>
          </a:bodyPr>
          <a:lstStyle/>
          <a:p>
            <a:endParaRPr lang="en-US" dirty="0"/>
          </a:p>
          <a:p>
            <a:endParaRPr lang="en-US" dirty="0"/>
          </a:p>
          <a:p>
            <a:endParaRPr lang="en-US" dirty="0"/>
          </a:p>
          <a:p>
            <a:r>
              <a:rPr lang="en-US" dirty="0"/>
              <a:t>Revised January 2024</a:t>
            </a:r>
          </a:p>
          <a:p>
            <a:endParaRPr lang="en-US" dirty="0"/>
          </a:p>
        </p:txBody>
      </p:sp>
      <p:pic>
        <p:nvPicPr>
          <p:cNvPr id="6" name="Picture 5" descr="A close up of a logo&#10;&#10;Description automatically generated">
            <a:extLst>
              <a:ext uri="{FF2B5EF4-FFF2-40B4-BE49-F238E27FC236}">
                <a16:creationId xmlns:a16="http://schemas.microsoft.com/office/drawing/2014/main" id="{CFB67E39-C98B-4CE3-8993-F4002BD999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679" y="4500312"/>
            <a:ext cx="2182642" cy="681287"/>
          </a:xfrm>
          <a:prstGeom prst="rect">
            <a:avLst/>
          </a:prstGeom>
        </p:spPr>
      </p:pic>
    </p:spTree>
    <p:extLst>
      <p:ext uri="{BB962C8B-B14F-4D97-AF65-F5344CB8AC3E}">
        <p14:creationId xmlns:p14="http://schemas.microsoft.com/office/powerpoint/2010/main" val="951332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CF2E0-D325-3FE3-A183-AEEC8B068E86}"/>
              </a:ext>
            </a:extLst>
          </p:cNvPr>
          <p:cNvSpPr>
            <a:spLocks noGrp="1"/>
          </p:cNvSpPr>
          <p:nvPr>
            <p:ph type="title"/>
          </p:nvPr>
        </p:nvSpPr>
        <p:spPr>
          <a:xfrm>
            <a:off x="1103312" y="452718"/>
            <a:ext cx="8947522" cy="1400530"/>
          </a:xfrm>
        </p:spPr>
        <p:txBody>
          <a:bodyPr>
            <a:normAutofit/>
          </a:bodyPr>
          <a:lstStyle/>
          <a:p>
            <a:pPr algn="ctr"/>
            <a:r>
              <a:rPr lang="en-US" dirty="0">
                <a:solidFill>
                  <a:srgbClr val="C00000"/>
                </a:solidFill>
                <a:latin typeface="Cambria" panose="02040503050406030204" pitchFamily="18" charset="0"/>
                <a:ea typeface="Cambria" panose="02040503050406030204" pitchFamily="18" charset="0"/>
              </a:rPr>
              <a:t>R</a:t>
            </a:r>
            <a:r>
              <a:rPr lang="en-US" sz="4400" dirty="0">
                <a:solidFill>
                  <a:srgbClr val="C00000"/>
                </a:solidFill>
                <a:latin typeface="Cambria" panose="02040503050406030204" pitchFamily="18" charset="0"/>
                <a:ea typeface="Cambria" panose="02040503050406030204" pitchFamily="18" charset="0"/>
              </a:rPr>
              <a:t>ole of OSAC Review Panels</a:t>
            </a:r>
            <a:endParaRPr lang="en-US" dirty="0"/>
          </a:p>
        </p:txBody>
      </p:sp>
      <p:sp>
        <p:nvSpPr>
          <p:cNvPr id="3" name="Content Placeholder 2">
            <a:extLst>
              <a:ext uri="{FF2B5EF4-FFF2-40B4-BE49-F238E27FC236}">
                <a16:creationId xmlns:a16="http://schemas.microsoft.com/office/drawing/2014/main" id="{721374FB-4DCC-90CE-27DE-5A37A8315B62}"/>
              </a:ext>
            </a:extLst>
          </p:cNvPr>
          <p:cNvSpPr>
            <a:spLocks noGrp="1"/>
          </p:cNvSpPr>
          <p:nvPr>
            <p:ph idx="1"/>
          </p:nvPr>
        </p:nvSpPr>
        <p:spPr>
          <a:xfrm>
            <a:off x="838200" y="1676400"/>
            <a:ext cx="10515600" cy="4728882"/>
          </a:xfrm>
        </p:spPr>
        <p:txBody>
          <a:bodyPr vert="horz" lIns="91440" tIns="45720" rIns="91440" bIns="45720" rtlCol="0" anchor="t">
            <a:normAutofit fontScale="92500" lnSpcReduction="20000"/>
          </a:bodyPr>
          <a:lstStyle/>
          <a:p>
            <a:pPr lvl="1">
              <a:spcBef>
                <a:spcPts val="0"/>
              </a:spcBef>
              <a:buClr>
                <a:schemeClr val="tx1"/>
              </a:buClr>
              <a:buFont typeface="Arial" panose="020B0604020202020204" pitchFamily="34" charset="0"/>
              <a:buChar char="•"/>
            </a:pPr>
            <a:r>
              <a:rPr lang="en-US" sz="3000" b="1" dirty="0">
                <a:latin typeface="Arial"/>
                <a:cs typeface="Arial"/>
              </a:rPr>
              <a:t>The full panel reviews Management Standards.</a:t>
            </a:r>
          </a:p>
          <a:p>
            <a:pPr lvl="1">
              <a:spcBef>
                <a:spcPts val="0"/>
              </a:spcBef>
              <a:buClr>
                <a:schemeClr val="tx1"/>
              </a:buClr>
              <a:buFont typeface="Arial" panose="020B0604020202020204" pitchFamily="34" charset="0"/>
              <a:buChar char="•"/>
            </a:pPr>
            <a:endParaRPr lang="en-US" sz="3000" b="1" dirty="0">
              <a:latin typeface="Arial"/>
              <a:cs typeface="Arial"/>
            </a:endParaRPr>
          </a:p>
          <a:p>
            <a:pPr lvl="1">
              <a:spcBef>
                <a:spcPts val="0"/>
              </a:spcBef>
              <a:buClr>
                <a:schemeClr val="tx1"/>
              </a:buClr>
              <a:buFont typeface="Arial" panose="020B0604020202020204" pitchFamily="34" charset="0"/>
              <a:buChar char="•"/>
            </a:pPr>
            <a:r>
              <a:rPr lang="en-US" sz="3000" b="1" dirty="0">
                <a:latin typeface="Arial"/>
                <a:cs typeface="Arial"/>
              </a:rPr>
              <a:t>Program Standards usually are reviewed by both panel members but in the case of a larger organization with more programs, additional panel members will be assigned to allow division of the total number of standards into smaller batches.</a:t>
            </a:r>
          </a:p>
          <a:p>
            <a:pPr lvl="1">
              <a:spcBef>
                <a:spcPts val="0"/>
              </a:spcBef>
              <a:buClr>
                <a:schemeClr val="tx1"/>
              </a:buClr>
              <a:buFont typeface="Arial" panose="020B0604020202020204" pitchFamily="34" charset="0"/>
              <a:buChar char="•"/>
            </a:pPr>
            <a:endParaRPr lang="en-US" sz="2400" b="1" dirty="0">
              <a:latin typeface="Arial"/>
              <a:cs typeface="Arial"/>
            </a:endParaRPr>
          </a:p>
          <a:p>
            <a:pPr lvl="1">
              <a:spcBef>
                <a:spcPts val="0"/>
              </a:spcBef>
              <a:buClr>
                <a:schemeClr val="tx1"/>
              </a:buClr>
              <a:buFont typeface="Arial" panose="020B0604020202020204" pitchFamily="34" charset="0"/>
              <a:buChar char="•"/>
            </a:pPr>
            <a:r>
              <a:rPr lang="en-US" sz="3000" b="1" dirty="0">
                <a:latin typeface="Arial"/>
                <a:cs typeface="Arial"/>
              </a:rPr>
              <a:t>The panel chooses which members will interview which staff, stakeholders, board members and consumers.</a:t>
            </a:r>
          </a:p>
          <a:p>
            <a:pPr lvl="1">
              <a:spcBef>
                <a:spcPts val="0"/>
              </a:spcBef>
              <a:buClr>
                <a:schemeClr val="tx1"/>
              </a:buClr>
              <a:buFont typeface="Arial" panose="020B0604020202020204" pitchFamily="34" charset="0"/>
              <a:buChar char="•"/>
            </a:pPr>
            <a:endParaRPr lang="en-US" sz="2400" b="1" dirty="0">
              <a:latin typeface="Arial"/>
              <a:cs typeface="Arial"/>
            </a:endParaRPr>
          </a:p>
          <a:p>
            <a:pPr lvl="1">
              <a:spcBef>
                <a:spcPts val="0"/>
              </a:spcBef>
              <a:buClr>
                <a:schemeClr val="tx1"/>
              </a:buClr>
              <a:buFont typeface="Arial" panose="020B0604020202020204" pitchFamily="34" charset="0"/>
              <a:buChar char="•"/>
            </a:pPr>
            <a:r>
              <a:rPr lang="en-US" sz="3000" b="1" dirty="0">
                <a:latin typeface="Arial"/>
                <a:cs typeface="Arial"/>
              </a:rPr>
              <a:t>The full panel prepares a report on their findings and recommendation. The AER Accreditation Manager conveys it to OSAC.</a:t>
            </a:r>
            <a:endParaRPr lang="en-US" sz="3000" b="1" dirty="0"/>
          </a:p>
        </p:txBody>
      </p:sp>
    </p:spTree>
    <p:extLst>
      <p:ext uri="{BB962C8B-B14F-4D97-AF65-F5344CB8AC3E}">
        <p14:creationId xmlns:p14="http://schemas.microsoft.com/office/powerpoint/2010/main" val="168243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CF2E0-D325-3FE3-A183-AEEC8B068E86}"/>
              </a:ext>
            </a:extLst>
          </p:cNvPr>
          <p:cNvSpPr>
            <a:spLocks noGrp="1"/>
          </p:cNvSpPr>
          <p:nvPr>
            <p:ph type="title"/>
          </p:nvPr>
        </p:nvSpPr>
        <p:spPr>
          <a:xfrm>
            <a:off x="1103312" y="452718"/>
            <a:ext cx="8947522" cy="1400530"/>
          </a:xfrm>
        </p:spPr>
        <p:txBody>
          <a:bodyPr>
            <a:normAutofit/>
          </a:bodyPr>
          <a:lstStyle/>
          <a:p>
            <a:pPr algn="ctr"/>
            <a:r>
              <a:rPr lang="en-US" sz="4400" dirty="0">
                <a:solidFill>
                  <a:srgbClr val="C00000"/>
                </a:solidFill>
                <a:latin typeface="Cambria" panose="02040503050406030204" pitchFamily="18" charset="0"/>
                <a:ea typeface="Cambria" panose="02040503050406030204" pitchFamily="18" charset="0"/>
              </a:rPr>
              <a:t>Ethical Considerations for Accreditation</a:t>
            </a:r>
            <a:r>
              <a:rPr lang="en-US" dirty="0"/>
              <a:t> </a:t>
            </a:r>
            <a:r>
              <a:rPr lang="en-US" sz="4400" dirty="0">
                <a:solidFill>
                  <a:srgbClr val="C00000"/>
                </a:solidFill>
                <a:latin typeface="Cambria" panose="02040503050406030204" pitchFamily="18" charset="0"/>
                <a:ea typeface="Cambria" panose="02040503050406030204" pitchFamily="18" charset="0"/>
              </a:rPr>
              <a:t>Review Panels</a:t>
            </a:r>
            <a:endParaRPr lang="en-US" dirty="0"/>
          </a:p>
        </p:txBody>
      </p:sp>
      <p:sp>
        <p:nvSpPr>
          <p:cNvPr id="3" name="Content Placeholder 2">
            <a:extLst>
              <a:ext uri="{FF2B5EF4-FFF2-40B4-BE49-F238E27FC236}">
                <a16:creationId xmlns:a16="http://schemas.microsoft.com/office/drawing/2014/main" id="{721374FB-4DCC-90CE-27DE-5A37A8315B62}"/>
              </a:ext>
            </a:extLst>
          </p:cNvPr>
          <p:cNvSpPr>
            <a:spLocks noGrp="1"/>
          </p:cNvSpPr>
          <p:nvPr>
            <p:ph idx="1"/>
          </p:nvPr>
        </p:nvSpPr>
        <p:spPr/>
        <p:txBody>
          <a:bodyPr vert="horz" lIns="91440" tIns="45720" rIns="91440" bIns="45720" rtlCol="0" anchor="t">
            <a:normAutofit/>
          </a:bodyPr>
          <a:lstStyle/>
          <a:p>
            <a:pPr marL="457200" lvl="1" indent="0">
              <a:spcBef>
                <a:spcPts val="0"/>
              </a:spcBef>
              <a:buNone/>
            </a:pPr>
            <a:r>
              <a:rPr lang="en-US" sz="2800" b="1" spc="-5" dirty="0">
                <a:latin typeface="Arial"/>
                <a:ea typeface="Arial" panose="020B0604020202020204" pitchFamily="34" charset="0"/>
                <a:cs typeface="Arial"/>
              </a:rPr>
              <a:t>It goes without saying, but we’ll say it anyway: </a:t>
            </a:r>
            <a:endParaRPr lang="en-US" sz="2800" b="1" spc="-5" dirty="0">
              <a:latin typeface="Arial"/>
              <a:ea typeface="Arial" panose="020B0604020202020204" pitchFamily="34" charset="0"/>
              <a:cs typeface="Arial" panose="020B0604020202020204" pitchFamily="34" charset="0"/>
            </a:endParaRPr>
          </a:p>
          <a:p>
            <a:pPr marL="457200" lvl="1" indent="0">
              <a:spcBef>
                <a:spcPts val="0"/>
              </a:spcBef>
              <a:buNone/>
            </a:pPr>
            <a:endParaRPr lang="en-US" sz="2800" b="1" spc="-5" dirty="0">
              <a:latin typeface="Arial" panose="020B0604020202020204" pitchFamily="34" charset="0"/>
              <a:ea typeface="Arial" panose="020B0604020202020204" pitchFamily="34" charset="0"/>
            </a:endParaRPr>
          </a:p>
          <a:p>
            <a:pPr marL="457200" lvl="1" indent="0">
              <a:spcBef>
                <a:spcPts val="0"/>
              </a:spcBef>
              <a:buNone/>
            </a:pPr>
            <a:r>
              <a:rPr lang="en-US" sz="2800" b="1" spc="-5" dirty="0">
                <a:effectLst/>
                <a:latin typeface="Arial" panose="020B0604020202020204" pitchFamily="34" charset="0"/>
                <a:ea typeface="Arial" panose="020B0604020202020204" pitchFamily="34" charset="0"/>
              </a:rPr>
              <a:t>R</a:t>
            </a:r>
            <a:r>
              <a:rPr lang="en-US" sz="2800" b="1" dirty="0">
                <a:effectLst/>
                <a:latin typeface="Arial" panose="020B0604020202020204" pitchFamily="34" charset="0"/>
                <a:ea typeface="Arial" panose="020B0604020202020204" pitchFamily="34" charset="0"/>
              </a:rPr>
              <a:t>e</a:t>
            </a:r>
            <a:r>
              <a:rPr lang="en-US" sz="2800" b="1" spc="-15" dirty="0">
                <a:effectLst/>
                <a:latin typeface="Arial" panose="020B0604020202020204" pitchFamily="34" charset="0"/>
                <a:ea typeface="Arial" panose="020B0604020202020204" pitchFamily="34" charset="0"/>
              </a:rPr>
              <a:t>v</a:t>
            </a:r>
            <a:r>
              <a:rPr lang="en-US" sz="2800" b="1" spc="-5" dirty="0">
                <a:effectLst/>
                <a:latin typeface="Arial" panose="020B0604020202020204" pitchFamily="34" charset="0"/>
                <a:ea typeface="Arial" panose="020B0604020202020204" pitchFamily="34" charset="0"/>
              </a:rPr>
              <a:t>i</a:t>
            </a:r>
            <a:r>
              <a:rPr lang="en-US" sz="2800" b="1" spc="10" dirty="0">
                <a:effectLst/>
                <a:latin typeface="Arial" panose="020B0604020202020204" pitchFamily="34" charset="0"/>
                <a:ea typeface="Arial" panose="020B0604020202020204" pitchFamily="34" charset="0"/>
              </a:rPr>
              <a:t>e</a:t>
            </a:r>
            <a:r>
              <a:rPr lang="en-US" sz="2800" b="1" spc="-5" dirty="0">
                <a:effectLst/>
                <a:latin typeface="Arial" panose="020B0604020202020204" pitchFamily="34" charset="0"/>
                <a:ea typeface="Arial" panose="020B0604020202020204" pitchFamily="34" charset="0"/>
              </a:rPr>
              <a:t>w</a:t>
            </a:r>
            <a:r>
              <a:rPr lang="en-US" sz="2800" b="1" dirty="0">
                <a:effectLst/>
                <a:latin typeface="Arial" panose="020B0604020202020204" pitchFamily="34" charset="0"/>
                <a:ea typeface="Arial" panose="020B0604020202020204" pitchFamily="34" charset="0"/>
              </a:rPr>
              <a:t>ers</a:t>
            </a:r>
            <a:r>
              <a:rPr lang="en-US" sz="2800" b="1" spc="10" dirty="0">
                <a:effectLst/>
                <a:latin typeface="Arial" panose="020B0604020202020204" pitchFamily="34" charset="0"/>
                <a:ea typeface="Arial" panose="020B0604020202020204" pitchFamily="34" charset="0"/>
              </a:rPr>
              <a:t> </a:t>
            </a:r>
            <a:r>
              <a:rPr lang="en-US" sz="2800" b="1" dirty="0">
                <a:effectLst/>
                <a:latin typeface="Arial" panose="020B0604020202020204" pitchFamily="34" charset="0"/>
                <a:ea typeface="Arial" panose="020B0604020202020204" pitchFamily="34" charset="0"/>
              </a:rPr>
              <a:t>h</a:t>
            </a:r>
            <a:r>
              <a:rPr lang="en-US" sz="2800" b="1" spc="-5" dirty="0">
                <a:effectLst/>
                <a:latin typeface="Arial" panose="020B0604020202020204" pitchFamily="34" charset="0"/>
                <a:ea typeface="Arial" panose="020B0604020202020204" pitchFamily="34" charset="0"/>
              </a:rPr>
              <a:t>a</a:t>
            </a:r>
            <a:r>
              <a:rPr lang="en-US" sz="2800" b="1" spc="-10" dirty="0">
                <a:effectLst/>
                <a:latin typeface="Arial" panose="020B0604020202020204" pitchFamily="34" charset="0"/>
                <a:ea typeface="Arial" panose="020B0604020202020204" pitchFamily="34" charset="0"/>
              </a:rPr>
              <a:t>v</a:t>
            </a:r>
            <a:r>
              <a:rPr lang="en-US" sz="2800" b="1" dirty="0">
                <a:effectLst/>
                <a:latin typeface="Arial" panose="020B0604020202020204" pitchFamily="34" charset="0"/>
                <a:ea typeface="Arial" panose="020B0604020202020204" pitchFamily="34" charset="0"/>
              </a:rPr>
              <a:t>e an</a:t>
            </a:r>
            <a:r>
              <a:rPr lang="en-US" sz="2800" b="1" spc="5" dirty="0">
                <a:effectLst/>
                <a:latin typeface="Arial" panose="020B0604020202020204" pitchFamily="34" charset="0"/>
                <a:ea typeface="Arial" panose="020B0604020202020204" pitchFamily="34" charset="0"/>
              </a:rPr>
              <a:t> </a:t>
            </a:r>
            <a:r>
              <a:rPr lang="en-US" sz="2800" b="1" dirty="0">
                <a:effectLst/>
                <a:latin typeface="Arial" panose="020B0604020202020204" pitchFamily="34" charset="0"/>
                <a:ea typeface="Arial" panose="020B0604020202020204" pitchFamily="34" charset="0"/>
              </a:rPr>
              <a:t>eth</a:t>
            </a:r>
            <a:r>
              <a:rPr lang="en-US" sz="2800" b="1" spc="-5" dirty="0">
                <a:effectLst/>
                <a:latin typeface="Arial" panose="020B0604020202020204" pitchFamily="34" charset="0"/>
                <a:ea typeface="Arial" panose="020B0604020202020204" pitchFamily="34" charset="0"/>
              </a:rPr>
              <a:t>i</a:t>
            </a:r>
            <a:r>
              <a:rPr lang="en-US" sz="2800" b="1" spc="-10" dirty="0">
                <a:effectLst/>
                <a:latin typeface="Arial" panose="020B0604020202020204" pitchFamily="34" charset="0"/>
                <a:ea typeface="Arial" panose="020B0604020202020204" pitchFamily="34" charset="0"/>
              </a:rPr>
              <a:t>c</a:t>
            </a:r>
            <a:r>
              <a:rPr lang="en-US" sz="2800" b="1" dirty="0">
                <a:effectLst/>
                <a:latin typeface="Arial" panose="020B0604020202020204" pitchFamily="34" charset="0"/>
                <a:ea typeface="Arial" panose="020B0604020202020204" pitchFamily="34" charset="0"/>
              </a:rPr>
              <a:t>al o</a:t>
            </a:r>
            <a:r>
              <a:rPr lang="en-US" sz="2800" b="1" spc="-5" dirty="0">
                <a:effectLst/>
                <a:latin typeface="Arial" panose="020B0604020202020204" pitchFamily="34" charset="0"/>
                <a:ea typeface="Arial" panose="020B0604020202020204" pitchFamily="34" charset="0"/>
              </a:rPr>
              <a:t>bli</a:t>
            </a:r>
            <a:r>
              <a:rPr lang="en-US" sz="2800" b="1" spc="10" dirty="0">
                <a:effectLst/>
                <a:latin typeface="Arial" panose="020B0604020202020204" pitchFamily="34" charset="0"/>
                <a:ea typeface="Arial" panose="020B0604020202020204" pitchFamily="34" charset="0"/>
              </a:rPr>
              <a:t>g</a:t>
            </a:r>
            <a:r>
              <a:rPr lang="en-US" sz="2800" b="1" dirty="0">
                <a:effectLst/>
                <a:latin typeface="Arial" panose="020B0604020202020204" pitchFamily="34" charset="0"/>
                <a:ea typeface="Arial" panose="020B0604020202020204" pitchFamily="34" charset="0"/>
              </a:rPr>
              <a:t>ati</a:t>
            </a:r>
            <a:r>
              <a:rPr lang="en-US" sz="2800" b="1" spc="-5" dirty="0">
                <a:effectLst/>
                <a:latin typeface="Arial" panose="020B0604020202020204" pitchFamily="34" charset="0"/>
                <a:ea typeface="Arial" panose="020B0604020202020204" pitchFamily="34" charset="0"/>
              </a:rPr>
              <a:t>o</a:t>
            </a:r>
            <a:r>
              <a:rPr lang="en-US" sz="2800" b="1" dirty="0">
                <a:effectLst/>
                <a:latin typeface="Arial" panose="020B0604020202020204" pitchFamily="34" charset="0"/>
                <a:ea typeface="Arial" panose="020B0604020202020204" pitchFamily="34" charset="0"/>
              </a:rPr>
              <a:t>n</a:t>
            </a:r>
            <a:r>
              <a:rPr lang="en-US" sz="2800" b="1" spc="-10" dirty="0">
                <a:effectLst/>
                <a:latin typeface="Arial" panose="020B0604020202020204" pitchFamily="34" charset="0"/>
                <a:ea typeface="Arial" panose="020B0604020202020204" pitchFamily="34" charset="0"/>
              </a:rPr>
              <a:t> </a:t>
            </a:r>
            <a:r>
              <a:rPr lang="en-US" sz="2800" b="1" spc="5" dirty="0">
                <a:effectLst/>
                <a:latin typeface="Arial" panose="020B0604020202020204" pitchFamily="34" charset="0"/>
                <a:ea typeface="Arial" panose="020B0604020202020204" pitchFamily="34" charset="0"/>
              </a:rPr>
              <a:t>t</a:t>
            </a:r>
            <a:r>
              <a:rPr lang="en-US" sz="2800" b="1" dirty="0">
                <a:effectLst/>
                <a:latin typeface="Arial" panose="020B0604020202020204" pitchFamily="34" charset="0"/>
                <a:ea typeface="Arial" panose="020B0604020202020204" pitchFamily="34" charset="0"/>
              </a:rPr>
              <a:t>o</a:t>
            </a:r>
            <a:r>
              <a:rPr lang="en-US" sz="2800" b="1" spc="-10" dirty="0">
                <a:effectLst/>
                <a:latin typeface="Arial" panose="020B0604020202020204" pitchFamily="34" charset="0"/>
                <a:ea typeface="Arial" panose="020B0604020202020204" pitchFamily="34" charset="0"/>
              </a:rPr>
              <a:t> </a:t>
            </a:r>
            <a:r>
              <a:rPr lang="en-US" sz="2800" b="1" spc="5" dirty="0">
                <a:effectLst/>
                <a:latin typeface="Arial" panose="020B0604020202020204" pitchFamily="34" charset="0"/>
                <a:ea typeface="Arial" panose="020B0604020202020204" pitchFamily="34" charset="0"/>
              </a:rPr>
              <a:t>r</a:t>
            </a:r>
            <a:r>
              <a:rPr lang="en-US" sz="2800" b="1" dirty="0">
                <a:effectLst/>
                <a:latin typeface="Arial" panose="020B0604020202020204" pitchFamily="34" charset="0"/>
                <a:ea typeface="Arial" panose="020B0604020202020204" pitchFamily="34" charset="0"/>
              </a:rPr>
              <a:t>e</a:t>
            </a:r>
            <a:r>
              <a:rPr lang="en-US" sz="2800" b="1" spc="-15" dirty="0">
                <a:effectLst/>
                <a:latin typeface="Arial" panose="020B0604020202020204" pitchFamily="34" charset="0"/>
                <a:ea typeface="Arial" panose="020B0604020202020204" pitchFamily="34" charset="0"/>
              </a:rPr>
              <a:t>v</a:t>
            </a:r>
            <a:r>
              <a:rPr lang="en-US" sz="2800" b="1" spc="-5" dirty="0">
                <a:effectLst/>
                <a:latin typeface="Arial" panose="020B0604020202020204" pitchFamily="34" charset="0"/>
                <a:ea typeface="Arial" panose="020B0604020202020204" pitchFamily="34" charset="0"/>
              </a:rPr>
              <a:t>i</a:t>
            </a:r>
            <a:r>
              <a:rPr lang="en-US" sz="2800" b="1" spc="10" dirty="0">
                <a:effectLst/>
                <a:latin typeface="Arial" panose="020B0604020202020204" pitchFamily="34" charset="0"/>
                <a:ea typeface="Arial" panose="020B0604020202020204" pitchFamily="34" charset="0"/>
              </a:rPr>
              <a:t>e</a:t>
            </a:r>
            <a:r>
              <a:rPr lang="en-US" sz="2800" b="1" dirty="0">
                <a:effectLst/>
                <a:latin typeface="Arial" panose="020B0604020202020204" pitchFamily="34" charset="0"/>
                <a:ea typeface="Arial" panose="020B0604020202020204" pitchFamily="34" charset="0"/>
              </a:rPr>
              <a:t>w</a:t>
            </a:r>
            <a:r>
              <a:rPr lang="en-US" sz="2800" b="1" spc="-10" dirty="0">
                <a:effectLst/>
                <a:latin typeface="Arial" panose="020B0604020202020204" pitchFamily="34" charset="0"/>
                <a:ea typeface="Arial" panose="020B0604020202020204" pitchFamily="34" charset="0"/>
              </a:rPr>
              <a:t> </a:t>
            </a:r>
            <a:r>
              <a:rPr lang="en-US" sz="2800" b="1" dirty="0">
                <a:effectLst/>
                <a:latin typeface="Arial" panose="020B0604020202020204" pitchFamily="34" charset="0"/>
                <a:ea typeface="Arial" panose="020B0604020202020204" pitchFamily="34" charset="0"/>
              </a:rPr>
              <a:t>progra</a:t>
            </a:r>
            <a:r>
              <a:rPr lang="en-US" sz="2800" b="1" spc="5" dirty="0">
                <a:effectLst/>
                <a:latin typeface="Arial" panose="020B0604020202020204" pitchFamily="34" charset="0"/>
                <a:ea typeface="Arial" panose="020B0604020202020204" pitchFamily="34" charset="0"/>
              </a:rPr>
              <a:t>m</a:t>
            </a:r>
            <a:r>
              <a:rPr lang="en-US" sz="2800" b="1" dirty="0">
                <a:effectLst/>
                <a:latin typeface="Arial" panose="020B0604020202020204" pitchFamily="34" charset="0"/>
                <a:ea typeface="Arial" panose="020B0604020202020204" pitchFamily="34" charset="0"/>
              </a:rPr>
              <a:t>s</a:t>
            </a:r>
            <a:r>
              <a:rPr lang="en-US" sz="2800" b="1" spc="-5" dirty="0">
                <a:effectLst/>
                <a:latin typeface="Arial" panose="020B0604020202020204" pitchFamily="34" charset="0"/>
                <a:ea typeface="Arial" panose="020B0604020202020204" pitchFamily="34" charset="0"/>
              </a:rPr>
              <a:t> </a:t>
            </a:r>
            <a:r>
              <a:rPr lang="en-US" sz="2800" b="1" dirty="0">
                <a:effectLst/>
                <a:latin typeface="Arial" panose="020B0604020202020204" pitchFamily="34" charset="0"/>
                <a:ea typeface="Arial" panose="020B0604020202020204" pitchFamily="34" charset="0"/>
              </a:rPr>
              <a:t>o</a:t>
            </a:r>
            <a:r>
              <a:rPr lang="en-US" sz="2800" b="1" spc="-15" dirty="0">
                <a:effectLst/>
                <a:latin typeface="Arial" panose="020B0604020202020204" pitchFamily="34" charset="0"/>
                <a:ea typeface="Arial" panose="020B0604020202020204" pitchFamily="34" charset="0"/>
              </a:rPr>
              <a:t>b</a:t>
            </a:r>
            <a:r>
              <a:rPr lang="en-US" sz="2800" b="1" spc="5" dirty="0">
                <a:effectLst/>
                <a:latin typeface="Arial" panose="020B0604020202020204" pitchFamily="34" charset="0"/>
                <a:ea typeface="Arial" panose="020B0604020202020204" pitchFamily="34" charset="0"/>
              </a:rPr>
              <a:t>j</a:t>
            </a:r>
            <a:r>
              <a:rPr lang="en-US" sz="2800" b="1" dirty="0">
                <a:effectLst/>
                <a:latin typeface="Arial" panose="020B0604020202020204" pitchFamily="34" charset="0"/>
                <a:ea typeface="Arial" panose="020B0604020202020204" pitchFamily="34" charset="0"/>
              </a:rPr>
              <a:t>ecti</a:t>
            </a:r>
            <a:r>
              <a:rPr lang="en-US" sz="2800" b="1" spc="-15" dirty="0">
                <a:effectLst/>
                <a:latin typeface="Arial" panose="020B0604020202020204" pitchFamily="34" charset="0"/>
                <a:ea typeface="Arial" panose="020B0604020202020204" pitchFamily="34" charset="0"/>
              </a:rPr>
              <a:t>v</a:t>
            </a:r>
            <a:r>
              <a:rPr lang="en-US" sz="2800" b="1" dirty="0">
                <a:effectLst/>
                <a:latin typeface="Arial" panose="020B0604020202020204" pitchFamily="34" charset="0"/>
                <a:ea typeface="Arial" panose="020B0604020202020204" pitchFamily="34" charset="0"/>
              </a:rPr>
              <a:t>e</a:t>
            </a:r>
            <a:r>
              <a:rPr lang="en-US" sz="2800" b="1" spc="-5" dirty="0">
                <a:effectLst/>
                <a:latin typeface="Arial" panose="020B0604020202020204" pitchFamily="34" charset="0"/>
                <a:ea typeface="Arial" panose="020B0604020202020204" pitchFamily="34" charset="0"/>
              </a:rPr>
              <a:t>l</a:t>
            </a:r>
            <a:r>
              <a:rPr lang="en-US" sz="2800" b="1" dirty="0">
                <a:effectLst/>
                <a:latin typeface="Arial" panose="020B0604020202020204" pitchFamily="34" charset="0"/>
                <a:ea typeface="Arial" panose="020B0604020202020204" pitchFamily="34" charset="0"/>
              </a:rPr>
              <a:t>y</a:t>
            </a:r>
            <a:r>
              <a:rPr lang="en-US" sz="2800" b="1" spc="-5" dirty="0">
                <a:effectLst/>
                <a:latin typeface="Arial" panose="020B0604020202020204" pitchFamily="34" charset="0"/>
                <a:ea typeface="Arial" panose="020B0604020202020204" pitchFamily="34" charset="0"/>
              </a:rPr>
              <a:t> </a:t>
            </a:r>
            <a:r>
              <a:rPr lang="en-US" sz="2800" b="1" dirty="0">
                <a:effectLst/>
                <a:latin typeface="Arial" panose="020B0604020202020204" pitchFamily="34" charset="0"/>
                <a:ea typeface="Arial" panose="020B0604020202020204" pitchFamily="34" charset="0"/>
              </a:rPr>
              <a:t>a</a:t>
            </a:r>
            <a:r>
              <a:rPr lang="en-US" sz="2800" b="1" spc="-5" dirty="0">
                <a:effectLst/>
                <a:latin typeface="Arial" panose="020B0604020202020204" pitchFamily="34" charset="0"/>
                <a:ea typeface="Arial" panose="020B0604020202020204" pitchFamily="34" charset="0"/>
              </a:rPr>
              <a:t>n</a:t>
            </a:r>
            <a:r>
              <a:rPr lang="en-US" sz="2800" b="1" dirty="0">
                <a:effectLst/>
                <a:latin typeface="Arial" panose="020B0604020202020204" pitchFamily="34" charset="0"/>
                <a:ea typeface="Arial" panose="020B0604020202020204" pitchFamily="34" charset="0"/>
              </a:rPr>
              <a:t>d </a:t>
            </a:r>
            <a:r>
              <a:rPr lang="en-US" sz="2800" b="1" spc="10" dirty="0">
                <a:effectLst/>
                <a:latin typeface="Arial" panose="020B0604020202020204" pitchFamily="34" charset="0"/>
                <a:ea typeface="Arial" panose="020B0604020202020204" pitchFamily="34" charset="0"/>
              </a:rPr>
              <a:t>t</a:t>
            </a:r>
            <a:r>
              <a:rPr lang="en-US" sz="2800" b="1" dirty="0">
                <a:effectLst/>
                <a:latin typeface="Arial" panose="020B0604020202020204" pitchFamily="34" charset="0"/>
                <a:ea typeface="Arial" panose="020B0604020202020204" pitchFamily="34" charset="0"/>
              </a:rPr>
              <a:t>o </a:t>
            </a:r>
            <a:r>
              <a:rPr lang="en-US" sz="2800" b="1" spc="5" dirty="0">
                <a:effectLst/>
                <a:latin typeface="Arial" panose="020B0604020202020204" pitchFamily="34" charset="0"/>
                <a:ea typeface="Arial" panose="020B0604020202020204" pitchFamily="34" charset="0"/>
              </a:rPr>
              <a:t>r</a:t>
            </a:r>
            <a:r>
              <a:rPr lang="en-US" sz="2800" b="1" dirty="0">
                <a:effectLst/>
                <a:latin typeface="Arial" panose="020B0604020202020204" pitchFamily="34" charset="0"/>
                <a:ea typeface="Arial" panose="020B0604020202020204" pitchFamily="34" charset="0"/>
              </a:rPr>
              <a:t>e</a:t>
            </a:r>
            <a:r>
              <a:rPr lang="en-US" sz="2800" b="1" spc="-5" dirty="0">
                <a:effectLst/>
                <a:latin typeface="Arial" panose="020B0604020202020204" pitchFamily="34" charset="0"/>
                <a:ea typeface="Arial" panose="020B0604020202020204" pitchFamily="34" charset="0"/>
              </a:rPr>
              <a:t>n</a:t>
            </a:r>
            <a:r>
              <a:rPr lang="en-US" sz="2800" b="1" dirty="0">
                <a:effectLst/>
                <a:latin typeface="Arial" panose="020B0604020202020204" pitchFamily="34" charset="0"/>
                <a:ea typeface="Arial" panose="020B0604020202020204" pitchFamily="34" charset="0"/>
              </a:rPr>
              <a:t>d</a:t>
            </a:r>
            <a:r>
              <a:rPr lang="en-US" sz="2800" b="1" spc="-15" dirty="0">
                <a:effectLst/>
                <a:latin typeface="Arial" panose="020B0604020202020204" pitchFamily="34" charset="0"/>
                <a:ea typeface="Arial" panose="020B0604020202020204" pitchFamily="34" charset="0"/>
              </a:rPr>
              <a:t>e</a:t>
            </a:r>
            <a:r>
              <a:rPr lang="en-US" sz="2800" b="1" dirty="0">
                <a:effectLst/>
                <a:latin typeface="Arial" panose="020B0604020202020204" pitchFamily="34" charset="0"/>
                <a:ea typeface="Arial" panose="020B0604020202020204" pitchFamily="34" charset="0"/>
              </a:rPr>
              <a:t>r </a:t>
            </a:r>
            <a:r>
              <a:rPr lang="en-US" sz="2800" b="1" spc="5" dirty="0">
                <a:effectLst/>
                <a:latin typeface="Arial" panose="020B0604020202020204" pitchFamily="34" charset="0"/>
                <a:ea typeface="Arial" panose="020B0604020202020204" pitchFamily="34" charset="0"/>
              </a:rPr>
              <a:t>t</a:t>
            </a:r>
            <a:r>
              <a:rPr lang="en-US" sz="2800" b="1" dirty="0">
                <a:effectLst/>
                <a:latin typeface="Arial" panose="020B0604020202020204" pitchFamily="34" charset="0"/>
                <a:ea typeface="Arial" panose="020B0604020202020204" pitchFamily="34" charset="0"/>
              </a:rPr>
              <a:t>h</a:t>
            </a:r>
            <a:r>
              <a:rPr lang="en-US" sz="2800" b="1" spc="-5" dirty="0">
                <a:effectLst/>
                <a:latin typeface="Arial" panose="020B0604020202020204" pitchFamily="34" charset="0"/>
                <a:ea typeface="Arial" panose="020B0604020202020204" pitchFamily="34" charset="0"/>
              </a:rPr>
              <a:t>ei</a:t>
            </a:r>
            <a:r>
              <a:rPr lang="en-US" sz="2800" b="1" dirty="0">
                <a:effectLst/>
                <a:latin typeface="Arial" panose="020B0604020202020204" pitchFamily="34" charset="0"/>
                <a:ea typeface="Arial" panose="020B0604020202020204" pitchFamily="34" charset="0"/>
              </a:rPr>
              <a:t>r</a:t>
            </a:r>
            <a:r>
              <a:rPr lang="en-US" sz="2800" b="1" spc="10" dirty="0">
                <a:effectLst/>
                <a:latin typeface="Arial" panose="020B0604020202020204" pitchFamily="34" charset="0"/>
                <a:ea typeface="Arial" panose="020B0604020202020204" pitchFamily="34" charset="0"/>
              </a:rPr>
              <a:t> </a:t>
            </a:r>
            <a:r>
              <a:rPr lang="en-US" sz="2800" b="1" dirty="0">
                <a:effectLst/>
                <a:latin typeface="Arial" panose="020B0604020202020204" pitchFamily="34" charset="0"/>
                <a:ea typeface="Arial" panose="020B0604020202020204" pitchFamily="34" charset="0"/>
              </a:rPr>
              <a:t>d</a:t>
            </a:r>
            <a:r>
              <a:rPr lang="en-US" sz="2800" b="1" spc="-5" dirty="0">
                <a:effectLst/>
                <a:latin typeface="Arial" panose="020B0604020202020204" pitchFamily="34" charset="0"/>
                <a:ea typeface="Arial" panose="020B0604020202020204" pitchFamily="34" charset="0"/>
              </a:rPr>
              <a:t>e</a:t>
            </a:r>
            <a:r>
              <a:rPr lang="en-US" sz="2800" b="1" dirty="0">
                <a:effectLst/>
                <a:latin typeface="Arial" panose="020B0604020202020204" pitchFamily="34" charset="0"/>
                <a:ea typeface="Arial" panose="020B0604020202020204" pitchFamily="34" charset="0"/>
              </a:rPr>
              <a:t>c</a:t>
            </a:r>
            <a:r>
              <a:rPr lang="en-US" sz="2800" b="1" spc="-5" dirty="0">
                <a:effectLst/>
                <a:latin typeface="Arial" panose="020B0604020202020204" pitchFamily="34" charset="0"/>
                <a:ea typeface="Arial" panose="020B0604020202020204" pitchFamily="34" charset="0"/>
              </a:rPr>
              <a:t>i</a:t>
            </a:r>
            <a:r>
              <a:rPr lang="en-US" sz="2800" b="1" dirty="0">
                <a:effectLst/>
                <a:latin typeface="Arial" panose="020B0604020202020204" pitchFamily="34" charset="0"/>
                <a:ea typeface="Arial" panose="020B0604020202020204" pitchFamily="34" charset="0"/>
              </a:rPr>
              <a:t>s</a:t>
            </a:r>
            <a:r>
              <a:rPr lang="en-US" sz="2800" b="1" spc="-5" dirty="0">
                <a:effectLst/>
                <a:latin typeface="Arial" panose="020B0604020202020204" pitchFamily="34" charset="0"/>
                <a:ea typeface="Arial" panose="020B0604020202020204" pitchFamily="34" charset="0"/>
              </a:rPr>
              <a:t>i</a:t>
            </a:r>
            <a:r>
              <a:rPr lang="en-US" sz="2800" b="1" dirty="0">
                <a:effectLst/>
                <a:latin typeface="Arial" panose="020B0604020202020204" pitchFamily="34" charset="0"/>
                <a:ea typeface="Arial" panose="020B0604020202020204" pitchFamily="34" charset="0"/>
              </a:rPr>
              <a:t>on b</a:t>
            </a:r>
            <a:r>
              <a:rPr lang="en-US" sz="2800" b="1" spc="-5" dirty="0">
                <a:effectLst/>
                <a:latin typeface="Arial" panose="020B0604020202020204" pitchFamily="34" charset="0"/>
                <a:ea typeface="Arial" panose="020B0604020202020204" pitchFamily="34" charset="0"/>
              </a:rPr>
              <a:t>a</a:t>
            </a:r>
            <a:r>
              <a:rPr lang="en-US" sz="2800" b="1" dirty="0">
                <a:effectLst/>
                <a:latin typeface="Arial" panose="020B0604020202020204" pitchFamily="34" charset="0"/>
                <a:ea typeface="Arial" panose="020B0604020202020204" pitchFamily="34" charset="0"/>
              </a:rPr>
              <a:t>sed on</a:t>
            </a:r>
            <a:r>
              <a:rPr lang="en-US" sz="2800" b="1" spc="-10" dirty="0">
                <a:effectLst/>
                <a:latin typeface="Arial" panose="020B0604020202020204" pitchFamily="34" charset="0"/>
                <a:ea typeface="Arial" panose="020B0604020202020204" pitchFamily="34" charset="0"/>
              </a:rPr>
              <a:t> </a:t>
            </a:r>
            <a:r>
              <a:rPr lang="en-US" sz="2800" b="1" spc="5" dirty="0">
                <a:effectLst/>
                <a:latin typeface="Arial" panose="020B0604020202020204" pitchFamily="34" charset="0"/>
                <a:ea typeface="Arial" panose="020B0604020202020204" pitchFamily="34" charset="0"/>
              </a:rPr>
              <a:t>t</a:t>
            </a:r>
            <a:r>
              <a:rPr lang="en-US" sz="2800" b="1" dirty="0">
                <a:effectLst/>
                <a:latin typeface="Arial" panose="020B0604020202020204" pitchFamily="34" charset="0"/>
                <a:ea typeface="Arial" panose="020B0604020202020204" pitchFamily="34" charset="0"/>
              </a:rPr>
              <a:t>he </a:t>
            </a:r>
            <a:r>
              <a:rPr lang="en-US" sz="2800" b="1" spc="-5" dirty="0">
                <a:effectLst/>
                <a:latin typeface="Arial" panose="020B0604020202020204" pitchFamily="34" charset="0"/>
                <a:ea typeface="Arial" panose="020B0604020202020204" pitchFamily="34" charset="0"/>
              </a:rPr>
              <a:t>i</a:t>
            </a:r>
            <a:r>
              <a:rPr lang="en-US" sz="2800" b="1" spc="-15" dirty="0">
                <a:effectLst/>
                <a:latin typeface="Arial" panose="020B0604020202020204" pitchFamily="34" charset="0"/>
                <a:ea typeface="Arial" panose="020B0604020202020204" pitchFamily="34" charset="0"/>
              </a:rPr>
              <a:t>n</a:t>
            </a:r>
            <a:r>
              <a:rPr lang="en-US" sz="2800" b="1" spc="5" dirty="0">
                <a:effectLst/>
                <a:latin typeface="Arial" panose="020B0604020202020204" pitchFamily="34" charset="0"/>
                <a:ea typeface="Arial" panose="020B0604020202020204" pitchFamily="34" charset="0"/>
              </a:rPr>
              <a:t>f</a:t>
            </a:r>
            <a:r>
              <a:rPr lang="en-US" sz="2800" b="1" dirty="0">
                <a:effectLst/>
                <a:latin typeface="Arial" panose="020B0604020202020204" pitchFamily="34" charset="0"/>
                <a:ea typeface="Arial" panose="020B0604020202020204" pitchFamily="34" charset="0"/>
              </a:rPr>
              <a:t>o</a:t>
            </a:r>
            <a:r>
              <a:rPr lang="en-US" sz="2800" b="1" spc="-10" dirty="0">
                <a:effectLst/>
                <a:latin typeface="Arial" panose="020B0604020202020204" pitchFamily="34" charset="0"/>
                <a:ea typeface="Arial" panose="020B0604020202020204" pitchFamily="34" charset="0"/>
              </a:rPr>
              <a:t>r</a:t>
            </a:r>
            <a:r>
              <a:rPr lang="en-US" sz="2800" b="1" spc="5" dirty="0">
                <a:effectLst/>
                <a:latin typeface="Arial" panose="020B0604020202020204" pitchFamily="34" charset="0"/>
                <a:ea typeface="Arial" panose="020B0604020202020204" pitchFamily="34" charset="0"/>
              </a:rPr>
              <a:t>m</a:t>
            </a:r>
            <a:r>
              <a:rPr lang="en-US" sz="2800" b="1" dirty="0">
                <a:effectLst/>
                <a:latin typeface="Arial" panose="020B0604020202020204" pitchFamily="34" charset="0"/>
                <a:ea typeface="Arial" panose="020B0604020202020204" pitchFamily="34" charset="0"/>
              </a:rPr>
              <a:t>ati</a:t>
            </a:r>
            <a:r>
              <a:rPr lang="en-US" sz="2800" b="1" spc="-5" dirty="0">
                <a:effectLst/>
                <a:latin typeface="Arial" panose="020B0604020202020204" pitchFamily="34" charset="0"/>
                <a:ea typeface="Arial" panose="020B0604020202020204" pitchFamily="34" charset="0"/>
              </a:rPr>
              <a:t>o</a:t>
            </a:r>
            <a:r>
              <a:rPr lang="en-US" sz="2800" b="1" dirty="0">
                <a:effectLst/>
                <a:latin typeface="Arial" panose="020B0604020202020204" pitchFamily="34" charset="0"/>
                <a:ea typeface="Arial" panose="020B0604020202020204" pitchFamily="34" charset="0"/>
              </a:rPr>
              <a:t>n</a:t>
            </a:r>
            <a:r>
              <a:rPr lang="en-US" sz="2800" b="1" spc="-20" dirty="0">
                <a:effectLst/>
                <a:latin typeface="Arial" panose="020B0604020202020204" pitchFamily="34" charset="0"/>
                <a:ea typeface="Arial" panose="020B0604020202020204" pitchFamily="34" charset="0"/>
              </a:rPr>
              <a:t> </a:t>
            </a:r>
            <a:r>
              <a:rPr lang="en-US" sz="2800" b="1" spc="10" dirty="0">
                <a:effectLst/>
                <a:latin typeface="Arial" panose="020B0604020202020204" pitchFamily="34" charset="0"/>
                <a:ea typeface="Arial" panose="020B0604020202020204" pitchFamily="34" charset="0"/>
              </a:rPr>
              <a:t>g</a:t>
            </a:r>
            <a:r>
              <a:rPr lang="en-US" sz="2800" b="1" dirty="0">
                <a:effectLst/>
                <a:latin typeface="Arial" panose="020B0604020202020204" pitchFamily="34" charset="0"/>
                <a:ea typeface="Arial" panose="020B0604020202020204" pitchFamily="34" charset="0"/>
              </a:rPr>
              <a:t>ath</a:t>
            </a:r>
            <a:r>
              <a:rPr lang="en-US" sz="2800" b="1" spc="-10" dirty="0">
                <a:effectLst/>
                <a:latin typeface="Arial" panose="020B0604020202020204" pitchFamily="34" charset="0"/>
                <a:ea typeface="Arial" panose="020B0604020202020204" pitchFamily="34" charset="0"/>
              </a:rPr>
              <a:t>e</a:t>
            </a:r>
            <a:r>
              <a:rPr lang="en-US" sz="2800" b="1" spc="5" dirty="0">
                <a:effectLst/>
                <a:latin typeface="Arial" panose="020B0604020202020204" pitchFamily="34" charset="0"/>
                <a:ea typeface="Arial" panose="020B0604020202020204" pitchFamily="34" charset="0"/>
              </a:rPr>
              <a:t>r</a:t>
            </a:r>
            <a:r>
              <a:rPr lang="en-US" sz="2800" b="1" dirty="0">
                <a:effectLst/>
                <a:latin typeface="Arial" panose="020B0604020202020204" pitchFamily="34" charset="0"/>
                <a:ea typeface="Arial" panose="020B0604020202020204" pitchFamily="34" charset="0"/>
              </a:rPr>
              <a:t>ed </a:t>
            </a:r>
            <a:r>
              <a:rPr lang="en-US" sz="2800" b="1" spc="-5" dirty="0">
                <a:effectLst/>
                <a:latin typeface="Arial" panose="020B0604020202020204" pitchFamily="34" charset="0"/>
                <a:ea typeface="Arial" panose="020B0604020202020204" pitchFamily="34" charset="0"/>
              </a:rPr>
              <a:t>i</a:t>
            </a:r>
            <a:r>
              <a:rPr lang="en-US" sz="2800" b="1" dirty="0">
                <a:effectLst/>
                <a:latin typeface="Arial" panose="020B0604020202020204" pitchFamily="34" charset="0"/>
                <a:ea typeface="Arial" panose="020B0604020202020204" pitchFamily="34" charset="0"/>
              </a:rPr>
              <a:t>n</a:t>
            </a:r>
            <a:r>
              <a:rPr lang="en-US" sz="2800" b="1" spc="-10" dirty="0">
                <a:effectLst/>
                <a:latin typeface="Arial" panose="020B0604020202020204" pitchFamily="34" charset="0"/>
                <a:ea typeface="Arial" panose="020B0604020202020204" pitchFamily="34" charset="0"/>
              </a:rPr>
              <a:t> </a:t>
            </a:r>
            <a:r>
              <a:rPr lang="en-US" sz="2800" b="1" spc="5" dirty="0">
                <a:effectLst/>
                <a:latin typeface="Arial" panose="020B0604020202020204" pitchFamily="34" charset="0"/>
                <a:ea typeface="Arial" panose="020B0604020202020204" pitchFamily="34" charset="0"/>
              </a:rPr>
              <a:t>t</a:t>
            </a:r>
            <a:r>
              <a:rPr lang="en-US" sz="2800" b="1" dirty="0">
                <a:effectLst/>
                <a:latin typeface="Arial" panose="020B0604020202020204" pitchFamily="34" charset="0"/>
                <a:ea typeface="Arial" panose="020B0604020202020204" pitchFamily="34" charset="0"/>
              </a:rPr>
              <a:t>he</a:t>
            </a:r>
            <a:r>
              <a:rPr lang="en-US" sz="2800" b="1" spc="-10" dirty="0">
                <a:effectLst/>
                <a:latin typeface="Arial" panose="020B0604020202020204" pitchFamily="34" charset="0"/>
                <a:ea typeface="Arial" panose="020B0604020202020204" pitchFamily="34" charset="0"/>
              </a:rPr>
              <a:t> </a:t>
            </a:r>
            <a:r>
              <a:rPr lang="en-US" sz="2800" b="1" spc="5" dirty="0">
                <a:effectLst/>
                <a:latin typeface="Arial" panose="020B0604020202020204" pitchFamily="34" charset="0"/>
                <a:ea typeface="Arial" panose="020B0604020202020204" pitchFamily="34" charset="0"/>
              </a:rPr>
              <a:t>r</a:t>
            </a:r>
            <a:r>
              <a:rPr lang="en-US" sz="2800" b="1" dirty="0">
                <a:effectLst/>
                <a:latin typeface="Arial" panose="020B0604020202020204" pitchFamily="34" charset="0"/>
                <a:ea typeface="Arial" panose="020B0604020202020204" pitchFamily="34" charset="0"/>
              </a:rPr>
              <a:t>e</a:t>
            </a:r>
            <a:r>
              <a:rPr lang="en-US" sz="2800" b="1" spc="-15" dirty="0">
                <a:effectLst/>
                <a:latin typeface="Arial" panose="020B0604020202020204" pitchFamily="34" charset="0"/>
                <a:ea typeface="Arial" panose="020B0604020202020204" pitchFamily="34" charset="0"/>
              </a:rPr>
              <a:t>v</a:t>
            </a:r>
            <a:r>
              <a:rPr lang="en-US" sz="2800" b="1" spc="-5" dirty="0">
                <a:effectLst/>
                <a:latin typeface="Arial" panose="020B0604020202020204" pitchFamily="34" charset="0"/>
                <a:ea typeface="Arial" panose="020B0604020202020204" pitchFamily="34" charset="0"/>
              </a:rPr>
              <a:t>i</a:t>
            </a:r>
            <a:r>
              <a:rPr lang="en-US" sz="2800" b="1" dirty="0">
                <a:effectLst/>
                <a:latin typeface="Arial" panose="020B0604020202020204" pitchFamily="34" charset="0"/>
                <a:ea typeface="Arial" panose="020B0604020202020204" pitchFamily="34" charset="0"/>
              </a:rPr>
              <a:t>ew</a:t>
            </a:r>
            <a:r>
              <a:rPr lang="en-US" sz="2800" b="1" spc="-15" dirty="0">
                <a:effectLst/>
                <a:latin typeface="Arial" panose="020B0604020202020204" pitchFamily="34" charset="0"/>
                <a:ea typeface="Arial" panose="020B0604020202020204" pitchFamily="34" charset="0"/>
              </a:rPr>
              <a:t> </a:t>
            </a:r>
            <a:r>
              <a:rPr lang="en-US" sz="2800" b="1" spc="10" dirty="0">
                <a:effectLst/>
                <a:latin typeface="Arial" panose="020B0604020202020204" pitchFamily="34" charset="0"/>
                <a:ea typeface="Arial" panose="020B0604020202020204" pitchFamily="34" charset="0"/>
              </a:rPr>
              <a:t>p</a:t>
            </a:r>
            <a:r>
              <a:rPr lang="en-US" sz="2800" b="1" spc="5" dirty="0">
                <a:effectLst/>
                <a:latin typeface="Arial" panose="020B0604020202020204" pitchFamily="34" charset="0"/>
                <a:ea typeface="Arial" panose="020B0604020202020204" pitchFamily="34" charset="0"/>
              </a:rPr>
              <a:t>r</a:t>
            </a:r>
            <a:r>
              <a:rPr lang="en-US" sz="2800" b="1" dirty="0">
                <a:effectLst/>
                <a:latin typeface="Arial" panose="020B0604020202020204" pitchFamily="34" charset="0"/>
                <a:ea typeface="Arial" panose="020B0604020202020204" pitchFamily="34" charset="0"/>
              </a:rPr>
              <a:t>oc</a:t>
            </a:r>
            <a:r>
              <a:rPr lang="en-US" sz="2800" b="1" spc="-5" dirty="0">
                <a:effectLst/>
                <a:latin typeface="Arial" panose="020B0604020202020204" pitchFamily="34" charset="0"/>
                <a:ea typeface="Arial" panose="020B0604020202020204" pitchFamily="34" charset="0"/>
              </a:rPr>
              <a:t>e</a:t>
            </a:r>
            <a:r>
              <a:rPr lang="en-US" sz="2800" b="1" dirty="0">
                <a:effectLst/>
                <a:latin typeface="Arial" panose="020B0604020202020204" pitchFamily="34" charset="0"/>
                <a:ea typeface="Arial" panose="020B0604020202020204" pitchFamily="34" charset="0"/>
              </a:rPr>
              <a:t>s</a:t>
            </a:r>
            <a:r>
              <a:rPr lang="en-US" sz="2800" b="1" spc="-10" dirty="0">
                <a:effectLst/>
                <a:latin typeface="Arial" panose="020B0604020202020204" pitchFamily="34" charset="0"/>
                <a:ea typeface="Arial" panose="020B0604020202020204" pitchFamily="34" charset="0"/>
              </a:rPr>
              <a:t>s</a:t>
            </a:r>
            <a:r>
              <a:rPr lang="en-US" sz="2800" b="1" dirty="0">
                <a:effectLst/>
                <a:latin typeface="Arial" panose="020B0604020202020204" pitchFamily="34" charset="0"/>
                <a:ea typeface="Arial" panose="020B0604020202020204" pitchFamily="34" charset="0"/>
              </a:rPr>
              <a:t>.</a:t>
            </a:r>
            <a:r>
              <a:rPr lang="en-US" sz="2800" b="1" spc="10" dirty="0">
                <a:effectLst/>
                <a:latin typeface="Arial" panose="020B0604020202020204" pitchFamily="34" charset="0"/>
                <a:ea typeface="Arial" panose="020B0604020202020204" pitchFamily="34" charset="0"/>
              </a:rPr>
              <a:t> </a:t>
            </a:r>
          </a:p>
          <a:p>
            <a:pPr marL="457200" lvl="1" indent="0">
              <a:spcBef>
                <a:spcPts val="0"/>
              </a:spcBef>
              <a:buNone/>
            </a:pPr>
            <a:endParaRPr lang="en-US" sz="2800" b="1" spc="10" dirty="0">
              <a:latin typeface="Arial" panose="020B0604020202020204" pitchFamily="34" charset="0"/>
              <a:ea typeface="Arial" panose="020B0604020202020204" pitchFamily="34" charset="0"/>
            </a:endParaRPr>
          </a:p>
          <a:p>
            <a:pPr marL="457200" lvl="1" indent="0">
              <a:spcBef>
                <a:spcPts val="0"/>
              </a:spcBef>
              <a:buNone/>
            </a:pPr>
            <a:r>
              <a:rPr lang="en-US" sz="2800" b="1" spc="-5" dirty="0">
                <a:effectLst/>
                <a:latin typeface="Arial"/>
                <a:ea typeface="Arial" panose="020B0604020202020204" pitchFamily="34" charset="0"/>
                <a:cs typeface="Arial"/>
              </a:rPr>
              <a:t>A</a:t>
            </a:r>
            <a:r>
              <a:rPr lang="en-US" sz="2800" b="1" dirty="0">
                <a:effectLst/>
                <a:latin typeface="Arial"/>
                <a:ea typeface="Arial" panose="020B0604020202020204" pitchFamily="34" charset="0"/>
                <a:cs typeface="Arial"/>
              </a:rPr>
              <a:t>ny</a:t>
            </a:r>
            <a:r>
              <a:rPr lang="en-US" sz="2800" b="1" spc="-10" dirty="0">
                <a:effectLst/>
                <a:latin typeface="Arial"/>
                <a:ea typeface="Arial" panose="020B0604020202020204" pitchFamily="34" charset="0"/>
                <a:cs typeface="Arial"/>
              </a:rPr>
              <a:t> </a:t>
            </a:r>
            <a:r>
              <a:rPr lang="en-US" sz="2800" b="1" dirty="0">
                <a:effectLst/>
                <a:latin typeface="Arial"/>
                <a:ea typeface="Arial" panose="020B0604020202020204" pitchFamily="34" charset="0"/>
                <a:cs typeface="Arial"/>
              </a:rPr>
              <a:t>p</a:t>
            </a:r>
            <a:r>
              <a:rPr lang="en-US" sz="2800" b="1" spc="-5" dirty="0">
                <a:effectLst/>
                <a:latin typeface="Arial"/>
                <a:ea typeface="Arial" panose="020B0604020202020204" pitchFamily="34" charset="0"/>
                <a:cs typeface="Arial"/>
              </a:rPr>
              <a:t>e</a:t>
            </a:r>
            <a:r>
              <a:rPr lang="en-US" sz="2800" b="1" spc="5" dirty="0">
                <a:effectLst/>
                <a:latin typeface="Arial"/>
                <a:ea typeface="Arial" panose="020B0604020202020204" pitchFamily="34" charset="0"/>
                <a:cs typeface="Arial"/>
              </a:rPr>
              <a:t>r</a:t>
            </a:r>
            <a:r>
              <a:rPr lang="en-US" sz="2800" b="1" dirty="0">
                <a:effectLst/>
                <a:latin typeface="Arial"/>
                <a:ea typeface="Arial" panose="020B0604020202020204" pitchFamily="34" charset="0"/>
                <a:cs typeface="Arial"/>
              </a:rPr>
              <a:t>so</a:t>
            </a:r>
            <a:r>
              <a:rPr lang="en-US" sz="2800" b="1" spc="-5" dirty="0">
                <a:effectLst/>
                <a:latin typeface="Arial"/>
                <a:ea typeface="Arial" panose="020B0604020202020204" pitchFamily="34" charset="0"/>
                <a:cs typeface="Arial"/>
              </a:rPr>
              <a:t>n</a:t>
            </a:r>
            <a:r>
              <a:rPr lang="en-US" sz="2800" b="1" dirty="0">
                <a:effectLst/>
                <a:latin typeface="Arial"/>
                <a:ea typeface="Arial" panose="020B0604020202020204" pitchFamily="34" charset="0"/>
                <a:cs typeface="Arial"/>
              </a:rPr>
              <a:t>al</a:t>
            </a:r>
            <a:r>
              <a:rPr lang="en-US" sz="2800" b="1" spc="-10" dirty="0">
                <a:effectLst/>
                <a:latin typeface="Arial"/>
                <a:ea typeface="Arial" panose="020B0604020202020204" pitchFamily="34" charset="0"/>
                <a:cs typeface="Arial"/>
              </a:rPr>
              <a:t> </a:t>
            </a:r>
            <a:r>
              <a:rPr lang="en-US" sz="2800" b="1" dirty="0">
                <a:effectLst/>
                <a:latin typeface="Arial"/>
                <a:ea typeface="Arial" panose="020B0604020202020204" pitchFamily="34" charset="0"/>
                <a:cs typeface="Arial"/>
              </a:rPr>
              <a:t>or</a:t>
            </a:r>
            <a:r>
              <a:rPr lang="en-US" sz="2800" b="1" spc="-15" dirty="0">
                <a:effectLst/>
                <a:latin typeface="Arial"/>
                <a:ea typeface="Arial" panose="020B0604020202020204" pitchFamily="34" charset="0"/>
                <a:cs typeface="Arial"/>
              </a:rPr>
              <a:t> </a:t>
            </a:r>
            <a:r>
              <a:rPr lang="en-US" sz="2800" b="1" dirty="0">
                <a:effectLst/>
                <a:latin typeface="Arial"/>
                <a:ea typeface="Arial" panose="020B0604020202020204" pitchFamily="34" charset="0"/>
                <a:cs typeface="Arial"/>
              </a:rPr>
              <a:t>pr</a:t>
            </a:r>
            <a:r>
              <a:rPr lang="en-US" sz="2800" b="1" spc="-10" dirty="0">
                <a:effectLst/>
                <a:latin typeface="Arial"/>
                <a:ea typeface="Arial" panose="020B0604020202020204" pitchFamily="34" charset="0"/>
                <a:cs typeface="Arial"/>
              </a:rPr>
              <a:t>o</a:t>
            </a:r>
            <a:r>
              <a:rPr lang="en-US" sz="2800" b="1" spc="15" dirty="0">
                <a:effectLst/>
                <a:latin typeface="Arial"/>
                <a:ea typeface="Arial" panose="020B0604020202020204" pitchFamily="34" charset="0"/>
                <a:cs typeface="Arial"/>
              </a:rPr>
              <a:t>f</a:t>
            </a:r>
            <a:r>
              <a:rPr lang="en-US" sz="2800" b="1" dirty="0">
                <a:effectLst/>
                <a:latin typeface="Arial"/>
                <a:ea typeface="Arial" panose="020B0604020202020204" pitchFamily="34" charset="0"/>
                <a:cs typeface="Arial"/>
              </a:rPr>
              <a:t>ess</a:t>
            </a:r>
            <a:r>
              <a:rPr lang="en-US" sz="2800" b="1" spc="-5" dirty="0">
                <a:effectLst/>
                <a:latin typeface="Arial"/>
                <a:ea typeface="Arial" panose="020B0604020202020204" pitchFamily="34" charset="0"/>
                <a:cs typeface="Arial"/>
              </a:rPr>
              <a:t>i</a:t>
            </a:r>
            <a:r>
              <a:rPr lang="en-US" sz="2800" b="1" dirty="0">
                <a:effectLst/>
                <a:latin typeface="Arial"/>
                <a:ea typeface="Arial" panose="020B0604020202020204" pitchFamily="34" charset="0"/>
                <a:cs typeface="Arial"/>
              </a:rPr>
              <a:t>o</a:t>
            </a:r>
            <a:r>
              <a:rPr lang="en-US" sz="2800" b="1" spc="-5" dirty="0">
                <a:effectLst/>
                <a:latin typeface="Arial"/>
                <a:ea typeface="Arial" panose="020B0604020202020204" pitchFamily="34" charset="0"/>
                <a:cs typeface="Arial"/>
              </a:rPr>
              <a:t>n</a:t>
            </a:r>
            <a:r>
              <a:rPr lang="en-US" sz="2800" b="1" dirty="0">
                <a:effectLst/>
                <a:latin typeface="Arial"/>
                <a:ea typeface="Arial" panose="020B0604020202020204" pitchFamily="34" charset="0"/>
                <a:cs typeface="Arial"/>
              </a:rPr>
              <a:t>al o</a:t>
            </a:r>
            <a:r>
              <a:rPr lang="en-US" sz="2800" b="1" spc="-5" dirty="0">
                <a:effectLst/>
                <a:latin typeface="Arial"/>
                <a:ea typeface="Arial" panose="020B0604020202020204" pitchFamily="34" charset="0"/>
                <a:cs typeface="Arial"/>
              </a:rPr>
              <a:t>pi</a:t>
            </a:r>
            <a:r>
              <a:rPr lang="en-US" sz="2800" b="1" dirty="0">
                <a:effectLst/>
                <a:latin typeface="Arial"/>
                <a:ea typeface="Arial" panose="020B0604020202020204" pitchFamily="34" charset="0"/>
                <a:cs typeface="Arial"/>
              </a:rPr>
              <a:t>n</a:t>
            </a:r>
            <a:r>
              <a:rPr lang="en-US" sz="2800" b="1" spc="-5" dirty="0">
                <a:effectLst/>
                <a:latin typeface="Arial"/>
                <a:ea typeface="Arial" panose="020B0604020202020204" pitchFamily="34" charset="0"/>
                <a:cs typeface="Arial"/>
              </a:rPr>
              <a:t>i</a:t>
            </a:r>
            <a:r>
              <a:rPr lang="en-US" sz="2800" b="1" dirty="0">
                <a:effectLst/>
                <a:latin typeface="Arial"/>
                <a:ea typeface="Arial" panose="020B0604020202020204" pitchFamily="34" charset="0"/>
                <a:cs typeface="Arial"/>
              </a:rPr>
              <a:t>o</a:t>
            </a:r>
            <a:r>
              <a:rPr lang="en-US" sz="2800" b="1" spc="-5" dirty="0">
                <a:effectLst/>
                <a:latin typeface="Arial"/>
                <a:ea typeface="Arial" panose="020B0604020202020204" pitchFamily="34" charset="0"/>
                <a:cs typeface="Arial"/>
              </a:rPr>
              <a:t>n</a:t>
            </a:r>
            <a:r>
              <a:rPr lang="en-US" sz="2800" b="1" dirty="0">
                <a:effectLst/>
                <a:latin typeface="Arial"/>
                <a:ea typeface="Arial" panose="020B0604020202020204" pitchFamily="34" charset="0"/>
                <a:cs typeface="Arial"/>
              </a:rPr>
              <a:t>s o</a:t>
            </a:r>
            <a:r>
              <a:rPr lang="en-US" sz="2800" b="1" spc="-5" dirty="0">
                <a:effectLst/>
                <a:latin typeface="Arial"/>
                <a:ea typeface="Arial" panose="020B0604020202020204" pitchFamily="34" charset="0"/>
                <a:cs typeface="Arial"/>
              </a:rPr>
              <a:t>u</a:t>
            </a:r>
            <a:r>
              <a:rPr lang="en-US" sz="2800" b="1" spc="5" dirty="0">
                <a:effectLst/>
                <a:latin typeface="Arial"/>
                <a:ea typeface="Arial" panose="020B0604020202020204" pitchFamily="34" charset="0"/>
                <a:cs typeface="Arial"/>
              </a:rPr>
              <a:t>t</a:t>
            </a:r>
            <a:r>
              <a:rPr lang="en-US" sz="2800" b="1" dirty="0">
                <a:effectLst/>
                <a:latin typeface="Arial"/>
                <a:ea typeface="Arial" panose="020B0604020202020204" pitchFamily="34" charset="0"/>
                <a:cs typeface="Arial"/>
              </a:rPr>
              <a:t>s</a:t>
            </a:r>
            <a:r>
              <a:rPr lang="en-US" sz="2800" b="1" spc="-5" dirty="0">
                <a:effectLst/>
                <a:latin typeface="Arial"/>
                <a:ea typeface="Arial" panose="020B0604020202020204" pitchFamily="34" charset="0"/>
                <a:cs typeface="Arial"/>
              </a:rPr>
              <a:t>i</a:t>
            </a:r>
            <a:r>
              <a:rPr lang="en-US" sz="2800" b="1" dirty="0">
                <a:effectLst/>
                <a:latin typeface="Arial"/>
                <a:ea typeface="Arial" panose="020B0604020202020204" pitchFamily="34" charset="0"/>
                <a:cs typeface="Arial"/>
              </a:rPr>
              <a:t>de</a:t>
            </a:r>
            <a:r>
              <a:rPr lang="en-US" sz="2800" b="1" spc="-10" dirty="0">
                <a:effectLst/>
                <a:latin typeface="Arial"/>
                <a:ea typeface="Arial" panose="020B0604020202020204" pitchFamily="34" charset="0"/>
                <a:cs typeface="Arial"/>
              </a:rPr>
              <a:t> </a:t>
            </a:r>
            <a:r>
              <a:rPr lang="en-US" sz="2800" b="1" spc="5" dirty="0">
                <a:effectLst/>
                <a:latin typeface="Arial"/>
                <a:ea typeface="Arial" panose="020B0604020202020204" pitchFamily="34" charset="0"/>
                <a:cs typeface="Arial"/>
              </a:rPr>
              <a:t>t</a:t>
            </a:r>
            <a:r>
              <a:rPr lang="en-US" sz="2800" b="1" dirty="0">
                <a:effectLst/>
                <a:latin typeface="Arial"/>
                <a:ea typeface="Arial" panose="020B0604020202020204" pitchFamily="34" charset="0"/>
                <a:cs typeface="Arial"/>
              </a:rPr>
              <a:t>he</a:t>
            </a:r>
            <a:r>
              <a:rPr lang="en-US" sz="2800" b="1" spc="-10" dirty="0">
                <a:effectLst/>
                <a:latin typeface="Arial"/>
                <a:ea typeface="Arial" panose="020B0604020202020204" pitchFamily="34" charset="0"/>
                <a:cs typeface="Arial"/>
              </a:rPr>
              <a:t> </a:t>
            </a:r>
            <a:r>
              <a:rPr lang="en-US" sz="2800" b="1" spc="5" dirty="0">
                <a:effectLst/>
                <a:latin typeface="Arial"/>
                <a:ea typeface="Arial" panose="020B0604020202020204" pitchFamily="34" charset="0"/>
                <a:cs typeface="Arial"/>
              </a:rPr>
              <a:t>r</a:t>
            </a:r>
            <a:r>
              <a:rPr lang="en-US" sz="2800" b="1" dirty="0">
                <a:effectLst/>
                <a:latin typeface="Arial"/>
                <a:ea typeface="Arial" panose="020B0604020202020204" pitchFamily="34" charset="0"/>
                <a:cs typeface="Arial"/>
              </a:rPr>
              <a:t>e</a:t>
            </a:r>
            <a:r>
              <a:rPr lang="en-US" sz="2800" b="1" spc="-15" dirty="0">
                <a:effectLst/>
                <a:latin typeface="Arial"/>
                <a:ea typeface="Arial" panose="020B0604020202020204" pitchFamily="34" charset="0"/>
                <a:cs typeface="Arial"/>
              </a:rPr>
              <a:t>v</a:t>
            </a:r>
            <a:r>
              <a:rPr lang="en-US" sz="2800" b="1" spc="-5" dirty="0">
                <a:effectLst/>
                <a:latin typeface="Arial"/>
                <a:ea typeface="Arial" panose="020B0604020202020204" pitchFamily="34" charset="0"/>
                <a:cs typeface="Arial"/>
              </a:rPr>
              <a:t>i</a:t>
            </a:r>
            <a:r>
              <a:rPr lang="en-US" sz="2800" b="1" dirty="0">
                <a:effectLst/>
                <a:latin typeface="Arial"/>
                <a:ea typeface="Arial" panose="020B0604020202020204" pitchFamily="34" charset="0"/>
                <a:cs typeface="Arial"/>
              </a:rPr>
              <a:t>ew</a:t>
            </a:r>
            <a:r>
              <a:rPr lang="en-US" sz="2800" b="1" spc="-15" dirty="0">
                <a:effectLst/>
                <a:latin typeface="Arial"/>
                <a:ea typeface="Arial" panose="020B0604020202020204" pitchFamily="34" charset="0"/>
                <a:cs typeface="Arial"/>
              </a:rPr>
              <a:t> </a:t>
            </a:r>
            <a:r>
              <a:rPr lang="en-US" sz="2800" b="1" dirty="0">
                <a:effectLst/>
                <a:latin typeface="Arial"/>
                <a:ea typeface="Arial" panose="020B0604020202020204" pitchFamily="34" charset="0"/>
                <a:cs typeface="Arial"/>
              </a:rPr>
              <a:t>process</a:t>
            </a:r>
            <a:r>
              <a:rPr lang="en-US" sz="2800" b="1" spc="5" dirty="0">
                <a:effectLst/>
                <a:latin typeface="Arial"/>
                <a:ea typeface="Arial" panose="020B0604020202020204" pitchFamily="34" charset="0"/>
                <a:cs typeface="Arial"/>
              </a:rPr>
              <a:t> </a:t>
            </a:r>
            <a:r>
              <a:rPr lang="en-US" sz="2800" b="1" dirty="0">
                <a:effectLst/>
                <a:latin typeface="Arial"/>
                <a:ea typeface="Arial" panose="020B0604020202020204" pitchFamily="34" charset="0"/>
                <a:cs typeface="Arial"/>
              </a:rPr>
              <a:t>sh</a:t>
            </a:r>
            <a:r>
              <a:rPr lang="en-US" sz="2800" b="1" spc="-5" dirty="0">
                <a:effectLst/>
                <a:latin typeface="Arial"/>
                <a:ea typeface="Arial" panose="020B0604020202020204" pitchFamily="34" charset="0"/>
                <a:cs typeface="Arial"/>
              </a:rPr>
              <a:t>o</a:t>
            </a:r>
            <a:r>
              <a:rPr lang="en-US" sz="2800" b="1" dirty="0">
                <a:effectLst/>
                <a:latin typeface="Arial"/>
                <a:ea typeface="Arial" panose="020B0604020202020204" pitchFamily="34" charset="0"/>
                <a:cs typeface="Arial"/>
              </a:rPr>
              <a:t>u</a:t>
            </a:r>
            <a:r>
              <a:rPr lang="en-US" sz="2800" b="1" spc="-5" dirty="0">
                <a:effectLst/>
                <a:latin typeface="Arial"/>
                <a:ea typeface="Arial" panose="020B0604020202020204" pitchFamily="34" charset="0"/>
                <a:cs typeface="Arial"/>
              </a:rPr>
              <a:t>l</a:t>
            </a:r>
            <a:r>
              <a:rPr lang="en-US" sz="2800" b="1" dirty="0">
                <a:effectLst/>
                <a:latin typeface="Arial"/>
                <a:ea typeface="Arial" panose="020B0604020202020204" pitchFamily="34" charset="0"/>
                <a:cs typeface="Arial"/>
              </a:rPr>
              <a:t>d n</a:t>
            </a:r>
            <a:r>
              <a:rPr lang="en-US" sz="2800" b="1" spc="-10" dirty="0">
                <a:effectLst/>
                <a:latin typeface="Arial"/>
                <a:ea typeface="Arial" panose="020B0604020202020204" pitchFamily="34" charset="0"/>
                <a:cs typeface="Arial"/>
              </a:rPr>
              <a:t>o</a:t>
            </a:r>
            <a:r>
              <a:rPr lang="en-US" sz="2800" b="1" dirty="0">
                <a:effectLst/>
                <a:latin typeface="Arial"/>
                <a:ea typeface="Arial" panose="020B0604020202020204" pitchFamily="34" charset="0"/>
                <a:cs typeface="Arial"/>
              </a:rPr>
              <a:t>t</a:t>
            </a:r>
            <a:r>
              <a:rPr lang="en-US" sz="2800" b="1" spc="10" dirty="0">
                <a:effectLst/>
                <a:latin typeface="Arial"/>
                <a:ea typeface="Arial" panose="020B0604020202020204" pitchFamily="34" charset="0"/>
                <a:cs typeface="Arial"/>
              </a:rPr>
              <a:t> </a:t>
            </a:r>
            <a:r>
              <a:rPr lang="en-US" sz="2800" b="1" spc="-15" dirty="0">
                <a:effectLst/>
                <a:latin typeface="Arial"/>
                <a:ea typeface="Arial" panose="020B0604020202020204" pitchFamily="34" charset="0"/>
                <a:cs typeface="Arial"/>
              </a:rPr>
              <a:t>a</a:t>
            </a:r>
            <a:r>
              <a:rPr lang="en-US" sz="2800" b="1" spc="-5" dirty="0">
                <a:effectLst/>
                <a:latin typeface="Arial"/>
                <a:ea typeface="Arial" panose="020B0604020202020204" pitchFamily="34" charset="0"/>
                <a:cs typeface="Arial"/>
              </a:rPr>
              <a:t>f</a:t>
            </a:r>
            <a:r>
              <a:rPr lang="en-US" sz="2800" b="1" spc="5" dirty="0">
                <a:effectLst/>
                <a:latin typeface="Arial"/>
                <a:ea typeface="Arial" panose="020B0604020202020204" pitchFamily="34" charset="0"/>
                <a:cs typeface="Arial"/>
              </a:rPr>
              <a:t>f</a:t>
            </a:r>
            <a:r>
              <a:rPr lang="en-US" sz="2800" b="1" dirty="0">
                <a:effectLst/>
                <a:latin typeface="Arial"/>
                <a:ea typeface="Arial" panose="020B0604020202020204" pitchFamily="34" charset="0"/>
                <a:cs typeface="Arial"/>
              </a:rPr>
              <a:t>ect</a:t>
            </a:r>
            <a:r>
              <a:rPr lang="en-US" sz="2800" b="1" spc="-5" dirty="0">
                <a:effectLst/>
                <a:latin typeface="Arial"/>
                <a:ea typeface="Arial" panose="020B0604020202020204" pitchFamily="34" charset="0"/>
                <a:cs typeface="Arial"/>
              </a:rPr>
              <a:t> </a:t>
            </a:r>
            <a:r>
              <a:rPr lang="en-US" sz="2800" b="1" spc="5" dirty="0">
                <a:latin typeface="Arial"/>
                <a:ea typeface="Arial" panose="020B0604020202020204" pitchFamily="34" charset="0"/>
                <a:cs typeface="Arial"/>
              </a:rPr>
              <a:t>t</a:t>
            </a:r>
            <a:r>
              <a:rPr lang="en-US" sz="2800" b="1" dirty="0">
                <a:latin typeface="Arial"/>
                <a:ea typeface="Arial" panose="020B0604020202020204" pitchFamily="34" charset="0"/>
                <a:cs typeface="Arial"/>
              </a:rPr>
              <a:t>he panel's</a:t>
            </a:r>
            <a:r>
              <a:rPr lang="en-US" sz="2800" b="1" spc="-10" dirty="0">
                <a:effectLst/>
                <a:latin typeface="Arial"/>
                <a:ea typeface="Arial" panose="020B0604020202020204" pitchFamily="34" charset="0"/>
                <a:cs typeface="Arial"/>
              </a:rPr>
              <a:t> </a:t>
            </a:r>
            <a:r>
              <a:rPr lang="en-US" sz="2800" b="1" dirty="0">
                <a:effectLst/>
                <a:latin typeface="Arial"/>
                <a:ea typeface="Arial" panose="020B0604020202020204" pitchFamily="34" charset="0"/>
                <a:cs typeface="Arial"/>
              </a:rPr>
              <a:t>d</a:t>
            </a:r>
            <a:r>
              <a:rPr lang="en-US" sz="2800" b="1" spc="-5" dirty="0">
                <a:effectLst/>
                <a:latin typeface="Arial"/>
                <a:ea typeface="Arial" panose="020B0604020202020204" pitchFamily="34" charset="0"/>
                <a:cs typeface="Arial"/>
              </a:rPr>
              <a:t>e</a:t>
            </a:r>
            <a:r>
              <a:rPr lang="en-US" sz="2800" b="1" dirty="0">
                <a:effectLst/>
                <a:latin typeface="Arial"/>
                <a:ea typeface="Arial" panose="020B0604020202020204" pitchFamily="34" charset="0"/>
                <a:cs typeface="Arial"/>
              </a:rPr>
              <a:t>c</a:t>
            </a:r>
            <a:r>
              <a:rPr lang="en-US" sz="2800" b="1" spc="-5" dirty="0">
                <a:effectLst/>
                <a:latin typeface="Arial"/>
                <a:ea typeface="Arial" panose="020B0604020202020204" pitchFamily="34" charset="0"/>
                <a:cs typeface="Arial"/>
              </a:rPr>
              <a:t>i</a:t>
            </a:r>
            <a:r>
              <a:rPr lang="en-US" sz="2800" b="1" dirty="0">
                <a:effectLst/>
                <a:latin typeface="Arial"/>
                <a:ea typeface="Arial" panose="020B0604020202020204" pitchFamily="34" charset="0"/>
                <a:cs typeface="Arial"/>
              </a:rPr>
              <a:t>s</a:t>
            </a:r>
            <a:r>
              <a:rPr lang="en-US" sz="2800" b="1" spc="-5" dirty="0">
                <a:effectLst/>
                <a:latin typeface="Arial"/>
                <a:ea typeface="Arial" panose="020B0604020202020204" pitchFamily="34" charset="0"/>
                <a:cs typeface="Arial"/>
              </a:rPr>
              <a:t>i</a:t>
            </a:r>
            <a:r>
              <a:rPr lang="en-US" sz="2800" b="1" dirty="0">
                <a:effectLst/>
                <a:latin typeface="Arial"/>
                <a:ea typeface="Arial" panose="020B0604020202020204" pitchFamily="34" charset="0"/>
                <a:cs typeface="Arial"/>
              </a:rPr>
              <a:t>o</a:t>
            </a:r>
            <a:r>
              <a:rPr lang="en-US" sz="2800" b="1" spc="-5" dirty="0">
                <a:effectLst/>
                <a:latin typeface="Arial"/>
                <a:ea typeface="Arial" panose="020B0604020202020204" pitchFamily="34" charset="0"/>
                <a:cs typeface="Arial"/>
              </a:rPr>
              <a:t>ns</a:t>
            </a:r>
            <a:r>
              <a:rPr lang="en-US" sz="2800" b="1" spc="-5" dirty="0">
                <a:latin typeface="Arial"/>
                <a:ea typeface="Arial" panose="020B0604020202020204" pitchFamily="34" charset="0"/>
                <a:cs typeface="Arial"/>
              </a:rPr>
              <a:t>, although observations about the review process and/or the standards themselves are welcome and can be shared with the accreditation manager at any time</a:t>
            </a:r>
            <a:r>
              <a:rPr lang="en-US" sz="2800" b="1" dirty="0">
                <a:latin typeface="Arial"/>
                <a:ea typeface="Arial" panose="020B0604020202020204" pitchFamily="34" charset="0"/>
                <a:cs typeface="Arial"/>
              </a:rPr>
              <a:t>.</a:t>
            </a:r>
            <a:endParaRPr lang="en-US" sz="2800" b="1" dirty="0">
              <a:latin typeface="Arial"/>
              <a:cs typeface="Arial"/>
            </a:endParaRPr>
          </a:p>
        </p:txBody>
      </p:sp>
    </p:spTree>
    <p:extLst>
      <p:ext uri="{BB962C8B-B14F-4D97-AF65-F5344CB8AC3E}">
        <p14:creationId xmlns:p14="http://schemas.microsoft.com/office/powerpoint/2010/main" val="1234207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B157F-F3E6-43F9-84FC-E1A9F19BD5A1}"/>
              </a:ext>
            </a:extLst>
          </p:cNvPr>
          <p:cNvSpPr>
            <a:spLocks noGrp="1"/>
          </p:cNvSpPr>
          <p:nvPr>
            <p:ph type="ctrTitle"/>
          </p:nvPr>
        </p:nvSpPr>
        <p:spPr>
          <a:xfrm>
            <a:off x="1524000" y="257175"/>
            <a:ext cx="9144000" cy="1009650"/>
          </a:xfrm>
        </p:spPr>
        <p:txBody>
          <a:bodyPr>
            <a:normAutofit/>
          </a:bodyPr>
          <a:lstStyle/>
          <a:p>
            <a:r>
              <a:rPr lang="en-US" sz="4400" dirty="0">
                <a:solidFill>
                  <a:srgbClr val="C00000"/>
                </a:solidFill>
                <a:latin typeface="Cambria" panose="02040503050406030204" pitchFamily="18" charset="0"/>
                <a:ea typeface="Cambria" panose="02040503050406030204" pitchFamily="18" charset="0"/>
              </a:rPr>
              <a:t>OSAC Application Process—Part 1</a:t>
            </a:r>
          </a:p>
        </p:txBody>
      </p:sp>
      <p:sp>
        <p:nvSpPr>
          <p:cNvPr id="3" name="Subtitle 2">
            <a:extLst>
              <a:ext uri="{FF2B5EF4-FFF2-40B4-BE49-F238E27FC236}">
                <a16:creationId xmlns:a16="http://schemas.microsoft.com/office/drawing/2014/main" id="{DA1512C6-584D-44B4-9B05-C792E9B78825}"/>
              </a:ext>
            </a:extLst>
          </p:cNvPr>
          <p:cNvSpPr>
            <a:spLocks noGrp="1"/>
          </p:cNvSpPr>
          <p:nvPr>
            <p:ph type="subTitle" idx="1"/>
          </p:nvPr>
        </p:nvSpPr>
        <p:spPr>
          <a:xfrm>
            <a:off x="390524" y="1589313"/>
            <a:ext cx="11363325" cy="5011511"/>
          </a:xfrm>
        </p:spPr>
        <p:txBody>
          <a:bodyPr>
            <a:noAutofit/>
          </a:bodyPr>
          <a:lstStyle/>
          <a:p>
            <a:pPr marL="514350" indent="-514350" algn="l">
              <a:buAutoNum type="arabicPeriod"/>
            </a:pPr>
            <a:r>
              <a:rPr lang="en-US" sz="2800" b="1" dirty="0"/>
              <a:t>Organization Submits Application and fee* to AER.</a:t>
            </a:r>
          </a:p>
          <a:p>
            <a:pPr algn="l"/>
            <a:endParaRPr lang="en-US" sz="2800" b="1" dirty="0"/>
          </a:p>
          <a:p>
            <a:pPr algn="l"/>
            <a:r>
              <a:rPr lang="en-US" sz="2800" b="1" dirty="0"/>
              <a:t>2. AER Accreditation Manager meets with Organization members to outline and clarify the process.</a:t>
            </a:r>
          </a:p>
          <a:p>
            <a:pPr algn="l"/>
            <a:endParaRPr lang="en-US" sz="2800" b="1" dirty="0"/>
          </a:p>
          <a:p>
            <a:pPr algn="l"/>
            <a:r>
              <a:rPr lang="en-US" sz="2800" b="1" dirty="0"/>
              <a:t>3. Organization Submits Self-Study.</a:t>
            </a:r>
          </a:p>
          <a:p>
            <a:pPr algn="l"/>
            <a:endParaRPr lang="en-US" sz="2800" b="1" dirty="0"/>
          </a:p>
          <a:p>
            <a:pPr algn="l"/>
            <a:r>
              <a:rPr lang="en-US" sz="2800" b="1" dirty="0"/>
              <a:t>4. Organization arranges and records a public forum (may be virtual) to invite feedback on its Accreditation self-study. The forum must be accessible and open, not a pre-selected group.</a:t>
            </a:r>
          </a:p>
        </p:txBody>
      </p:sp>
    </p:spTree>
    <p:extLst>
      <p:ext uri="{BB962C8B-B14F-4D97-AF65-F5344CB8AC3E}">
        <p14:creationId xmlns:p14="http://schemas.microsoft.com/office/powerpoint/2010/main" val="3800485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B157F-F3E6-43F9-84FC-E1A9F19BD5A1}"/>
              </a:ext>
            </a:extLst>
          </p:cNvPr>
          <p:cNvSpPr>
            <a:spLocks noGrp="1"/>
          </p:cNvSpPr>
          <p:nvPr>
            <p:ph type="ctrTitle"/>
          </p:nvPr>
        </p:nvSpPr>
        <p:spPr>
          <a:xfrm>
            <a:off x="1524000" y="257175"/>
            <a:ext cx="9144000" cy="1009650"/>
          </a:xfrm>
        </p:spPr>
        <p:txBody>
          <a:bodyPr>
            <a:normAutofit/>
          </a:bodyPr>
          <a:lstStyle/>
          <a:p>
            <a:r>
              <a:rPr lang="en-US" sz="4400" dirty="0">
                <a:solidFill>
                  <a:srgbClr val="C00000"/>
                </a:solidFill>
                <a:latin typeface="Cambria" panose="02040503050406030204" pitchFamily="18" charset="0"/>
                <a:ea typeface="Cambria" panose="02040503050406030204" pitchFamily="18" charset="0"/>
              </a:rPr>
              <a:t>OSAC Application Process—Part 2</a:t>
            </a:r>
          </a:p>
        </p:txBody>
      </p:sp>
      <p:sp>
        <p:nvSpPr>
          <p:cNvPr id="3" name="Subtitle 2">
            <a:extLst>
              <a:ext uri="{FF2B5EF4-FFF2-40B4-BE49-F238E27FC236}">
                <a16:creationId xmlns:a16="http://schemas.microsoft.com/office/drawing/2014/main" id="{DA1512C6-584D-44B4-9B05-C792E9B78825}"/>
              </a:ext>
            </a:extLst>
          </p:cNvPr>
          <p:cNvSpPr>
            <a:spLocks noGrp="1"/>
          </p:cNvSpPr>
          <p:nvPr>
            <p:ph type="subTitle" idx="1"/>
          </p:nvPr>
        </p:nvSpPr>
        <p:spPr>
          <a:xfrm>
            <a:off x="390524" y="1349829"/>
            <a:ext cx="11363325" cy="5334000"/>
          </a:xfrm>
        </p:spPr>
        <p:txBody>
          <a:bodyPr>
            <a:noAutofit/>
          </a:bodyPr>
          <a:lstStyle/>
          <a:p>
            <a:pPr algn="l"/>
            <a:r>
              <a:rPr lang="en-US" sz="2800" b="1" dirty="0"/>
              <a:t>5. Accreditation manager and organization review a list of qualified panel candidates for conflicts of interest and a panel is formed by the accreditation manager.</a:t>
            </a:r>
          </a:p>
          <a:p>
            <a:pPr algn="l"/>
            <a:r>
              <a:rPr lang="en-US" sz="2800" b="1" dirty="0"/>
              <a:t>6. Review of Self-study materials by Panel.</a:t>
            </a:r>
          </a:p>
          <a:p>
            <a:pPr algn="l"/>
            <a:endParaRPr lang="en-US" sz="2800" b="1" dirty="0"/>
          </a:p>
          <a:p>
            <a:pPr algn="l"/>
            <a:r>
              <a:rPr lang="en-US" sz="2800" b="1" dirty="0"/>
              <a:t>7. Virtual Tour of Organization and Interviews by Panel.</a:t>
            </a:r>
          </a:p>
          <a:p>
            <a:pPr algn="l"/>
            <a:endParaRPr lang="en-US" sz="2800" b="1" dirty="0"/>
          </a:p>
          <a:p>
            <a:pPr algn="l"/>
            <a:r>
              <a:rPr lang="en-US" sz="2800" b="1" dirty="0"/>
              <a:t>8. Evaluation &amp; Report Completed by Panel.</a:t>
            </a:r>
          </a:p>
          <a:p>
            <a:pPr algn="l"/>
            <a:endParaRPr lang="en-US" sz="2800" b="1" dirty="0"/>
          </a:p>
          <a:p>
            <a:pPr algn="l"/>
            <a:r>
              <a:rPr lang="en-US" sz="2800" b="1" dirty="0"/>
              <a:t>9. Recommendation and Report Submitted and Presented to OSAC and then to the Council. Council Makes Decision. </a:t>
            </a:r>
          </a:p>
          <a:p>
            <a:pPr algn="l"/>
            <a:endParaRPr lang="en-US" sz="2800" b="1" dirty="0"/>
          </a:p>
        </p:txBody>
      </p:sp>
    </p:spTree>
    <p:extLst>
      <p:ext uri="{BB962C8B-B14F-4D97-AF65-F5344CB8AC3E}">
        <p14:creationId xmlns:p14="http://schemas.microsoft.com/office/powerpoint/2010/main" val="3676285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B0649-8902-40D4-BB18-A1D600C31F13}"/>
              </a:ext>
            </a:extLst>
          </p:cNvPr>
          <p:cNvSpPr>
            <a:spLocks noGrp="1"/>
          </p:cNvSpPr>
          <p:nvPr>
            <p:ph type="title"/>
          </p:nvPr>
        </p:nvSpPr>
        <p:spPr>
          <a:xfrm>
            <a:off x="1103312" y="452718"/>
            <a:ext cx="8947522" cy="1400530"/>
          </a:xfrm>
        </p:spPr>
        <p:txBody>
          <a:bodyPr/>
          <a:lstStyle/>
          <a:p>
            <a:pPr algn="ctr"/>
            <a:r>
              <a:rPr lang="en-US" kern="0" dirty="0">
                <a:solidFill>
                  <a:schemeClr val="tx1"/>
                </a:solidFill>
                <a:effectLst/>
                <a:cs typeface="Arial" panose="020B0604020202020204" pitchFamily="34" charset="0"/>
              </a:rPr>
              <a:t>*</a:t>
            </a:r>
            <a:r>
              <a:rPr lang="en-US" sz="4400" dirty="0">
                <a:solidFill>
                  <a:srgbClr val="C00000"/>
                </a:solidFill>
                <a:latin typeface="+mn-lt"/>
              </a:rPr>
              <a:t> </a:t>
            </a:r>
            <a:r>
              <a:rPr lang="en-US" sz="4400" dirty="0">
                <a:solidFill>
                  <a:srgbClr val="C00000"/>
                </a:solidFill>
                <a:latin typeface="Cambria" panose="02040503050406030204" pitchFamily="18" charset="0"/>
                <a:ea typeface="Cambria" panose="02040503050406030204" pitchFamily="18" charset="0"/>
              </a:rPr>
              <a:t>Application Fee</a:t>
            </a:r>
            <a:br>
              <a:rPr lang="en-US" sz="3200" b="1" kern="0" dirty="0">
                <a:solidFill>
                  <a:schemeClr val="tx1"/>
                </a:solidFill>
                <a:effectLst/>
                <a:cs typeface="Arial" panose="020B0604020202020204" pitchFamily="34" charset="0"/>
              </a:rPr>
            </a:br>
            <a:endParaRPr lang="en-US" sz="3200" dirty="0">
              <a:solidFill>
                <a:schemeClr val="tx1"/>
              </a:solidFill>
              <a:cs typeface="Arial" panose="020B0604020202020204" pitchFamily="34" charset="0"/>
            </a:endParaRPr>
          </a:p>
        </p:txBody>
      </p:sp>
      <p:sp>
        <p:nvSpPr>
          <p:cNvPr id="3" name="Content Placeholder 2">
            <a:extLst>
              <a:ext uri="{FF2B5EF4-FFF2-40B4-BE49-F238E27FC236}">
                <a16:creationId xmlns:a16="http://schemas.microsoft.com/office/drawing/2014/main" id="{1D2080CD-C265-41C5-A029-967DAD259D10}"/>
              </a:ext>
            </a:extLst>
          </p:cNvPr>
          <p:cNvSpPr>
            <a:spLocks noGrp="1"/>
          </p:cNvSpPr>
          <p:nvPr>
            <p:ph idx="1"/>
          </p:nvPr>
        </p:nvSpPr>
        <p:spPr>
          <a:xfrm>
            <a:off x="1103312" y="1474765"/>
            <a:ext cx="10174288" cy="4545034"/>
          </a:xfrm>
        </p:spPr>
        <p:txBody>
          <a:bodyPr vert="horz" lIns="91440" tIns="45720" rIns="91440" bIns="45720" rtlCol="0" anchor="t">
            <a:normAutofit fontScale="55000" lnSpcReduction="20000"/>
          </a:bodyPr>
          <a:lstStyle/>
          <a:p>
            <a:pPr>
              <a:spcBef>
                <a:spcPts val="0"/>
              </a:spcBef>
              <a:buClr>
                <a:schemeClr val="tx1"/>
              </a:buClr>
              <a:buFont typeface="Wingdings" panose="05000000000000000000" pitchFamily="2" charset="2"/>
              <a:buChar char="v"/>
            </a:pPr>
            <a:endParaRPr lang="en-US" sz="2800" b="1" dirty="0">
              <a:effectLst/>
              <a:latin typeface="Arial"/>
              <a:cs typeface="Arial"/>
            </a:endParaRPr>
          </a:p>
          <a:p>
            <a:pPr marL="0" indent="0">
              <a:spcBef>
                <a:spcPts val="0"/>
              </a:spcBef>
              <a:buClr>
                <a:schemeClr val="tx1"/>
              </a:buClr>
              <a:buNone/>
            </a:pPr>
            <a:r>
              <a:rPr lang="en-US" sz="5100" b="1" dirty="0">
                <a:effectLst/>
                <a:latin typeface="Arial"/>
                <a:cs typeface="Arial"/>
              </a:rPr>
              <a:t>With the application, the organization pays a </a:t>
            </a:r>
            <a:r>
              <a:rPr lang="en-US" sz="5100" b="1" u="sng" dirty="0">
                <a:effectLst/>
                <a:latin typeface="Arial"/>
                <a:cs typeface="Arial"/>
              </a:rPr>
              <a:t>fee</a:t>
            </a:r>
            <a:r>
              <a:rPr lang="en-US" sz="5100" b="1" dirty="0">
                <a:effectLst/>
                <a:latin typeface="Arial"/>
                <a:cs typeface="Arial"/>
              </a:rPr>
              <a:t>: 	</a:t>
            </a:r>
          </a:p>
          <a:p>
            <a:pPr marL="0" indent="0">
              <a:spcBef>
                <a:spcPts val="0"/>
              </a:spcBef>
              <a:buClr>
                <a:schemeClr val="tx1"/>
              </a:buClr>
              <a:buNone/>
            </a:pPr>
            <a:r>
              <a:rPr lang="en-US" sz="5100" b="1" dirty="0">
                <a:effectLst/>
                <a:latin typeface="Arial"/>
                <a:cs typeface="Arial"/>
              </a:rPr>
              <a:t>         </a:t>
            </a:r>
          </a:p>
          <a:p>
            <a:pPr marL="0" indent="0">
              <a:spcBef>
                <a:spcPts val="0"/>
              </a:spcBef>
              <a:buClr>
                <a:schemeClr val="tx1"/>
              </a:buClr>
              <a:buNone/>
            </a:pPr>
            <a:r>
              <a:rPr lang="en-US" sz="5100" b="1" dirty="0">
                <a:effectLst/>
                <a:latin typeface="Arial"/>
                <a:cs typeface="Arial"/>
              </a:rPr>
              <a:t>$500 for new accreditation / $350 for re-accreditation. </a:t>
            </a:r>
          </a:p>
          <a:p>
            <a:pPr>
              <a:spcBef>
                <a:spcPts val="0"/>
              </a:spcBef>
              <a:buClr>
                <a:schemeClr val="tx1"/>
              </a:buClr>
              <a:buFont typeface="Wingdings" panose="05000000000000000000" pitchFamily="2" charset="2"/>
              <a:buChar char="v"/>
            </a:pPr>
            <a:endParaRPr lang="en-US" sz="4500" b="1" dirty="0">
              <a:latin typeface="Arial"/>
              <a:cs typeface="Arial"/>
            </a:endParaRPr>
          </a:p>
          <a:p>
            <a:pPr marL="0" indent="0">
              <a:spcBef>
                <a:spcPts val="0"/>
              </a:spcBef>
              <a:buClr>
                <a:schemeClr val="tx1"/>
              </a:buClr>
              <a:buNone/>
            </a:pPr>
            <a:endParaRPr lang="en-US" sz="4500" b="1" dirty="0">
              <a:effectLst/>
              <a:latin typeface="Arial" panose="020B0604020202020204" pitchFamily="34" charset="0"/>
              <a:ea typeface="Calibri" panose="020F0502020204030204" pitchFamily="34" charset="0"/>
              <a:cs typeface="Arial" panose="020B0604020202020204" pitchFamily="34" charset="0"/>
            </a:endParaRPr>
          </a:p>
          <a:p>
            <a:pPr marL="0" indent="0">
              <a:spcBef>
                <a:spcPts val="0"/>
              </a:spcBef>
              <a:buClr>
                <a:schemeClr val="tx1"/>
              </a:buClr>
              <a:buNone/>
            </a:pPr>
            <a:r>
              <a:rPr lang="en-US" sz="5100" b="1" dirty="0">
                <a:effectLst/>
                <a:latin typeface="Arial" panose="020B0604020202020204" pitchFamily="34" charset="0"/>
                <a:ea typeface="Calibri" panose="020F0502020204030204" pitchFamily="34" charset="0"/>
                <a:cs typeface="Arial" panose="020B0604020202020204" pitchFamily="34" charset="0"/>
              </a:rPr>
              <a:t>Accredited Organizations &amp; Schools are required </a:t>
            </a:r>
          </a:p>
          <a:p>
            <a:pPr marL="0" indent="0">
              <a:spcBef>
                <a:spcPts val="0"/>
              </a:spcBef>
              <a:buClr>
                <a:schemeClr val="tx1"/>
              </a:buClr>
              <a:buNone/>
            </a:pPr>
            <a:endParaRPr lang="en-US" sz="4500" b="1" dirty="0">
              <a:latin typeface="Arial" panose="020B0604020202020204" pitchFamily="34" charset="0"/>
              <a:ea typeface="Calibri" panose="020F0502020204030204" pitchFamily="34" charset="0"/>
              <a:cs typeface="Arial" panose="020B0604020202020204" pitchFamily="34" charset="0"/>
            </a:endParaRPr>
          </a:p>
          <a:p>
            <a:pPr marL="0" indent="0">
              <a:spcBef>
                <a:spcPts val="0"/>
              </a:spcBef>
              <a:buClr>
                <a:schemeClr val="tx1"/>
              </a:buClr>
              <a:buNone/>
            </a:pPr>
            <a:r>
              <a:rPr lang="en-US" sz="5100" b="1" dirty="0">
                <a:effectLst/>
                <a:latin typeface="Arial" panose="020B0604020202020204" pitchFamily="34" charset="0"/>
                <a:ea typeface="Calibri" panose="020F0502020204030204" pitchFamily="34" charset="0"/>
                <a:cs typeface="Arial" panose="020B0604020202020204" pitchFamily="34" charset="0"/>
              </a:rPr>
              <a:t>to pay annual </a:t>
            </a:r>
            <a:r>
              <a:rPr lang="en-US" sz="5100" b="1" u="sng" dirty="0">
                <a:effectLst/>
                <a:latin typeface="Arial" panose="020B0604020202020204" pitchFamily="34" charset="0"/>
                <a:ea typeface="Calibri" panose="020F0502020204030204" pitchFamily="34" charset="0"/>
                <a:cs typeface="Arial" panose="020B0604020202020204" pitchFamily="34" charset="0"/>
              </a:rPr>
              <a:t>dues</a:t>
            </a:r>
            <a:r>
              <a:rPr lang="en-US" sz="5100" b="1" dirty="0">
                <a:effectLst/>
                <a:latin typeface="Arial" panose="020B0604020202020204" pitchFamily="34" charset="0"/>
                <a:ea typeface="Calibri" panose="020F0502020204030204" pitchFamily="34" charset="0"/>
                <a:cs typeface="Arial" panose="020B0604020202020204" pitchFamily="34" charset="0"/>
              </a:rPr>
              <a:t> to maintain accreditation.  These dues </a:t>
            </a:r>
          </a:p>
          <a:p>
            <a:pPr marL="0" indent="0">
              <a:spcBef>
                <a:spcPts val="0"/>
              </a:spcBef>
              <a:buClr>
                <a:schemeClr val="tx1"/>
              </a:buClr>
              <a:buNone/>
            </a:pPr>
            <a:endParaRPr lang="en-US" sz="4500" b="1" dirty="0">
              <a:latin typeface="Arial" panose="020B0604020202020204" pitchFamily="34" charset="0"/>
              <a:ea typeface="Calibri" panose="020F0502020204030204" pitchFamily="34" charset="0"/>
              <a:cs typeface="Arial" panose="020B0604020202020204" pitchFamily="34" charset="0"/>
            </a:endParaRPr>
          </a:p>
          <a:p>
            <a:pPr marL="0" indent="0">
              <a:spcBef>
                <a:spcPts val="0"/>
              </a:spcBef>
              <a:buClr>
                <a:schemeClr val="tx1"/>
              </a:buClr>
              <a:buNone/>
            </a:pPr>
            <a:r>
              <a:rPr lang="en-US" sz="5100" b="1" dirty="0">
                <a:effectLst/>
                <a:latin typeface="Arial" panose="020B0604020202020204" pitchFamily="34" charset="0"/>
                <a:ea typeface="Calibri" panose="020F0502020204030204" pitchFamily="34" charset="0"/>
                <a:cs typeface="Arial" panose="020B0604020202020204" pitchFamily="34" charset="0"/>
              </a:rPr>
              <a:t>help to defray the actual cost of maintaining the </a:t>
            </a:r>
          </a:p>
          <a:p>
            <a:pPr marL="0" indent="0">
              <a:spcBef>
                <a:spcPts val="0"/>
              </a:spcBef>
              <a:buClr>
                <a:schemeClr val="tx1"/>
              </a:buClr>
              <a:buNone/>
            </a:pPr>
            <a:endParaRPr lang="en-US" sz="4500" b="1" dirty="0">
              <a:latin typeface="Arial" panose="020B0604020202020204" pitchFamily="34" charset="0"/>
              <a:ea typeface="Calibri" panose="020F0502020204030204" pitchFamily="34" charset="0"/>
              <a:cs typeface="Arial" panose="020B0604020202020204" pitchFamily="34" charset="0"/>
            </a:endParaRPr>
          </a:p>
          <a:p>
            <a:pPr marL="0" indent="0">
              <a:spcBef>
                <a:spcPts val="0"/>
              </a:spcBef>
              <a:buClr>
                <a:schemeClr val="tx1"/>
              </a:buClr>
              <a:buNone/>
            </a:pPr>
            <a:r>
              <a:rPr lang="en-US" sz="5100" b="1" dirty="0">
                <a:effectLst/>
                <a:latin typeface="Arial" panose="020B0604020202020204" pitchFamily="34" charset="0"/>
                <a:ea typeface="Calibri" panose="020F0502020204030204" pitchFamily="34" charset="0"/>
                <a:cs typeface="Arial" panose="020B0604020202020204" pitchFamily="34" charset="0"/>
              </a:rPr>
              <a:t>accreditation program without burdening organizations </a:t>
            </a:r>
          </a:p>
          <a:p>
            <a:pPr marL="0" indent="0">
              <a:spcBef>
                <a:spcPts val="0"/>
              </a:spcBef>
              <a:buClr>
                <a:schemeClr val="tx1"/>
              </a:buClr>
              <a:buNone/>
            </a:pPr>
            <a:endParaRPr lang="en-US" sz="4500" b="1" dirty="0">
              <a:latin typeface="Arial" panose="020B0604020202020204" pitchFamily="34" charset="0"/>
              <a:ea typeface="Calibri" panose="020F0502020204030204" pitchFamily="34" charset="0"/>
              <a:cs typeface="Arial" panose="020B0604020202020204" pitchFamily="34" charset="0"/>
            </a:endParaRPr>
          </a:p>
          <a:p>
            <a:pPr marL="0" indent="0">
              <a:spcBef>
                <a:spcPts val="0"/>
              </a:spcBef>
              <a:buClr>
                <a:schemeClr val="tx1"/>
              </a:buClr>
              <a:buNone/>
            </a:pPr>
            <a:r>
              <a:rPr lang="en-US" sz="5100" b="1" dirty="0">
                <a:effectLst/>
                <a:latin typeface="Arial" panose="020B0604020202020204" pitchFamily="34" charset="0"/>
                <a:ea typeface="Calibri" panose="020F0502020204030204" pitchFamily="34" charset="0"/>
                <a:cs typeface="Arial" panose="020B0604020202020204" pitchFamily="34" charset="0"/>
              </a:rPr>
              <a:t>with a higher total cost up-front in one lump sum.</a:t>
            </a:r>
          </a:p>
          <a:p>
            <a:pPr>
              <a:spcBef>
                <a:spcPts val="0"/>
              </a:spcBef>
              <a:buClr>
                <a:schemeClr val="tx1"/>
              </a:buClr>
              <a:buFont typeface="Wingdings" panose="05000000000000000000" pitchFamily="2" charset="2"/>
              <a:buChar char="v"/>
            </a:pPr>
            <a:endParaRPr lang="en-US" sz="2800" b="1" dirty="0">
              <a:effectLst/>
              <a:latin typeface="Arial"/>
              <a:cs typeface="Arial"/>
            </a:endParaRPr>
          </a:p>
          <a:p>
            <a:pPr>
              <a:spcBef>
                <a:spcPts val="0"/>
              </a:spcBef>
              <a:buClr>
                <a:schemeClr val="tx1"/>
              </a:buClr>
              <a:buFont typeface="Wingdings" panose="05000000000000000000" pitchFamily="2" charset="2"/>
              <a:buChar char="v"/>
            </a:pPr>
            <a:endParaRPr lang="en-US" b="1" dirty="0">
              <a:latin typeface="Arial"/>
              <a:cs typeface="Arial"/>
            </a:endParaRPr>
          </a:p>
          <a:p>
            <a:pPr>
              <a:spcBef>
                <a:spcPts val="0"/>
              </a:spcBef>
              <a:buClr>
                <a:schemeClr val="tx1"/>
              </a:buClr>
              <a:buFont typeface="Wingdings" panose="05000000000000000000" pitchFamily="2" charset="2"/>
              <a:buChar char="v"/>
            </a:pPr>
            <a:endParaRPr lang="en-US" b="1" dirty="0"/>
          </a:p>
        </p:txBody>
      </p:sp>
    </p:spTree>
    <p:extLst>
      <p:ext uri="{BB962C8B-B14F-4D97-AF65-F5344CB8AC3E}">
        <p14:creationId xmlns:p14="http://schemas.microsoft.com/office/powerpoint/2010/main" val="3161106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ECD4B-370D-4F3F-A8B4-3D59A903380B}"/>
              </a:ext>
            </a:extLst>
          </p:cNvPr>
          <p:cNvSpPr>
            <a:spLocks noGrp="1"/>
          </p:cNvSpPr>
          <p:nvPr>
            <p:ph type="title"/>
          </p:nvPr>
        </p:nvSpPr>
        <p:spPr>
          <a:xfrm>
            <a:off x="1103312" y="452718"/>
            <a:ext cx="8947522" cy="1400530"/>
          </a:xfrm>
        </p:spPr>
        <p:txBody>
          <a:bodyPr/>
          <a:lstStyle/>
          <a:p>
            <a:pPr algn="ctr"/>
            <a:r>
              <a:rPr lang="en-US" kern="0" dirty="0">
                <a:effectLst/>
                <a:latin typeface="Cambria" panose="02040503050406030204" pitchFamily="18" charset="0"/>
                <a:ea typeface="Cambria" panose="02040503050406030204" pitchFamily="18" charset="0"/>
                <a:cs typeface="Arial" panose="020B0604020202020204" pitchFamily="34" charset="0"/>
              </a:rPr>
              <a:t> </a:t>
            </a:r>
            <a:r>
              <a:rPr lang="en-US" sz="4400" dirty="0">
                <a:solidFill>
                  <a:srgbClr val="C00000"/>
                </a:solidFill>
                <a:latin typeface="Cambria" panose="02040503050406030204" pitchFamily="18" charset="0"/>
                <a:ea typeface="Cambria" panose="02040503050406030204" pitchFamily="18" charset="0"/>
              </a:rPr>
              <a:t>Classification of Standards</a:t>
            </a:r>
            <a:endParaRPr lang="en-US" dirty="0">
              <a:latin typeface="Cambria" panose="02040503050406030204" pitchFamily="18" charset="0"/>
              <a:ea typeface="Cambria" panose="020405030504060302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EB05DA6A-2D64-4ADF-8B43-46F60178A6E3}"/>
              </a:ext>
            </a:extLst>
          </p:cNvPr>
          <p:cNvSpPr>
            <a:spLocks noGrp="1"/>
          </p:cNvSpPr>
          <p:nvPr>
            <p:ph idx="1"/>
          </p:nvPr>
        </p:nvSpPr>
        <p:spPr/>
        <p:txBody>
          <a:bodyPr vert="horz" lIns="91440" tIns="45720" rIns="91440" bIns="45720" rtlCol="0" anchor="t">
            <a:normAutofit/>
          </a:bodyPr>
          <a:lstStyle/>
          <a:p>
            <a:pPr marL="0" indent="0" algn="ctr">
              <a:buNone/>
            </a:pPr>
            <a:r>
              <a:rPr lang="en-US" sz="2400" b="1" dirty="0">
                <a:effectLst/>
                <a:latin typeface="Arial"/>
                <a:ea typeface="Times New Roman" panose="02020603050405020304" pitchFamily="18" charset="0"/>
                <a:cs typeface="Arial"/>
              </a:rPr>
              <a:t>NOTE: All standards can be seen at </a:t>
            </a:r>
            <a:r>
              <a:rPr lang="en-US" sz="2400" b="1" u="sng" dirty="0">
                <a:effectLst/>
                <a:latin typeface="Arial"/>
                <a:ea typeface="Times New Roman" panose="02020603050405020304" pitchFamily="18" charset="0"/>
                <a:cs typeface="Arial"/>
              </a:rPr>
              <a:t>https://www.aerbvi.org/organizations-agencies-and-schools-for-the-blind-</a:t>
            </a:r>
            <a:endParaRPr lang="en-US" dirty="0"/>
          </a:p>
          <a:p>
            <a:pPr marL="0" indent="0">
              <a:buNone/>
            </a:pPr>
            <a:endParaRPr lang="en-US" sz="2800" b="1" dirty="0">
              <a:latin typeface="Arial" panose="020B0604020202020204" pitchFamily="34" charset="0"/>
              <a:cs typeface="Arial" panose="020B0604020202020204" pitchFamily="34" charset="0"/>
            </a:endParaRPr>
          </a:p>
          <a:p>
            <a:pPr marL="0" indent="0">
              <a:buNone/>
            </a:pPr>
            <a:r>
              <a:rPr lang="en-US" sz="2800" b="1" dirty="0">
                <a:latin typeface="Arial" panose="020B0604020202020204" pitchFamily="34" charset="0"/>
                <a:cs typeface="Arial" panose="020B0604020202020204" pitchFamily="34" charset="0"/>
              </a:rPr>
              <a:t>There are 2 sets of standards:</a:t>
            </a:r>
          </a:p>
          <a:p>
            <a:pPr marL="0" indent="0">
              <a:buNone/>
            </a:pPr>
            <a:endParaRPr lang="en-US" sz="2800" b="1" dirty="0">
              <a:latin typeface="Arial" panose="020B0604020202020204" pitchFamily="34" charset="0"/>
              <a:cs typeface="Arial" panose="020B0604020202020204" pitchFamily="34" charset="0"/>
            </a:endParaRPr>
          </a:p>
          <a:p>
            <a:pPr lvl="2">
              <a:buClr>
                <a:schemeClr val="tx1"/>
              </a:buClr>
              <a:buFont typeface="Wingdings" panose="05000000000000000000" pitchFamily="2" charset="2"/>
              <a:buChar char="Ø"/>
            </a:pPr>
            <a:r>
              <a:rPr lang="en-US" sz="2800" b="1" dirty="0">
                <a:latin typeface="Arial" panose="020B0604020202020204" pitchFamily="34" charset="0"/>
                <a:cs typeface="Arial" panose="020B0604020202020204" pitchFamily="34" charset="0"/>
              </a:rPr>
              <a:t> MANAGEMENT STANDARDS</a:t>
            </a:r>
          </a:p>
          <a:p>
            <a:pPr marL="914400" lvl="2" indent="0">
              <a:buClr>
                <a:schemeClr val="tx1"/>
              </a:buClr>
              <a:buNone/>
            </a:pPr>
            <a:endParaRPr lang="en-US" sz="2800" b="1" dirty="0">
              <a:latin typeface="Arial" panose="020B0604020202020204" pitchFamily="34" charset="0"/>
              <a:cs typeface="Arial" panose="020B0604020202020204" pitchFamily="34" charset="0"/>
            </a:endParaRPr>
          </a:p>
          <a:p>
            <a:pPr lvl="2">
              <a:buClr>
                <a:schemeClr val="tx1"/>
              </a:buClr>
              <a:buFont typeface="Wingdings" panose="05000000000000000000" pitchFamily="2" charset="2"/>
              <a:buChar char="Ø"/>
            </a:pPr>
            <a:r>
              <a:rPr lang="en-US" sz="2800" b="1" dirty="0">
                <a:latin typeface="Arial" panose="020B0604020202020204" pitchFamily="34" charset="0"/>
                <a:cs typeface="Arial" panose="020B0604020202020204" pitchFamily="34" charset="0"/>
              </a:rPr>
              <a:t> PROGRAM STANDARDS</a:t>
            </a:r>
          </a:p>
        </p:txBody>
      </p:sp>
    </p:spTree>
    <p:extLst>
      <p:ext uri="{BB962C8B-B14F-4D97-AF65-F5344CB8AC3E}">
        <p14:creationId xmlns:p14="http://schemas.microsoft.com/office/powerpoint/2010/main" val="3560714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86B11-0260-4255-BD44-B365E2215D14}"/>
              </a:ext>
            </a:extLst>
          </p:cNvPr>
          <p:cNvSpPr>
            <a:spLocks noGrp="1"/>
          </p:cNvSpPr>
          <p:nvPr>
            <p:ph type="title"/>
          </p:nvPr>
        </p:nvSpPr>
        <p:spPr/>
        <p:txBody>
          <a:bodyPr/>
          <a:lstStyle/>
          <a:p>
            <a:pPr algn="ctr"/>
            <a:r>
              <a:rPr lang="en-US" dirty="0">
                <a:solidFill>
                  <a:srgbClr val="C00000"/>
                </a:solidFill>
                <a:latin typeface="Cambria" panose="02040503050406030204" pitchFamily="18" charset="0"/>
                <a:ea typeface="Cambria" panose="02040503050406030204" pitchFamily="18" charset="0"/>
              </a:rPr>
              <a:t>Management Standards</a:t>
            </a:r>
          </a:p>
        </p:txBody>
      </p:sp>
      <p:sp>
        <p:nvSpPr>
          <p:cNvPr id="3" name="Content Placeholder 2">
            <a:extLst>
              <a:ext uri="{FF2B5EF4-FFF2-40B4-BE49-F238E27FC236}">
                <a16:creationId xmlns:a16="http://schemas.microsoft.com/office/drawing/2014/main" id="{B81AED19-1587-4A87-A9E0-676E0B6A658F}"/>
              </a:ext>
            </a:extLst>
          </p:cNvPr>
          <p:cNvSpPr>
            <a:spLocks noGrp="1"/>
          </p:cNvSpPr>
          <p:nvPr>
            <p:ph idx="1"/>
          </p:nvPr>
        </p:nvSpPr>
        <p:spPr>
          <a:xfrm>
            <a:off x="849086" y="1825625"/>
            <a:ext cx="10515600" cy="4351338"/>
          </a:xfrm>
        </p:spPr>
        <p:txBody>
          <a:bodyPr>
            <a:normAutofit lnSpcReduction="10000"/>
          </a:bodyPr>
          <a:lstStyle/>
          <a:p>
            <a:pPr marL="0" indent="0">
              <a:buNone/>
            </a:pPr>
            <a:r>
              <a:rPr lang="en-US" b="1" dirty="0"/>
              <a:t>All Management Standards are Absolute standards. 100% compliance is required by all organizations applying for accreditation.</a:t>
            </a:r>
          </a:p>
          <a:p>
            <a:pPr marL="0" indent="0">
              <a:buNone/>
            </a:pPr>
            <a:endParaRPr lang="en-US" b="1" dirty="0"/>
          </a:p>
          <a:p>
            <a:pPr marL="0" indent="0">
              <a:buNone/>
            </a:pPr>
            <a:r>
              <a:rPr lang="en-US" dirty="0"/>
              <a:t>Policy and Administration (PA)  		Financial Management (FM)</a:t>
            </a:r>
          </a:p>
          <a:p>
            <a:pPr marL="0" indent="0">
              <a:buNone/>
            </a:pPr>
            <a:r>
              <a:rPr lang="en-US" dirty="0"/>
              <a:t>Staff and Volunteers (SV)			Buildings and Grounds (BG)</a:t>
            </a:r>
          </a:p>
          <a:p>
            <a:pPr marL="0" indent="0">
              <a:buNone/>
            </a:pPr>
            <a:endParaRPr lang="en-US" dirty="0"/>
          </a:p>
          <a:p>
            <a:pPr marL="0" indent="0">
              <a:buNone/>
            </a:pPr>
            <a:r>
              <a:rPr lang="en-US" dirty="0"/>
              <a:t>Community Relations, Public Education &amp; Fundraising (CRPEF)</a:t>
            </a:r>
          </a:p>
          <a:p>
            <a:pPr marL="0" indent="0">
              <a:buNone/>
            </a:pPr>
            <a:r>
              <a:rPr lang="en-US" dirty="0"/>
              <a:t>Community and Consumer Involvement (CCI)</a:t>
            </a:r>
          </a:p>
          <a:p>
            <a:pPr marL="0" indent="0">
              <a:buNone/>
            </a:pPr>
            <a:r>
              <a:rPr lang="en-US" dirty="0"/>
              <a:t>Program Evaluation and Improvement (PEI)   </a:t>
            </a:r>
          </a:p>
          <a:p>
            <a:endParaRPr lang="en-US" dirty="0"/>
          </a:p>
        </p:txBody>
      </p:sp>
    </p:spTree>
    <p:extLst>
      <p:ext uri="{BB962C8B-B14F-4D97-AF65-F5344CB8AC3E}">
        <p14:creationId xmlns:p14="http://schemas.microsoft.com/office/powerpoint/2010/main" val="2444998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0154-E260-4125-A979-80CAB0732B2F}"/>
              </a:ext>
            </a:extLst>
          </p:cNvPr>
          <p:cNvSpPr>
            <a:spLocks noGrp="1"/>
          </p:cNvSpPr>
          <p:nvPr>
            <p:ph type="title"/>
          </p:nvPr>
        </p:nvSpPr>
        <p:spPr>
          <a:xfrm>
            <a:off x="838200" y="365125"/>
            <a:ext cx="10515600" cy="1235075"/>
          </a:xfrm>
        </p:spPr>
        <p:txBody>
          <a:bodyPr>
            <a:normAutofit fontScale="90000"/>
          </a:bodyPr>
          <a:lstStyle/>
          <a:p>
            <a:pPr algn="ctr"/>
            <a:r>
              <a:rPr lang="en-US" dirty="0">
                <a:solidFill>
                  <a:srgbClr val="C00000"/>
                </a:solidFill>
                <a:latin typeface="Cambria" panose="02040503050406030204" pitchFamily="18" charset="0"/>
                <a:ea typeface="Cambria" panose="02040503050406030204" pitchFamily="18" charset="0"/>
              </a:rPr>
              <a:t>Program Standards—slide 1 of 3</a:t>
            </a:r>
            <a:br>
              <a:rPr lang="en-US" dirty="0"/>
            </a:br>
            <a:endParaRPr lang="en-US" dirty="0"/>
          </a:p>
        </p:txBody>
      </p:sp>
      <p:sp>
        <p:nvSpPr>
          <p:cNvPr id="3" name="Content Placeholder 2">
            <a:extLst>
              <a:ext uri="{FF2B5EF4-FFF2-40B4-BE49-F238E27FC236}">
                <a16:creationId xmlns:a16="http://schemas.microsoft.com/office/drawing/2014/main" id="{F074826F-F7E1-45E4-924A-267BC8014ECC}"/>
              </a:ext>
            </a:extLst>
          </p:cNvPr>
          <p:cNvSpPr>
            <a:spLocks noGrp="1"/>
          </p:cNvSpPr>
          <p:nvPr>
            <p:ph idx="1"/>
          </p:nvPr>
        </p:nvSpPr>
        <p:spPr>
          <a:xfrm>
            <a:off x="838200" y="1458686"/>
            <a:ext cx="10515600" cy="4718277"/>
          </a:xfrm>
        </p:spPr>
        <p:txBody>
          <a:bodyPr>
            <a:normAutofit lnSpcReduction="10000"/>
          </a:bodyPr>
          <a:lstStyle/>
          <a:p>
            <a:pPr marL="0" indent="0">
              <a:buNone/>
            </a:pPr>
            <a:r>
              <a:rPr lang="en-US" dirty="0"/>
              <a:t>The organization selects the programs for which it is seeking accreditation.</a:t>
            </a:r>
          </a:p>
          <a:p>
            <a:pPr marL="0" indent="0">
              <a:buNone/>
            </a:pPr>
            <a:r>
              <a:rPr lang="en-US" sz="3000" b="1" dirty="0"/>
              <a:t>Program Standards – All Ages</a:t>
            </a:r>
            <a:endParaRPr lang="en-US" sz="3000" dirty="0"/>
          </a:p>
          <a:p>
            <a:r>
              <a:rPr lang="en-US" dirty="0"/>
              <a:t>Orientation and Mobility Instruction Services (OMIS)</a:t>
            </a:r>
          </a:p>
          <a:p>
            <a:r>
              <a:rPr lang="en-US" dirty="0"/>
              <a:t>Assistive Technology (AT)</a:t>
            </a:r>
          </a:p>
          <a:p>
            <a:r>
              <a:rPr lang="en-US" dirty="0"/>
              <a:t>Vision Rehabilitation Therapy (VRT) </a:t>
            </a:r>
          </a:p>
          <a:p>
            <a:r>
              <a:rPr lang="en-US" dirty="0"/>
              <a:t>Vocational and Rehabilitation Counseling (VRC)</a:t>
            </a:r>
          </a:p>
          <a:p>
            <a:r>
              <a:rPr lang="en-US" dirty="0"/>
              <a:t>Low Vision Clinic Services (LVCS)</a:t>
            </a:r>
          </a:p>
          <a:p>
            <a:r>
              <a:rPr lang="en-US" dirty="0"/>
              <a:t>Recreation Program (RP)</a:t>
            </a:r>
          </a:p>
          <a:p>
            <a:r>
              <a:rPr lang="en-US" dirty="0"/>
              <a:t>Residential Facilities and Health Care (RFHC)</a:t>
            </a:r>
          </a:p>
          <a:p>
            <a:endParaRPr lang="en-US" dirty="0"/>
          </a:p>
        </p:txBody>
      </p:sp>
    </p:spTree>
    <p:extLst>
      <p:ext uri="{BB962C8B-B14F-4D97-AF65-F5344CB8AC3E}">
        <p14:creationId xmlns:p14="http://schemas.microsoft.com/office/powerpoint/2010/main" val="1346864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B232-6A0C-8381-A3A9-BA5BF0C2AF04}"/>
              </a:ext>
            </a:extLst>
          </p:cNvPr>
          <p:cNvSpPr>
            <a:spLocks noGrp="1"/>
          </p:cNvSpPr>
          <p:nvPr>
            <p:ph type="title"/>
          </p:nvPr>
        </p:nvSpPr>
        <p:spPr/>
        <p:txBody>
          <a:bodyPr/>
          <a:lstStyle/>
          <a:p>
            <a:pPr algn="ctr"/>
            <a:r>
              <a:rPr lang="en-US" dirty="0">
                <a:solidFill>
                  <a:srgbClr val="C00000"/>
                </a:solidFill>
                <a:latin typeface="Cambria" panose="02040503050406030204" pitchFamily="18" charset="0"/>
                <a:ea typeface="Cambria" panose="02040503050406030204" pitchFamily="18" charset="0"/>
              </a:rPr>
              <a:t>Program Standards—slide 2/3</a:t>
            </a:r>
            <a:endParaRPr lang="en-US"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91F31CF1-46A4-F16A-4453-4ED529AC8C13}"/>
              </a:ext>
            </a:extLst>
          </p:cNvPr>
          <p:cNvSpPr>
            <a:spLocks noGrp="1"/>
          </p:cNvSpPr>
          <p:nvPr>
            <p:ph idx="1"/>
          </p:nvPr>
        </p:nvSpPr>
        <p:spPr/>
        <p:txBody>
          <a:bodyPr/>
          <a:lstStyle/>
          <a:p>
            <a:pPr marL="0" indent="0">
              <a:buNone/>
            </a:pPr>
            <a:r>
              <a:rPr lang="en-US" sz="2800" b="1" dirty="0"/>
              <a:t>Program Standards – All Ages, continued</a:t>
            </a:r>
            <a:endParaRPr lang="en-US" sz="2800" dirty="0"/>
          </a:p>
          <a:p>
            <a:r>
              <a:rPr lang="en-US" dirty="0"/>
              <a:t>Itinerant Services (IP)</a:t>
            </a:r>
          </a:p>
          <a:p>
            <a:r>
              <a:rPr lang="en-US" dirty="0"/>
              <a:t>Short Term (STP) and Support Services Programs (SSP)</a:t>
            </a:r>
          </a:p>
          <a:p>
            <a:r>
              <a:rPr lang="en-US" dirty="0"/>
              <a:t>Community Integration Services (CIS)</a:t>
            </a:r>
          </a:p>
          <a:p>
            <a:r>
              <a:rPr lang="en-US" dirty="0"/>
              <a:t>Outreach Services (OS).</a:t>
            </a:r>
          </a:p>
          <a:p>
            <a:r>
              <a:rPr lang="en-US" dirty="0"/>
              <a:t>Provision of Reading Materials (PRM)</a:t>
            </a:r>
          </a:p>
          <a:p>
            <a:r>
              <a:rPr lang="en-US" dirty="0"/>
              <a:t>Blindness Prevention (BP)</a:t>
            </a:r>
          </a:p>
          <a:p>
            <a:r>
              <a:rPr lang="en-US" dirty="0"/>
              <a:t>Industries Employment Services (IES)</a:t>
            </a:r>
          </a:p>
          <a:p>
            <a:endParaRPr lang="en-US" dirty="0"/>
          </a:p>
        </p:txBody>
      </p:sp>
    </p:spTree>
    <p:extLst>
      <p:ext uri="{BB962C8B-B14F-4D97-AF65-F5344CB8AC3E}">
        <p14:creationId xmlns:p14="http://schemas.microsoft.com/office/powerpoint/2010/main" val="1892550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B232-6A0C-8381-A3A9-BA5BF0C2AF04}"/>
              </a:ext>
            </a:extLst>
          </p:cNvPr>
          <p:cNvSpPr>
            <a:spLocks noGrp="1"/>
          </p:cNvSpPr>
          <p:nvPr>
            <p:ph type="title"/>
          </p:nvPr>
        </p:nvSpPr>
        <p:spPr/>
        <p:txBody>
          <a:bodyPr/>
          <a:lstStyle/>
          <a:p>
            <a:pPr algn="ctr"/>
            <a:r>
              <a:rPr lang="en-US" dirty="0">
                <a:solidFill>
                  <a:srgbClr val="C00000"/>
                </a:solidFill>
                <a:latin typeface="Cambria" panose="02040503050406030204" pitchFamily="18" charset="0"/>
                <a:ea typeface="Cambria" panose="02040503050406030204" pitchFamily="18" charset="0"/>
              </a:rPr>
              <a:t>Program Standards—slide 3/3</a:t>
            </a:r>
            <a:endParaRPr lang="en-US"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91F31CF1-46A4-F16A-4453-4ED529AC8C13}"/>
              </a:ext>
            </a:extLst>
          </p:cNvPr>
          <p:cNvSpPr>
            <a:spLocks noGrp="1"/>
          </p:cNvSpPr>
          <p:nvPr>
            <p:ph idx="1"/>
          </p:nvPr>
        </p:nvSpPr>
        <p:spPr/>
        <p:txBody>
          <a:bodyPr>
            <a:normAutofit lnSpcReduction="10000"/>
          </a:bodyPr>
          <a:lstStyle/>
          <a:p>
            <a:pPr marL="0" indent="0">
              <a:buNone/>
            </a:pPr>
            <a:r>
              <a:rPr lang="en-US" sz="3000" b="1" dirty="0"/>
              <a:t>Program Standards – Birth Through School Age</a:t>
            </a:r>
          </a:p>
          <a:p>
            <a:r>
              <a:rPr lang="en-US" dirty="0"/>
              <a:t>Early Intervention Programs (EIP)</a:t>
            </a:r>
          </a:p>
          <a:p>
            <a:r>
              <a:rPr lang="en-US" dirty="0"/>
              <a:t>Preschool Programs (PP)</a:t>
            </a:r>
          </a:p>
          <a:p>
            <a:r>
              <a:rPr lang="en-US" dirty="0"/>
              <a:t>K-12 Programs (K-12)</a:t>
            </a:r>
          </a:p>
          <a:p>
            <a:r>
              <a:rPr lang="en-US" dirty="0"/>
              <a:t>Supplemental Learning Curriculum (SLC)</a:t>
            </a:r>
          </a:p>
          <a:p>
            <a:r>
              <a:rPr lang="en-US" dirty="0"/>
              <a:t>Multiple  Disabilities Programs (MDP)</a:t>
            </a:r>
          </a:p>
          <a:p>
            <a:r>
              <a:rPr lang="en-US" dirty="0"/>
              <a:t>Identification and Referral (IR)</a:t>
            </a:r>
          </a:p>
          <a:p>
            <a:r>
              <a:rPr lang="en-US" dirty="0"/>
              <a:t>Assessment of Need (AN)</a:t>
            </a:r>
          </a:p>
          <a:p>
            <a:r>
              <a:rPr lang="en-US" dirty="0"/>
              <a:t>Program Design (PD)</a:t>
            </a:r>
          </a:p>
          <a:p>
            <a:endParaRPr lang="en-US" dirty="0"/>
          </a:p>
        </p:txBody>
      </p:sp>
    </p:spTree>
    <p:extLst>
      <p:ext uri="{BB962C8B-B14F-4D97-AF65-F5344CB8AC3E}">
        <p14:creationId xmlns:p14="http://schemas.microsoft.com/office/powerpoint/2010/main" val="78653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23F0C-6BF3-42B4-9EFC-6801CE4D8246}"/>
              </a:ext>
            </a:extLst>
          </p:cNvPr>
          <p:cNvSpPr>
            <a:spLocks noGrp="1"/>
          </p:cNvSpPr>
          <p:nvPr>
            <p:ph type="title"/>
          </p:nvPr>
        </p:nvSpPr>
        <p:spPr>
          <a:xfrm>
            <a:off x="838200" y="393700"/>
            <a:ext cx="10515600" cy="1325563"/>
          </a:xfrm>
        </p:spPr>
        <p:txBody>
          <a:bodyPr/>
          <a:lstStyle/>
          <a:p>
            <a:pPr algn="ctr"/>
            <a:r>
              <a:rPr lang="en-US" dirty="0">
                <a:solidFill>
                  <a:srgbClr val="C00000"/>
                </a:solidFill>
                <a:latin typeface="Cambria" panose="02040503050406030204" pitchFamily="18" charset="0"/>
                <a:ea typeface="Cambria" panose="02040503050406030204" pitchFamily="18" charset="0"/>
              </a:rPr>
              <a:t>History of Accreditation within the Field of Visual Impairment</a:t>
            </a:r>
          </a:p>
        </p:txBody>
      </p:sp>
      <p:sp>
        <p:nvSpPr>
          <p:cNvPr id="3" name="Content Placeholder 2">
            <a:extLst>
              <a:ext uri="{FF2B5EF4-FFF2-40B4-BE49-F238E27FC236}">
                <a16:creationId xmlns:a16="http://schemas.microsoft.com/office/drawing/2014/main" id="{1261B165-286C-4375-82D0-E5F0DD808603}"/>
              </a:ext>
            </a:extLst>
          </p:cNvPr>
          <p:cNvSpPr>
            <a:spLocks noGrp="1"/>
          </p:cNvSpPr>
          <p:nvPr>
            <p:ph idx="1"/>
          </p:nvPr>
        </p:nvSpPr>
        <p:spPr/>
        <p:txBody>
          <a:bodyPr>
            <a:normAutofit fontScale="92500" lnSpcReduction="20000"/>
          </a:bodyPr>
          <a:lstStyle/>
          <a:p>
            <a:pPr eaLnBrk="0" fontAlgn="base" hangingPunct="0"/>
            <a:endParaRPr lang="en-US" dirty="0"/>
          </a:p>
          <a:p>
            <a:pPr eaLnBrk="0" fontAlgn="base" hangingPunct="0"/>
            <a:r>
              <a:rPr lang="en-US" dirty="0"/>
              <a:t>1962 AD Hoc Committee on Accreditation was appointed by the American Foundation for the Blind.</a:t>
            </a:r>
          </a:p>
          <a:p>
            <a:pPr eaLnBrk="0" fontAlgn="base" hangingPunct="0"/>
            <a:r>
              <a:rPr lang="en-US" dirty="0"/>
              <a:t>1963 COMSTAC: The Commission Standards and Accreditation of Services for the Blind, an autonomous commission, was established to be responsible for both the development of standards and the creation of a permanent accrediting body.</a:t>
            </a:r>
          </a:p>
          <a:p>
            <a:pPr eaLnBrk="0" fontAlgn="base" hangingPunct="0"/>
            <a:r>
              <a:rPr lang="en-US" dirty="0"/>
              <a:t>1967 COMSTAC Report called for the establishment of the National Accreditation Council for Agencies Serving the Blind and Visually Handicapped (NAC).</a:t>
            </a:r>
          </a:p>
          <a:p>
            <a:pPr eaLnBrk="0" fontAlgn="base" hangingPunct="0"/>
            <a:r>
              <a:rPr lang="en-US" dirty="0"/>
              <a:t>2017 AER assumed the accreditation program previously managed by NAC.</a:t>
            </a:r>
          </a:p>
          <a:p>
            <a:pPr eaLnBrk="0" fontAlgn="base" hangingPunct="0"/>
            <a:r>
              <a:rPr lang="en-US" dirty="0"/>
              <a:t>2018 AER membership approved an amendment to the AER Bylaws which gave the AER Accreditation Council legal and functioning authority. </a:t>
            </a:r>
          </a:p>
          <a:p>
            <a:endParaRPr lang="en-US" dirty="0"/>
          </a:p>
        </p:txBody>
      </p:sp>
    </p:spTree>
    <p:extLst>
      <p:ext uri="{BB962C8B-B14F-4D97-AF65-F5344CB8AC3E}">
        <p14:creationId xmlns:p14="http://schemas.microsoft.com/office/powerpoint/2010/main" val="24511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C237C-1613-4A20-99A9-87D9CACA6B7F}"/>
              </a:ext>
            </a:extLst>
          </p:cNvPr>
          <p:cNvSpPr>
            <a:spLocks noGrp="1"/>
          </p:cNvSpPr>
          <p:nvPr>
            <p:ph type="title"/>
          </p:nvPr>
        </p:nvSpPr>
        <p:spPr/>
        <p:txBody>
          <a:bodyPr/>
          <a:lstStyle/>
          <a:p>
            <a:pPr algn="ctr"/>
            <a:r>
              <a:rPr lang="en-US" dirty="0">
                <a:solidFill>
                  <a:srgbClr val="C00000"/>
                </a:solidFill>
                <a:latin typeface="Cambria" panose="02040503050406030204" pitchFamily="18" charset="0"/>
                <a:ea typeface="Cambria" panose="02040503050406030204" pitchFamily="18" charset="0"/>
              </a:rPr>
              <a:t>Self Study and Document Preparation</a:t>
            </a:r>
          </a:p>
        </p:txBody>
      </p:sp>
      <p:sp>
        <p:nvSpPr>
          <p:cNvPr id="3" name="Content Placeholder 2">
            <a:extLst>
              <a:ext uri="{FF2B5EF4-FFF2-40B4-BE49-F238E27FC236}">
                <a16:creationId xmlns:a16="http://schemas.microsoft.com/office/drawing/2014/main" id="{B2803ABD-0DDA-4BB2-87B3-8E9EBCA9AD8A}"/>
              </a:ext>
            </a:extLst>
          </p:cNvPr>
          <p:cNvSpPr>
            <a:spLocks noGrp="1"/>
          </p:cNvSpPr>
          <p:nvPr>
            <p:ph idx="1"/>
          </p:nvPr>
        </p:nvSpPr>
        <p:spPr>
          <a:xfrm>
            <a:off x="838200" y="1381125"/>
            <a:ext cx="10515600" cy="4795838"/>
          </a:xfrm>
        </p:spPr>
        <p:txBody>
          <a:bodyPr>
            <a:normAutofit lnSpcReduction="10000"/>
          </a:bodyPr>
          <a:lstStyle/>
          <a:p>
            <a:pPr marL="0" indent="0">
              <a:buNone/>
            </a:pPr>
            <a:r>
              <a:rPr lang="en-US" dirty="0"/>
              <a:t>Once the organization determines for which programs it will be seeking accreditation, it creates committees to complete its self-study.</a:t>
            </a:r>
          </a:p>
          <a:p>
            <a:pPr marL="0" indent="0">
              <a:buNone/>
            </a:pPr>
            <a:r>
              <a:rPr lang="en-US" dirty="0"/>
              <a:t>Standards are either Absolute Standards or Critical Standards</a:t>
            </a:r>
          </a:p>
          <a:p>
            <a:pPr lvl="1"/>
            <a:r>
              <a:rPr lang="en-US" u="sng" dirty="0"/>
              <a:t>All </a:t>
            </a:r>
            <a:r>
              <a:rPr lang="en-US" dirty="0"/>
              <a:t>Management Standards are </a:t>
            </a:r>
            <a:r>
              <a:rPr lang="en-US" u="sng" dirty="0"/>
              <a:t>Absolute. </a:t>
            </a:r>
          </a:p>
          <a:p>
            <a:pPr lvl="1"/>
            <a:r>
              <a:rPr lang="en-US" u="sng" dirty="0"/>
              <a:t>Some </a:t>
            </a:r>
            <a:r>
              <a:rPr lang="en-US" dirty="0"/>
              <a:t>Program Standards are also </a:t>
            </a:r>
            <a:r>
              <a:rPr lang="en-US" u="sng" dirty="0"/>
              <a:t>Absolute</a:t>
            </a:r>
            <a:r>
              <a:rPr lang="en-US" dirty="0"/>
              <a:t>, as indicated by an asterisk (*).</a:t>
            </a:r>
          </a:p>
          <a:p>
            <a:pPr lvl="1"/>
            <a:r>
              <a:rPr lang="en-US" dirty="0"/>
              <a:t>The remaining Program Standards are Critical</a:t>
            </a:r>
          </a:p>
          <a:p>
            <a:pPr marL="0" indent="0">
              <a:buNone/>
            </a:pPr>
            <a:r>
              <a:rPr lang="en-US" dirty="0"/>
              <a:t>Supporting documentation is required and narratives are recommended</a:t>
            </a:r>
          </a:p>
          <a:p>
            <a:pPr marL="0" indent="0">
              <a:buNone/>
            </a:pPr>
            <a:r>
              <a:rPr lang="en-US" dirty="0"/>
              <a:t>The organization’s committees use the Self-Study forms to score each standard as Met, Partially Met or Not Met.   </a:t>
            </a:r>
          </a:p>
          <a:p>
            <a:pPr marL="0" indent="0">
              <a:buNone/>
            </a:pPr>
            <a:r>
              <a:rPr lang="en-US" dirty="0"/>
              <a:t>When standards are only partially met or are not met, the self study committee must provide a written explanation.</a:t>
            </a:r>
          </a:p>
          <a:p>
            <a:pPr marL="0" indent="0">
              <a:buNone/>
            </a:pPr>
            <a:endParaRPr lang="en-US" dirty="0"/>
          </a:p>
        </p:txBody>
      </p:sp>
    </p:spTree>
    <p:extLst>
      <p:ext uri="{BB962C8B-B14F-4D97-AF65-F5344CB8AC3E}">
        <p14:creationId xmlns:p14="http://schemas.microsoft.com/office/powerpoint/2010/main" val="1184423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4468E-AE91-4620-A547-0369CA92DB32}"/>
              </a:ext>
            </a:extLst>
          </p:cNvPr>
          <p:cNvSpPr>
            <a:spLocks noGrp="1"/>
          </p:cNvSpPr>
          <p:nvPr>
            <p:ph type="title"/>
          </p:nvPr>
        </p:nvSpPr>
        <p:spPr>
          <a:xfrm>
            <a:off x="838200" y="270933"/>
            <a:ext cx="10515600" cy="1016000"/>
          </a:xfrm>
        </p:spPr>
        <p:txBody>
          <a:bodyPr>
            <a:normAutofit fontScale="90000"/>
          </a:bodyPr>
          <a:lstStyle/>
          <a:p>
            <a:pPr algn="ctr"/>
            <a:r>
              <a:rPr lang="en-US" dirty="0">
                <a:solidFill>
                  <a:srgbClr val="C00000"/>
                </a:solidFill>
                <a:latin typeface="Cambria" panose="02040503050406030204" pitchFamily="18" charset="0"/>
                <a:ea typeface="Cambria" panose="02040503050406030204" pitchFamily="18" charset="0"/>
              </a:rPr>
              <a:t>Examples of Documentation: Policy and Administration Self-Study</a:t>
            </a:r>
          </a:p>
        </p:txBody>
      </p:sp>
      <p:sp>
        <p:nvSpPr>
          <p:cNvPr id="3" name="Content Placeholder 2">
            <a:extLst>
              <a:ext uri="{FF2B5EF4-FFF2-40B4-BE49-F238E27FC236}">
                <a16:creationId xmlns:a16="http://schemas.microsoft.com/office/drawing/2014/main" id="{EC2C49E0-8EE5-4A37-88DE-15AB6532C455}"/>
              </a:ext>
            </a:extLst>
          </p:cNvPr>
          <p:cNvSpPr>
            <a:spLocks noGrp="1"/>
          </p:cNvSpPr>
          <p:nvPr>
            <p:ph idx="1"/>
          </p:nvPr>
        </p:nvSpPr>
        <p:spPr>
          <a:xfrm>
            <a:off x="507999" y="1377244"/>
            <a:ext cx="11108267" cy="5328356"/>
          </a:xfrm>
        </p:spPr>
        <p:txBody>
          <a:bodyPr>
            <a:normAutofit lnSpcReduction="10000"/>
          </a:bodyPr>
          <a:lstStyle/>
          <a:p>
            <a:pPr marL="0" indent="0">
              <a:buNone/>
            </a:pPr>
            <a:endParaRPr lang="en-US" b="1" dirty="0"/>
          </a:p>
          <a:p>
            <a:pPr marL="0" indent="0">
              <a:buNone/>
            </a:pPr>
            <a:r>
              <a:rPr lang="en-US" b="1" dirty="0"/>
              <a:t>To illustrate compliance to the standards and to enable a full evaluation </a:t>
            </a:r>
          </a:p>
          <a:p>
            <a:pPr marL="0" indent="0">
              <a:buNone/>
            </a:pPr>
            <a:r>
              <a:rPr lang="en-US" b="1" dirty="0"/>
              <a:t>of the organization’s Policy &amp; Administration, the following are some of </a:t>
            </a:r>
          </a:p>
          <a:p>
            <a:pPr marL="0" indent="0">
              <a:buNone/>
            </a:pPr>
            <a:r>
              <a:rPr lang="en-US" b="1" dirty="0"/>
              <a:t>the required documents:</a:t>
            </a:r>
          </a:p>
          <a:p>
            <a:r>
              <a:rPr lang="en-US" dirty="0"/>
              <a:t>Articles of Incorporation and Tax Exemption Letter</a:t>
            </a:r>
          </a:p>
          <a:p>
            <a:r>
              <a:rPr lang="en-US" dirty="0"/>
              <a:t>Mission Statement</a:t>
            </a:r>
          </a:p>
          <a:p>
            <a:r>
              <a:rPr lang="en-US" dirty="0"/>
              <a:t> Strategic Plan</a:t>
            </a:r>
          </a:p>
          <a:p>
            <a:r>
              <a:rPr lang="en-US" dirty="0"/>
              <a:t>Core Values</a:t>
            </a:r>
          </a:p>
          <a:p>
            <a:r>
              <a:rPr lang="en-US" dirty="0"/>
              <a:t>Organizational Chart</a:t>
            </a:r>
          </a:p>
          <a:p>
            <a:endParaRPr lang="en-US" dirty="0"/>
          </a:p>
          <a:p>
            <a:pPr marL="0" indent="0">
              <a:buNone/>
            </a:pPr>
            <a:r>
              <a:rPr lang="en-US" dirty="0"/>
              <a:t>Refer to the actual Self-Study Document for a Complete List</a:t>
            </a:r>
          </a:p>
        </p:txBody>
      </p:sp>
    </p:spTree>
    <p:extLst>
      <p:ext uri="{BB962C8B-B14F-4D97-AF65-F5344CB8AC3E}">
        <p14:creationId xmlns:p14="http://schemas.microsoft.com/office/powerpoint/2010/main" val="191606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2C022-D3F6-4447-8123-146B8395E208}"/>
              </a:ext>
            </a:extLst>
          </p:cNvPr>
          <p:cNvSpPr txBox="1">
            <a:spLocks/>
          </p:cNvSpPr>
          <p:nvPr/>
        </p:nvSpPr>
        <p:spPr>
          <a:xfrm>
            <a:off x="609600" y="495300"/>
            <a:ext cx="10972800" cy="80803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C00000"/>
                </a:solidFill>
                <a:latin typeface="Cambria" panose="02040503050406030204" pitchFamily="18" charset="0"/>
                <a:ea typeface="Cambria" panose="02040503050406030204" pitchFamily="18" charset="0"/>
              </a:rPr>
              <a:t>Responsibilities</a:t>
            </a:r>
            <a:r>
              <a:rPr lang="en-US" dirty="0">
                <a:solidFill>
                  <a:srgbClr val="C00000"/>
                </a:solidFill>
                <a:latin typeface="+mn-lt"/>
              </a:rPr>
              <a:t> of the Review Panel</a:t>
            </a:r>
          </a:p>
          <a:p>
            <a:pPr algn="ctr"/>
            <a:endParaRPr lang="en-US" dirty="0">
              <a:solidFill>
                <a:srgbClr val="C00000"/>
              </a:solidFill>
              <a:latin typeface="+mn-lt"/>
            </a:endParaRPr>
          </a:p>
        </p:txBody>
      </p:sp>
      <p:sp>
        <p:nvSpPr>
          <p:cNvPr id="3" name="Content Placeholder 2">
            <a:extLst>
              <a:ext uri="{FF2B5EF4-FFF2-40B4-BE49-F238E27FC236}">
                <a16:creationId xmlns:a16="http://schemas.microsoft.com/office/drawing/2014/main" id="{BE0CBF4A-F16D-49FA-854A-2244DFD2DC60}"/>
              </a:ext>
            </a:extLst>
          </p:cNvPr>
          <p:cNvSpPr txBox="1">
            <a:spLocks/>
          </p:cNvSpPr>
          <p:nvPr/>
        </p:nvSpPr>
        <p:spPr>
          <a:xfrm>
            <a:off x="609600" y="1600201"/>
            <a:ext cx="109728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Reviews materials submitted by the organization.</a:t>
            </a:r>
          </a:p>
          <a:p>
            <a:r>
              <a:rPr lang="en-US" dirty="0"/>
              <a:t>Meets to reach consensus scores on each set of management and program standards -- as fully, partially, or unmet.</a:t>
            </a:r>
          </a:p>
          <a:p>
            <a:pPr lvl="1">
              <a:buFont typeface="Courier New" panose="02070309020205020404" pitchFamily="49" charset="0"/>
              <a:buChar char="o"/>
            </a:pPr>
            <a:r>
              <a:rPr lang="en-US" sz="2800" dirty="0"/>
              <a:t>Accreditation manager shares initial consensus with Organization/ School and invites clarification for further review by panel.</a:t>
            </a:r>
            <a:endParaRPr lang="en-US" dirty="0"/>
          </a:p>
          <a:p>
            <a:r>
              <a:rPr lang="en-US" dirty="0"/>
              <a:t>Conducts interviews with staff, administrators, students, consumers, and stakeholders to verify compliance.</a:t>
            </a:r>
          </a:p>
          <a:p>
            <a:r>
              <a:rPr lang="en-US" dirty="0"/>
              <a:t>Develops a written report</a:t>
            </a:r>
          </a:p>
          <a:p>
            <a:r>
              <a:rPr lang="en-US" dirty="0"/>
              <a:t>Recommends to OSAC a decision regarding accreditation status</a:t>
            </a:r>
          </a:p>
          <a:p>
            <a:pPr marL="0" indent="0">
              <a:buNone/>
            </a:pPr>
            <a:endParaRPr lang="en-US" dirty="0"/>
          </a:p>
          <a:p>
            <a:endParaRPr lang="en-US" dirty="0"/>
          </a:p>
        </p:txBody>
      </p:sp>
    </p:spTree>
    <p:extLst>
      <p:ext uri="{BB962C8B-B14F-4D97-AF65-F5344CB8AC3E}">
        <p14:creationId xmlns:p14="http://schemas.microsoft.com/office/powerpoint/2010/main" val="230612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5157B96-AFBA-420B-9538-9470E27664CE}"/>
              </a:ext>
            </a:extLst>
          </p:cNvPr>
          <p:cNvSpPr txBox="1">
            <a:spLocks noChangeArrowheads="1"/>
          </p:cNvSpPr>
          <p:nvPr/>
        </p:nvSpPr>
        <p:spPr>
          <a:xfrm>
            <a:off x="609600" y="496308"/>
            <a:ext cx="10972800" cy="93221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C00000"/>
                </a:solidFill>
                <a:latin typeface="Cambria" panose="02040503050406030204" pitchFamily="18" charset="0"/>
                <a:ea typeface="Cambria" panose="02040503050406030204" pitchFamily="18" charset="0"/>
              </a:rPr>
              <a:t>Program Accreditation Status</a:t>
            </a:r>
          </a:p>
        </p:txBody>
      </p:sp>
      <p:sp>
        <p:nvSpPr>
          <p:cNvPr id="3" name="Rectangle 3">
            <a:extLst>
              <a:ext uri="{FF2B5EF4-FFF2-40B4-BE49-F238E27FC236}">
                <a16:creationId xmlns:a16="http://schemas.microsoft.com/office/drawing/2014/main" id="{1B699B17-B8CD-48E2-812C-5B9EE0CEA2AB}"/>
              </a:ext>
            </a:extLst>
          </p:cNvPr>
          <p:cNvSpPr txBox="1">
            <a:spLocks noChangeArrowheads="1"/>
          </p:cNvSpPr>
          <p:nvPr/>
        </p:nvSpPr>
        <p:spPr>
          <a:xfrm>
            <a:off x="765544" y="1428523"/>
            <a:ext cx="10816856" cy="470013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mn-lt"/>
              </a:rPr>
              <a:t>OSAC </a:t>
            </a:r>
            <a:r>
              <a:rPr lang="en-US" dirty="0"/>
              <a:t>conveys its recommendation to t</a:t>
            </a:r>
            <a:r>
              <a:rPr lang="en-US" dirty="0">
                <a:latin typeface="+mn-lt"/>
              </a:rPr>
              <a:t>he AER Accreditation Council which makes the final determination on accreditation status:</a:t>
            </a:r>
            <a:endParaRPr lang="en-US" dirty="0"/>
          </a:p>
          <a:p>
            <a:r>
              <a:rPr lang="en-US" b="1" dirty="0"/>
              <a:t>Full Accreditation: </a:t>
            </a:r>
            <a:r>
              <a:rPr lang="en-US" dirty="0"/>
              <a:t>has met </a:t>
            </a:r>
            <a:r>
              <a:rPr lang="en-US" b="1" dirty="0">
                <a:solidFill>
                  <a:srgbClr val="FF0000"/>
                </a:solidFill>
              </a:rPr>
              <a:t>100% </a:t>
            </a:r>
            <a:r>
              <a:rPr lang="en-US" dirty="0"/>
              <a:t>of the standards designated as absolute, and has met at least </a:t>
            </a:r>
            <a:r>
              <a:rPr lang="en-US" b="1" dirty="0">
                <a:solidFill>
                  <a:srgbClr val="FF0000"/>
                </a:solidFill>
              </a:rPr>
              <a:t>95%</a:t>
            </a:r>
            <a:r>
              <a:rPr lang="en-US" dirty="0">
                <a:solidFill>
                  <a:srgbClr val="FF0000"/>
                </a:solidFill>
              </a:rPr>
              <a:t> </a:t>
            </a:r>
            <a:r>
              <a:rPr lang="en-US" dirty="0"/>
              <a:t>of the standards designated as critical. </a:t>
            </a:r>
          </a:p>
          <a:p>
            <a:r>
              <a:rPr lang="en-US" b="1" dirty="0"/>
              <a:t>Provisional Accreditation:  </a:t>
            </a:r>
            <a:r>
              <a:rPr lang="en-US" dirty="0"/>
              <a:t>did not meet minimum standards in </a:t>
            </a:r>
            <a:r>
              <a:rPr lang="en-US" u="sng" dirty="0"/>
              <a:t>one </a:t>
            </a:r>
            <a:r>
              <a:rPr lang="en-US" dirty="0"/>
              <a:t>of the absolute standards and/or has only met between </a:t>
            </a:r>
            <a:r>
              <a:rPr lang="en-US" b="1" dirty="0">
                <a:solidFill>
                  <a:srgbClr val="FF0000"/>
                </a:solidFill>
              </a:rPr>
              <a:t>85% and 94% </a:t>
            </a:r>
            <a:r>
              <a:rPr lang="en-US" dirty="0"/>
              <a:t>of the areas designated as critical, and the program </a:t>
            </a:r>
            <a:r>
              <a:rPr lang="en-US" dirty="0">
                <a:solidFill>
                  <a:srgbClr val="FF0000"/>
                </a:solidFill>
              </a:rPr>
              <a:t>agrees to rectify  shortcoming(s) </a:t>
            </a:r>
            <a:r>
              <a:rPr lang="en-US" dirty="0"/>
              <a:t>within one year. </a:t>
            </a:r>
          </a:p>
          <a:p>
            <a:r>
              <a:rPr lang="en-US" b="1" dirty="0"/>
              <a:t>Not Accredited:  </a:t>
            </a:r>
            <a:r>
              <a:rPr lang="en-US" dirty="0"/>
              <a:t>did not meet minimum standards in a large number of standards.  </a:t>
            </a:r>
          </a:p>
        </p:txBody>
      </p:sp>
    </p:spTree>
    <p:extLst>
      <p:ext uri="{BB962C8B-B14F-4D97-AF65-F5344CB8AC3E}">
        <p14:creationId xmlns:p14="http://schemas.microsoft.com/office/powerpoint/2010/main" val="148416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667001" y="1371601"/>
            <a:ext cx="6489681" cy="5228463"/>
          </a:xfrm>
          <a:prstGeom prst="rect">
            <a:avLst/>
          </a:prstGeom>
        </p:spPr>
      </p:pic>
      <p:sp>
        <p:nvSpPr>
          <p:cNvPr id="3" name="Rectangle 2"/>
          <p:cNvSpPr/>
          <p:nvPr/>
        </p:nvSpPr>
        <p:spPr>
          <a:xfrm>
            <a:off x="3886200" y="152400"/>
            <a:ext cx="4572000" cy="923330"/>
          </a:xfrm>
          <a:prstGeom prst="rect">
            <a:avLst/>
          </a:prstGeom>
          <a:noFill/>
        </p:spPr>
        <p:txBody>
          <a:bodyPr wrap="square" lIns="91440" tIns="45720" rIns="91440" bIns="45720">
            <a:spAutoFit/>
          </a:bodyPr>
          <a:lstStyle/>
          <a:p>
            <a:pPr algn="ctr"/>
            <a:r>
              <a:rPr lang="en-US" sz="5400" b="1" dirty="0">
                <a:ln w="9525">
                  <a:solidFill>
                    <a:schemeClr val="bg1"/>
                  </a:solidFill>
                  <a:prstDash val="solid"/>
                </a:ln>
                <a:solidFill>
                  <a:srgbClr val="C00000"/>
                </a:solidFill>
                <a:effectLst>
                  <a:outerShdw blurRad="12700" dist="38100" dir="2700000" algn="tl" rotWithShape="0">
                    <a:schemeClr val="bg1">
                      <a:lumMod val="50000"/>
                    </a:schemeClr>
                  </a:outerShdw>
                </a:effectLst>
              </a:rPr>
              <a:t>Discussion</a:t>
            </a:r>
          </a:p>
        </p:txBody>
      </p:sp>
    </p:spTree>
    <p:extLst>
      <p:ext uri="{BB962C8B-B14F-4D97-AF65-F5344CB8AC3E}">
        <p14:creationId xmlns:p14="http://schemas.microsoft.com/office/powerpoint/2010/main" val="20868341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6FA4-D47F-4D3D-B2BA-447F13FF277C}"/>
              </a:ext>
            </a:extLst>
          </p:cNvPr>
          <p:cNvSpPr>
            <a:spLocks noGrp="1"/>
          </p:cNvSpPr>
          <p:nvPr>
            <p:ph type="title"/>
          </p:nvPr>
        </p:nvSpPr>
        <p:spPr>
          <a:xfrm>
            <a:off x="1154954" y="452718"/>
            <a:ext cx="8895879" cy="738773"/>
          </a:xfrm>
        </p:spPr>
        <p:txBody>
          <a:bodyPr>
            <a:normAutofit/>
          </a:bodyPr>
          <a:lstStyle/>
          <a:p>
            <a:pPr algn="ctr"/>
            <a:r>
              <a:rPr lang="en-US" dirty="0">
                <a:solidFill>
                  <a:srgbClr val="C00000"/>
                </a:solidFill>
                <a:latin typeface="Cambria" panose="02040503050406030204" pitchFamily="18" charset="0"/>
                <a:ea typeface="Cambria" panose="02040503050406030204" pitchFamily="18" charset="0"/>
              </a:rPr>
              <a:t>Organization of AER and AERAC</a:t>
            </a:r>
            <a:r>
              <a:rPr lang="en-US" dirty="0">
                <a:solidFill>
                  <a:srgbClr val="FF0000"/>
                </a:solidFill>
              </a:rPr>
              <a:t> </a:t>
            </a:r>
          </a:p>
        </p:txBody>
      </p:sp>
      <p:sp>
        <p:nvSpPr>
          <p:cNvPr id="4" name="TextBox 3">
            <a:extLst>
              <a:ext uri="{FF2B5EF4-FFF2-40B4-BE49-F238E27FC236}">
                <a16:creationId xmlns:a16="http://schemas.microsoft.com/office/drawing/2014/main" id="{806F4A8A-A54F-42FF-B834-177EE77C42FA}"/>
              </a:ext>
            </a:extLst>
          </p:cNvPr>
          <p:cNvSpPr txBox="1"/>
          <p:nvPr/>
        </p:nvSpPr>
        <p:spPr>
          <a:xfrm>
            <a:off x="1154954" y="1438091"/>
            <a:ext cx="10118097" cy="4832092"/>
          </a:xfrm>
          <a:prstGeom prst="rect">
            <a:avLst/>
          </a:prstGeom>
          <a:noFill/>
        </p:spPr>
        <p:txBody>
          <a:bodyPr wrap="square" lIns="91440" tIns="45720" rIns="91440" bIns="45720" anchor="t">
            <a:spAutoFit/>
          </a:bodyPr>
          <a:lstStyle/>
          <a:p>
            <a:r>
              <a:rPr lang="en-US" sz="2200" b="1" dirty="0">
                <a:latin typeface="Arial"/>
                <a:cs typeface="Arial"/>
              </a:rPr>
              <a:t>The chart on the next slide shows </a:t>
            </a:r>
            <a:r>
              <a:rPr lang="en-US" sz="2200" b="1" baseline="0" dirty="0">
                <a:latin typeface="Arial"/>
                <a:cs typeface="Arial"/>
              </a:rPr>
              <a:t>two separate structures:</a:t>
            </a:r>
            <a:r>
              <a:rPr lang="en-US" sz="2200" b="1" dirty="0">
                <a:latin typeface="Arial"/>
                <a:cs typeface="Arial"/>
              </a:rPr>
              <a:t> </a:t>
            </a:r>
            <a:r>
              <a:rPr lang="en-US" sz="2200" b="1" baseline="0" dirty="0">
                <a:latin typeface="Arial"/>
                <a:cs typeface="Arial"/>
              </a:rPr>
              <a:t> the AER Board and membership structure;</a:t>
            </a:r>
            <a:r>
              <a:rPr lang="en-US" sz="2200" b="1" dirty="0">
                <a:latin typeface="Arial"/>
                <a:cs typeface="Arial"/>
              </a:rPr>
              <a:t> and </a:t>
            </a:r>
            <a:r>
              <a:rPr lang="en-US" sz="2200" b="1" baseline="0" dirty="0">
                <a:latin typeface="Arial"/>
                <a:cs typeface="Arial"/>
              </a:rPr>
              <a:t>an independent AER Accreditation Council</a:t>
            </a:r>
            <a:r>
              <a:rPr lang="en-US" sz="2200" b="1" dirty="0">
                <a:latin typeface="Arial"/>
                <a:cs typeface="Arial"/>
              </a:rPr>
              <a:t> structure.</a:t>
            </a:r>
            <a:endParaRPr lang="en-US" sz="2200" b="1" baseline="0" dirty="0">
              <a:latin typeface="Arial"/>
              <a:cs typeface="Arial"/>
            </a:endParaRPr>
          </a:p>
          <a:p>
            <a:endParaRPr lang="en-US" sz="2200" b="1" dirty="0">
              <a:latin typeface="Arial" panose="020B0604020202020204" pitchFamily="34" charset="0"/>
              <a:cs typeface="Arial" panose="020B0604020202020204" pitchFamily="34" charset="0"/>
            </a:endParaRPr>
          </a:p>
          <a:p>
            <a:r>
              <a:rPr lang="en-US" sz="2200" b="1" baseline="0" dirty="0">
                <a:latin typeface="Arial"/>
                <a:cs typeface="Arial"/>
              </a:rPr>
              <a:t>It is important for the AER Accreditation Council to make independent decisions from the AER board </a:t>
            </a:r>
            <a:r>
              <a:rPr lang="en-US" sz="2200" b="1" dirty="0">
                <a:latin typeface="Arial"/>
                <a:cs typeface="Arial"/>
              </a:rPr>
              <a:t>so that the Council has </a:t>
            </a:r>
            <a:r>
              <a:rPr lang="en-US" sz="2200" b="1" baseline="0" dirty="0">
                <a:latin typeface="Arial"/>
                <a:cs typeface="Arial"/>
              </a:rPr>
              <a:t>the authority it needs and the legitimacy that is required.</a:t>
            </a:r>
          </a:p>
          <a:p>
            <a:endParaRPr lang="en-US" sz="2200" b="1" dirty="0">
              <a:latin typeface="Arial" panose="020B0604020202020204" pitchFamily="34" charset="0"/>
              <a:cs typeface="Arial" panose="020B0604020202020204" pitchFamily="34" charset="0"/>
            </a:endParaRPr>
          </a:p>
          <a:p>
            <a:r>
              <a:rPr lang="en-US" sz="2200" b="1" dirty="0">
                <a:latin typeface="Arial"/>
                <a:cs typeface="Arial"/>
              </a:rPr>
              <a:t>AER Central Office coordinates the work of the Council, the Higher Education Accreditation Commission and the Review Panels. HEAC develops</a:t>
            </a:r>
            <a:r>
              <a:rPr lang="en-US" sz="2200" b="1" baseline="0" dirty="0">
                <a:latin typeface="Arial"/>
                <a:cs typeface="Arial"/>
              </a:rPr>
              <a:t> the standards, </a:t>
            </a:r>
            <a:r>
              <a:rPr lang="en-US" sz="2200" b="1" dirty="0">
                <a:latin typeface="Arial"/>
                <a:cs typeface="Arial"/>
              </a:rPr>
              <a:t>the review panels use the standards to evaluate the programs and report back to HEAC. The Accreditation Council approves the recommendation for accreditation status,  adjudicates appeals and follows up on provisional accreditation and annual reports.</a:t>
            </a:r>
          </a:p>
        </p:txBody>
      </p:sp>
    </p:spTree>
    <p:extLst>
      <p:ext uri="{BB962C8B-B14F-4D97-AF65-F5344CB8AC3E}">
        <p14:creationId xmlns:p14="http://schemas.microsoft.com/office/powerpoint/2010/main" val="338715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C0B13FF8-2B3C-4BC1-B3E4-254B3F8C3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88AA3CD8-36C1-406C-9A1C-6BA80BDB0777}"/>
              </a:ext>
            </a:extLst>
          </p:cNvPr>
          <p:cNvSpPr>
            <a:spLocks noGrp="1"/>
          </p:cNvSpPr>
          <p:nvPr>
            <p:ph type="title"/>
          </p:nvPr>
        </p:nvSpPr>
        <p:spPr>
          <a:xfrm>
            <a:off x="635223" y="629266"/>
            <a:ext cx="3116690" cy="5594554"/>
          </a:xfrm>
        </p:spPr>
        <p:txBody>
          <a:bodyPr vert="horz" lIns="91440" tIns="45720" rIns="91440" bIns="45720" rtlCol="0" anchor="ctr">
            <a:normAutofit/>
          </a:bodyPr>
          <a:lstStyle/>
          <a:p>
            <a:pPr>
              <a:lnSpc>
                <a:spcPct val="90000"/>
              </a:lnSpc>
            </a:pPr>
            <a:r>
              <a:rPr lang="en-US" sz="2600" b="0" i="0" kern="1200" dirty="0">
                <a:solidFill>
                  <a:schemeClr val="bg1"/>
                </a:solidFill>
                <a:latin typeface="+mj-lt"/>
                <a:ea typeface="+mj-ea"/>
                <a:cs typeface="+mj-cs"/>
              </a:rPr>
              <a:t>AER ORGANIZATIONAL CHART</a:t>
            </a:r>
            <a:br>
              <a:rPr lang="en-US" sz="2600" b="0" i="0" kern="1200" dirty="0">
                <a:solidFill>
                  <a:schemeClr val="bg1"/>
                </a:solidFill>
                <a:latin typeface="+mj-lt"/>
              </a:rPr>
            </a:br>
            <a:br>
              <a:rPr lang="en-US" sz="2600" dirty="0">
                <a:solidFill>
                  <a:schemeClr val="bg1"/>
                </a:solidFill>
              </a:rPr>
            </a:br>
            <a:r>
              <a:rPr lang="en-US" sz="2600" b="0" i="0" kern="1200" dirty="0">
                <a:solidFill>
                  <a:schemeClr val="bg1"/>
                </a:solidFill>
                <a:latin typeface="+mj-lt"/>
                <a:ea typeface="+mj-ea"/>
                <a:cs typeface="+mj-cs"/>
              </a:rPr>
              <a:t>The illustration </a:t>
            </a:r>
            <a:r>
              <a:rPr lang="en-US" sz="2600" dirty="0">
                <a:solidFill>
                  <a:schemeClr val="bg1"/>
                </a:solidFill>
              </a:rPr>
              <a:t>on the right shows</a:t>
            </a:r>
            <a:r>
              <a:rPr lang="en-US" sz="2600" b="0" i="0" kern="1200" dirty="0">
                <a:solidFill>
                  <a:schemeClr val="bg1"/>
                </a:solidFill>
                <a:latin typeface="+mj-lt"/>
                <a:ea typeface="+mj-ea"/>
                <a:cs typeface="+mj-cs"/>
              </a:rPr>
              <a:t> the two separate structures within AERBVI as explained on the previous slide. </a:t>
            </a:r>
            <a:br>
              <a:rPr lang="en-US" sz="2600" b="0" i="0" kern="1200" dirty="0"/>
            </a:br>
            <a:endParaRPr lang="en-US" sz="2600" b="0" i="0" kern="1200" dirty="0">
              <a:solidFill>
                <a:srgbClr val="EBEBEB"/>
              </a:solidFill>
              <a:latin typeface="+mj-lt"/>
              <a:ea typeface="+mj-ea"/>
              <a:cs typeface="+mj-cs"/>
            </a:endParaRPr>
          </a:p>
          <a:p>
            <a:pPr>
              <a:lnSpc>
                <a:spcPct val="90000"/>
              </a:lnSpc>
            </a:pPr>
            <a:br>
              <a:rPr lang="en-US" sz="2600" b="0" i="0" kern="1200" dirty="0"/>
            </a:br>
            <a:endParaRPr lang="en-US" sz="2600" b="0" i="0" kern="1200" dirty="0">
              <a:solidFill>
                <a:srgbClr val="EBEBEB"/>
              </a:solidFill>
              <a:latin typeface="+mj-lt"/>
              <a:ea typeface="+mj-ea"/>
              <a:cs typeface="+mj-cs"/>
            </a:endParaRPr>
          </a:p>
        </p:txBody>
      </p:sp>
      <p:sp>
        <p:nvSpPr>
          <p:cNvPr id="30" name="Freeform 7">
            <a:extLst>
              <a:ext uri="{FF2B5EF4-FFF2-40B4-BE49-F238E27FC236}">
                <a16:creationId xmlns:a16="http://schemas.microsoft.com/office/drawing/2014/main" id="{B9C1207E-FFD8-4821-AFE6-71C724360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2" name="Freeform: Shape 31">
            <a:extLst>
              <a:ext uri="{FF2B5EF4-FFF2-40B4-BE49-F238E27FC236}">
                <a16:creationId xmlns:a16="http://schemas.microsoft.com/office/drawing/2014/main" id="{2B199503-2632-490F-8EB2-759D88708F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4747655" y="-586345"/>
            <a:ext cx="6858001" cy="8030691"/>
          </a:xfrm>
          <a:custGeom>
            <a:avLst/>
            <a:gdLst>
              <a:gd name="connsiteX0" fmla="*/ 6858001 w 6858001"/>
              <a:gd name="connsiteY0" fmla="*/ 1177 h 8030691"/>
              <a:gd name="connsiteX1" fmla="*/ 6858001 w 6858001"/>
              <a:gd name="connsiteY1" fmla="*/ 1344715 h 8030691"/>
              <a:gd name="connsiteX2" fmla="*/ 6858000 w 6858001"/>
              <a:gd name="connsiteY2" fmla="*/ 1344715 h 8030691"/>
              <a:gd name="connsiteX3" fmla="*/ 6858000 w 6858001"/>
              <a:gd name="connsiteY3" fmla="*/ 8030691 h 8030691"/>
              <a:gd name="connsiteX4" fmla="*/ 0 w 6858001"/>
              <a:gd name="connsiteY4" fmla="*/ 8030690 h 8030691"/>
              <a:gd name="connsiteX5" fmla="*/ 0 w 6858001"/>
              <a:gd name="connsiteY5" fmla="*/ 477747 h 8030691"/>
              <a:gd name="connsiteX6" fmla="*/ 1 w 6858001"/>
              <a:gd name="connsiteY6" fmla="*/ 477747 h 8030691"/>
              <a:gd name="connsiteX7" fmla="*/ 1 w 6858001"/>
              <a:gd name="connsiteY7" fmla="*/ 0 h 8030691"/>
              <a:gd name="connsiteX8" fmla="*/ 40463 w 6858001"/>
              <a:gd name="connsiteY8" fmla="*/ 5883 h 8030691"/>
              <a:gd name="connsiteX9" fmla="*/ 159107 w 6858001"/>
              <a:gd name="connsiteY9" fmla="*/ 23196 h 8030691"/>
              <a:gd name="connsiteX10" fmla="*/ 245518 w 6858001"/>
              <a:gd name="connsiteY10" fmla="*/ 35299 h 8030691"/>
              <a:gd name="connsiteX11" fmla="*/ 348388 w 6858001"/>
              <a:gd name="connsiteY11" fmla="*/ 48074 h 8030691"/>
              <a:gd name="connsiteX12" fmla="*/ 470460 w 6858001"/>
              <a:gd name="connsiteY12" fmla="*/ 63370 h 8030691"/>
              <a:gd name="connsiteX13" fmla="*/ 605563 w 6858001"/>
              <a:gd name="connsiteY13" fmla="*/ 79507 h 8030691"/>
              <a:gd name="connsiteX14" fmla="*/ 757810 w 6858001"/>
              <a:gd name="connsiteY14" fmla="*/ 96484 h 8030691"/>
              <a:gd name="connsiteX15" fmla="*/ 923774 w 6858001"/>
              <a:gd name="connsiteY15" fmla="*/ 114469 h 8030691"/>
              <a:gd name="connsiteX16" fmla="*/ 1104139 w 6858001"/>
              <a:gd name="connsiteY16" fmla="*/ 132455 h 8030691"/>
              <a:gd name="connsiteX17" fmla="*/ 1296163 w 6858001"/>
              <a:gd name="connsiteY17" fmla="*/ 150776 h 8030691"/>
              <a:gd name="connsiteX18" fmla="*/ 1503275 w 6858001"/>
              <a:gd name="connsiteY18" fmla="*/ 167753 h 8030691"/>
              <a:gd name="connsiteX19" fmla="*/ 1719988 w 6858001"/>
              <a:gd name="connsiteY19" fmla="*/ 184058 h 8030691"/>
              <a:gd name="connsiteX20" fmla="*/ 1949045 w 6858001"/>
              <a:gd name="connsiteY20" fmla="*/ 198850 h 8030691"/>
              <a:gd name="connsiteX21" fmla="*/ 2187703 w 6858001"/>
              <a:gd name="connsiteY21" fmla="*/ 212969 h 8030691"/>
              <a:gd name="connsiteX22" fmla="*/ 2436649 w 6858001"/>
              <a:gd name="connsiteY22" fmla="*/ 226249 h 8030691"/>
              <a:gd name="connsiteX23" fmla="*/ 2564208 w 6858001"/>
              <a:gd name="connsiteY23" fmla="*/ 230955 h 8030691"/>
              <a:gd name="connsiteX24" fmla="*/ 2694509 w 6858001"/>
              <a:gd name="connsiteY24" fmla="*/ 236166 h 8030691"/>
              <a:gd name="connsiteX25" fmla="*/ 2826869 w 6858001"/>
              <a:gd name="connsiteY25" fmla="*/ 241040 h 8030691"/>
              <a:gd name="connsiteX26" fmla="*/ 2959914 w 6858001"/>
              <a:gd name="connsiteY26" fmla="*/ 244234 h 8030691"/>
              <a:gd name="connsiteX27" fmla="*/ 3095702 w 6858001"/>
              <a:gd name="connsiteY27" fmla="*/ 247092 h 8030691"/>
              <a:gd name="connsiteX28" fmla="*/ 3232862 w 6858001"/>
              <a:gd name="connsiteY28" fmla="*/ 250117 h 8030691"/>
              <a:gd name="connsiteX29" fmla="*/ 3372766 w 6858001"/>
              <a:gd name="connsiteY29" fmla="*/ 252134 h 8030691"/>
              <a:gd name="connsiteX30" fmla="*/ 3514040 w 6858001"/>
              <a:gd name="connsiteY30" fmla="*/ 252134 h 8030691"/>
              <a:gd name="connsiteX31" fmla="*/ 3656686 w 6858001"/>
              <a:gd name="connsiteY31" fmla="*/ 253143 h 8030691"/>
              <a:gd name="connsiteX32" fmla="*/ 3800705 w 6858001"/>
              <a:gd name="connsiteY32" fmla="*/ 252134 h 8030691"/>
              <a:gd name="connsiteX33" fmla="*/ 3946780 w 6858001"/>
              <a:gd name="connsiteY33" fmla="*/ 250117 h 8030691"/>
              <a:gd name="connsiteX34" fmla="*/ 4092856 w 6858001"/>
              <a:gd name="connsiteY34" fmla="*/ 248268 h 8030691"/>
              <a:gd name="connsiteX35" fmla="*/ 4240988 w 6858001"/>
              <a:gd name="connsiteY35" fmla="*/ 244234 h 8030691"/>
              <a:gd name="connsiteX36" fmla="*/ 4390492 w 6858001"/>
              <a:gd name="connsiteY36" fmla="*/ 240032 h 8030691"/>
              <a:gd name="connsiteX37" fmla="*/ 4539997 w 6858001"/>
              <a:gd name="connsiteY37" fmla="*/ 235157 h 8030691"/>
              <a:gd name="connsiteX38" fmla="*/ 4690873 w 6858001"/>
              <a:gd name="connsiteY38" fmla="*/ 228266 h 8030691"/>
              <a:gd name="connsiteX39" fmla="*/ 4843120 w 6858001"/>
              <a:gd name="connsiteY39" fmla="*/ 220029 h 8030691"/>
              <a:gd name="connsiteX40" fmla="*/ 4996054 w 6858001"/>
              <a:gd name="connsiteY40" fmla="*/ 212129 h 8030691"/>
              <a:gd name="connsiteX41" fmla="*/ 5148987 w 6858001"/>
              <a:gd name="connsiteY41" fmla="*/ 202044 h 8030691"/>
              <a:gd name="connsiteX42" fmla="*/ 5303978 w 6858001"/>
              <a:gd name="connsiteY42" fmla="*/ 189941 h 8030691"/>
              <a:gd name="connsiteX43" fmla="*/ 5456911 w 6858001"/>
              <a:gd name="connsiteY43" fmla="*/ 177839 h 8030691"/>
              <a:gd name="connsiteX44" fmla="*/ 5612588 w 6858001"/>
              <a:gd name="connsiteY44" fmla="*/ 163887 h 8030691"/>
              <a:gd name="connsiteX45" fmla="*/ 5768950 w 6858001"/>
              <a:gd name="connsiteY45" fmla="*/ 148591 h 8030691"/>
              <a:gd name="connsiteX46" fmla="*/ 5923255 w 6858001"/>
              <a:gd name="connsiteY46" fmla="*/ 132455 h 8030691"/>
              <a:gd name="connsiteX47" fmla="*/ 6079618 w 6858001"/>
              <a:gd name="connsiteY47" fmla="*/ 113629 h 8030691"/>
              <a:gd name="connsiteX48" fmla="*/ 6235294 w 6858001"/>
              <a:gd name="connsiteY48" fmla="*/ 93458 h 8030691"/>
              <a:gd name="connsiteX49" fmla="*/ 6391657 w 6858001"/>
              <a:gd name="connsiteY49" fmla="*/ 73455 h 8030691"/>
              <a:gd name="connsiteX50" fmla="*/ 6547333 w 6858001"/>
              <a:gd name="connsiteY50" fmla="*/ 50091 h 8030691"/>
              <a:gd name="connsiteX51" fmla="*/ 6702324 w 6858001"/>
              <a:gd name="connsiteY51" fmla="*/ 26222 h 803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8030691">
                <a:moveTo>
                  <a:pt x="6858001" y="1177"/>
                </a:moveTo>
                <a:lnTo>
                  <a:pt x="6858001" y="1344715"/>
                </a:lnTo>
                <a:lnTo>
                  <a:pt x="6858000" y="1344715"/>
                </a:lnTo>
                <a:lnTo>
                  <a:pt x="6858000" y="8030691"/>
                </a:lnTo>
                <a:lnTo>
                  <a:pt x="0" y="8030690"/>
                </a:lnTo>
                <a:lnTo>
                  <a:pt x="0" y="477747"/>
                </a:lnTo>
                <a:lnTo>
                  <a:pt x="1" y="477747"/>
                </a:lnTo>
                <a:lnTo>
                  <a:pt x="1" y="0"/>
                </a:lnTo>
                <a:lnTo>
                  <a:pt x="40463" y="5883"/>
                </a:lnTo>
                <a:lnTo>
                  <a:pt x="159107" y="23196"/>
                </a:lnTo>
                <a:lnTo>
                  <a:pt x="245518" y="35299"/>
                </a:lnTo>
                <a:lnTo>
                  <a:pt x="348388" y="48074"/>
                </a:lnTo>
                <a:lnTo>
                  <a:pt x="470460" y="63370"/>
                </a:lnTo>
                <a:lnTo>
                  <a:pt x="605563" y="79507"/>
                </a:lnTo>
                <a:lnTo>
                  <a:pt x="757810" y="96484"/>
                </a:lnTo>
                <a:lnTo>
                  <a:pt x="923774" y="114469"/>
                </a:lnTo>
                <a:lnTo>
                  <a:pt x="1104139" y="132455"/>
                </a:lnTo>
                <a:lnTo>
                  <a:pt x="1296163" y="150776"/>
                </a:lnTo>
                <a:lnTo>
                  <a:pt x="1503275" y="167753"/>
                </a:lnTo>
                <a:lnTo>
                  <a:pt x="1719988" y="184058"/>
                </a:lnTo>
                <a:lnTo>
                  <a:pt x="1949045" y="198850"/>
                </a:lnTo>
                <a:lnTo>
                  <a:pt x="2187703" y="212969"/>
                </a:lnTo>
                <a:lnTo>
                  <a:pt x="2436649" y="226249"/>
                </a:lnTo>
                <a:lnTo>
                  <a:pt x="2564208" y="230955"/>
                </a:lnTo>
                <a:lnTo>
                  <a:pt x="2694509" y="236166"/>
                </a:lnTo>
                <a:lnTo>
                  <a:pt x="2826869" y="241040"/>
                </a:lnTo>
                <a:lnTo>
                  <a:pt x="2959914" y="244234"/>
                </a:lnTo>
                <a:lnTo>
                  <a:pt x="3095702" y="247092"/>
                </a:lnTo>
                <a:lnTo>
                  <a:pt x="3232862" y="250117"/>
                </a:lnTo>
                <a:lnTo>
                  <a:pt x="3372766" y="252134"/>
                </a:lnTo>
                <a:lnTo>
                  <a:pt x="3514040" y="252134"/>
                </a:lnTo>
                <a:lnTo>
                  <a:pt x="3656686" y="253143"/>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34" name="Rectangle 33">
            <a:extLst>
              <a:ext uri="{FF2B5EF4-FFF2-40B4-BE49-F238E27FC236}">
                <a16:creationId xmlns:a16="http://schemas.microsoft.com/office/drawing/2014/main" id="{F11C7CB4-0228-486A-931A-262ABB670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graphicFrame>
        <p:nvGraphicFramePr>
          <p:cNvPr id="8" name="Table 8" descr="AER Org Chart--Board is above Executive Comm which is above Membership.  &#10;&#10;">
            <a:extLst>
              <a:ext uri="{FF2B5EF4-FFF2-40B4-BE49-F238E27FC236}">
                <a16:creationId xmlns:a16="http://schemas.microsoft.com/office/drawing/2014/main" id="{B2849BB7-9EC1-4F9E-8F46-34BCED5A6F0F}"/>
              </a:ext>
              <a:ext uri="{C183D7F6-B498-43B3-948B-1728B52AA6E4}">
                <adec:decorative xmlns:adec="http://schemas.microsoft.com/office/drawing/2017/decorative" val="0"/>
              </a:ext>
            </a:extLst>
          </p:cNvPr>
          <p:cNvGraphicFramePr>
            <a:graphicFrameLocks noGrp="1"/>
          </p:cNvGraphicFramePr>
          <p:nvPr>
            <p:ph sz="half" idx="1"/>
          </p:nvPr>
        </p:nvGraphicFramePr>
        <p:xfrm>
          <a:off x="5331129" y="780801"/>
          <a:ext cx="4395787" cy="2594165"/>
        </p:xfrm>
        <a:graphic>
          <a:graphicData uri="http://schemas.openxmlformats.org/drawingml/2006/table">
            <a:tbl>
              <a:tblPr firstRow="1" bandRow="1">
                <a:tableStyleId>{5C22544A-7EE6-4342-B048-85BDC9FD1C3A}</a:tableStyleId>
              </a:tblPr>
              <a:tblGrid>
                <a:gridCol w="4395787">
                  <a:extLst>
                    <a:ext uri="{9D8B030D-6E8A-4147-A177-3AD203B41FA5}">
                      <a16:colId xmlns:a16="http://schemas.microsoft.com/office/drawing/2014/main" val="1426783767"/>
                    </a:ext>
                  </a:extLst>
                </a:gridCol>
              </a:tblGrid>
              <a:tr h="890768">
                <a:tc>
                  <a:txBody>
                    <a:bodyPr/>
                    <a:lstStyle/>
                    <a:p>
                      <a:pPr algn="ctr"/>
                      <a:r>
                        <a:rPr lang="en-US" dirty="0"/>
                        <a:t>AERBVI BOARD OF DIRECTORS</a:t>
                      </a:r>
                    </a:p>
                  </a:txBody>
                  <a:tcPr anchor="ctr"/>
                </a:tc>
                <a:extLst>
                  <a:ext uri="{0D108BD9-81ED-4DB2-BD59-A6C34878D82A}">
                    <a16:rowId xmlns:a16="http://schemas.microsoft.com/office/drawing/2014/main" val="3794113023"/>
                  </a:ext>
                </a:extLst>
              </a:tr>
              <a:tr h="640727">
                <a:tc>
                  <a:txBody>
                    <a:bodyPr/>
                    <a:lstStyle/>
                    <a:p>
                      <a:pPr algn="ctr"/>
                      <a:r>
                        <a:rPr lang="en-US" dirty="0"/>
                        <a:t>EXECUTIVE COMMITTEE</a:t>
                      </a:r>
                    </a:p>
                  </a:txBody>
                  <a:tcPr anchor="ctr"/>
                </a:tc>
                <a:extLst>
                  <a:ext uri="{0D108BD9-81ED-4DB2-BD59-A6C34878D82A}">
                    <a16:rowId xmlns:a16="http://schemas.microsoft.com/office/drawing/2014/main" val="2165629891"/>
                  </a:ext>
                </a:extLst>
              </a:tr>
              <a:tr h="1062670">
                <a:tc>
                  <a:txBody>
                    <a:bodyPr/>
                    <a:lstStyle/>
                    <a:p>
                      <a:pPr algn="ctr"/>
                      <a:r>
                        <a:rPr lang="en-US" dirty="0"/>
                        <a:t>MEMBERSHIP</a:t>
                      </a:r>
                    </a:p>
                  </a:txBody>
                  <a:tcPr anchor="ctr"/>
                </a:tc>
                <a:extLst>
                  <a:ext uri="{0D108BD9-81ED-4DB2-BD59-A6C34878D82A}">
                    <a16:rowId xmlns:a16="http://schemas.microsoft.com/office/drawing/2014/main" val="1965907157"/>
                  </a:ext>
                </a:extLst>
              </a:tr>
            </a:tbl>
          </a:graphicData>
        </a:graphic>
      </p:graphicFrame>
      <p:sp>
        <p:nvSpPr>
          <p:cNvPr id="9" name="TextBox 8">
            <a:extLst>
              <a:ext uri="{FF2B5EF4-FFF2-40B4-BE49-F238E27FC236}">
                <a16:creationId xmlns:a16="http://schemas.microsoft.com/office/drawing/2014/main" id="{3F3D67E6-8E6A-4659-8153-B31477E51F61}"/>
              </a:ext>
            </a:extLst>
          </p:cNvPr>
          <p:cNvSpPr txBox="1"/>
          <p:nvPr/>
        </p:nvSpPr>
        <p:spPr>
          <a:xfrm>
            <a:off x="5331129" y="3776901"/>
            <a:ext cx="4395787" cy="646331"/>
          </a:xfrm>
          <a:prstGeom prst="rect">
            <a:avLst/>
          </a:prstGeom>
          <a:solidFill>
            <a:schemeClr val="accent1"/>
          </a:solidFill>
        </p:spPr>
        <p:txBody>
          <a:bodyPr wrap="square" rtlCol="0" anchor="b">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AER ACCREDITATION COUNCIL (AERAC)</a:t>
            </a: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graphicFrame>
        <p:nvGraphicFramePr>
          <p:cNvPr id="6" name="Table 5">
            <a:extLst>
              <a:ext uri="{FF2B5EF4-FFF2-40B4-BE49-F238E27FC236}">
                <a16:creationId xmlns:a16="http://schemas.microsoft.com/office/drawing/2014/main" id="{AE9619F1-7372-48CD-BD6A-F866AA0F73A8}"/>
              </a:ext>
            </a:extLst>
          </p:cNvPr>
          <p:cNvGraphicFramePr>
            <a:graphicFrameLocks noGrp="1"/>
          </p:cNvGraphicFramePr>
          <p:nvPr/>
        </p:nvGraphicFramePr>
        <p:xfrm>
          <a:off x="5331129" y="4140840"/>
          <a:ext cx="4395788" cy="1920240"/>
        </p:xfrm>
        <a:graphic>
          <a:graphicData uri="http://schemas.openxmlformats.org/drawingml/2006/table">
            <a:tbl>
              <a:tblPr firstRow="1" bandRow="1">
                <a:tableStyleId>{5C22544A-7EE6-4342-B048-85BDC9FD1C3A}</a:tableStyleId>
              </a:tblPr>
              <a:tblGrid>
                <a:gridCol w="2197894">
                  <a:extLst>
                    <a:ext uri="{9D8B030D-6E8A-4147-A177-3AD203B41FA5}">
                      <a16:colId xmlns:a16="http://schemas.microsoft.com/office/drawing/2014/main" val="2169252058"/>
                    </a:ext>
                  </a:extLst>
                </a:gridCol>
                <a:gridCol w="2197894">
                  <a:extLst>
                    <a:ext uri="{9D8B030D-6E8A-4147-A177-3AD203B41FA5}">
                      <a16:colId xmlns:a16="http://schemas.microsoft.com/office/drawing/2014/main" val="282540784"/>
                    </a:ext>
                  </a:extLst>
                </a:gridCol>
              </a:tblGrid>
              <a:tr h="305191">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3507202570"/>
                  </a:ext>
                </a:extLst>
              </a:tr>
              <a:tr h="76297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HEAC = higher</a:t>
                      </a:r>
                      <a:r>
                        <a:rPr lang="en-US" baseline="0" dirty="0"/>
                        <a:t> educ programs</a:t>
                      </a:r>
                      <a:endParaRPr lang="en-US" dirty="0"/>
                    </a:p>
                    <a:p>
                      <a:pPr algn="ctr"/>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OSAC = orgs</a:t>
                      </a:r>
                      <a:r>
                        <a:rPr lang="en-US" baseline="0" dirty="0"/>
                        <a:t> + schools</a:t>
                      </a:r>
                      <a:endParaRPr lang="en-US" dirty="0"/>
                    </a:p>
                    <a:p>
                      <a:pPr algn="ctr"/>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57186396"/>
                  </a:ext>
                </a:extLst>
              </a:tr>
              <a:tr h="59978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Review Panels</a:t>
                      </a:r>
                    </a:p>
                    <a:p>
                      <a:pPr algn="ct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Review Panels</a:t>
                      </a:r>
                    </a:p>
                    <a:p>
                      <a:pPr algn="ct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51258870"/>
                  </a:ext>
                </a:extLst>
              </a:tr>
            </a:tbl>
          </a:graphicData>
        </a:graphic>
      </p:graphicFrame>
    </p:spTree>
    <p:extLst>
      <p:ext uri="{BB962C8B-B14F-4D97-AF65-F5344CB8AC3E}">
        <p14:creationId xmlns:p14="http://schemas.microsoft.com/office/powerpoint/2010/main" val="223631790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52B5C-3953-4069-B2B3-39B4BF13044A}"/>
              </a:ext>
            </a:extLst>
          </p:cNvPr>
          <p:cNvSpPr>
            <a:spLocks noGrp="1"/>
          </p:cNvSpPr>
          <p:nvPr>
            <p:ph type="title"/>
          </p:nvPr>
        </p:nvSpPr>
        <p:spPr>
          <a:xfrm>
            <a:off x="1154954" y="423334"/>
            <a:ext cx="9289527" cy="1536096"/>
          </a:xfrm>
        </p:spPr>
        <p:txBody>
          <a:bodyPr anchor="t">
            <a:normAutofit/>
          </a:bodyPr>
          <a:lstStyle/>
          <a:p>
            <a:pPr algn="ctr">
              <a:lnSpc>
                <a:spcPct val="100000"/>
              </a:lnSpc>
            </a:pPr>
            <a:r>
              <a:rPr lang="en-US" sz="4200" dirty="0">
                <a:solidFill>
                  <a:srgbClr val="C00000"/>
                </a:solidFill>
                <a:latin typeface="Cambria" panose="02040503050406030204" pitchFamily="18" charset="0"/>
                <a:ea typeface="Cambria" panose="02040503050406030204" pitchFamily="18" charset="0"/>
              </a:rPr>
              <a:t>ROLE and COMPOSITION of the AER ACCREDITATION COUNCIL (AERAC)</a:t>
            </a:r>
            <a:endParaRPr lang="en-US" sz="4200" dirty="0"/>
          </a:p>
        </p:txBody>
      </p:sp>
      <p:sp>
        <p:nvSpPr>
          <p:cNvPr id="3" name="Text Placeholder 2">
            <a:extLst>
              <a:ext uri="{FF2B5EF4-FFF2-40B4-BE49-F238E27FC236}">
                <a16:creationId xmlns:a16="http://schemas.microsoft.com/office/drawing/2014/main" id="{69BD91CB-082D-4B96-B4F2-B18D65780B32}"/>
              </a:ext>
            </a:extLst>
          </p:cNvPr>
          <p:cNvSpPr>
            <a:spLocks noGrp="1"/>
          </p:cNvSpPr>
          <p:nvPr>
            <p:ph type="body" idx="1"/>
          </p:nvPr>
        </p:nvSpPr>
        <p:spPr>
          <a:xfrm>
            <a:off x="1154954" y="2046514"/>
            <a:ext cx="9198085" cy="4262846"/>
          </a:xfrm>
        </p:spPr>
        <p:txBody>
          <a:bodyPr>
            <a:noAutofit/>
          </a:bodyPr>
          <a:lstStyle/>
          <a:p>
            <a:pPr marL="342900" marR="0" lvl="0" indent="-342900" rtl="0">
              <a:spcBef>
                <a:spcPts val="0"/>
              </a:spcBef>
              <a:spcAft>
                <a:spcPts val="0"/>
              </a:spcAft>
              <a:buFont typeface="Arial" panose="020B0604020202020204" pitchFamily="34" charset="0"/>
              <a:buChar char="•"/>
            </a:pPr>
            <a:r>
              <a:rPr lang="en-US" sz="2400" b="1" dirty="0">
                <a:solidFill>
                  <a:schemeClr val="tx1"/>
                </a:solidFill>
                <a:effectLst/>
                <a:latin typeface="Arial"/>
                <a:cs typeface="Arial"/>
              </a:rPr>
              <a:t>Policy and Standards Approval</a:t>
            </a:r>
          </a:p>
          <a:p>
            <a:pPr marR="0" lvl="0" rtl="0">
              <a:spcBef>
                <a:spcPts val="0"/>
              </a:spcBef>
              <a:spcAft>
                <a:spcPts val="0"/>
              </a:spcAft>
            </a:pPr>
            <a:endParaRPr lang="en-US" sz="2400" b="1" dirty="0">
              <a:solidFill>
                <a:schemeClr val="tx1"/>
              </a:solidFill>
              <a:effectLst/>
              <a:latin typeface="Arial"/>
              <a:cs typeface="Arial"/>
            </a:endParaRPr>
          </a:p>
          <a:p>
            <a:pPr marL="342900" marR="0" lvl="0" indent="-342900">
              <a:spcBef>
                <a:spcPts val="0"/>
              </a:spcBef>
              <a:spcAft>
                <a:spcPts val="0"/>
              </a:spcAft>
              <a:buFont typeface="Arial" panose="020B0604020202020204" pitchFamily="34" charset="0"/>
              <a:buChar char="•"/>
            </a:pPr>
            <a:r>
              <a:rPr lang="en-US" sz="2400" b="1" dirty="0">
                <a:solidFill>
                  <a:schemeClr val="tx1"/>
                </a:solidFill>
                <a:effectLst/>
                <a:latin typeface="Arial"/>
                <a:cs typeface="Arial"/>
              </a:rPr>
              <a:t>Makes All Accreditation Decisions</a:t>
            </a:r>
          </a:p>
          <a:p>
            <a:pPr marL="342900" marR="0" lvl="0" indent="-342900">
              <a:spcBef>
                <a:spcPts val="0"/>
              </a:spcBef>
              <a:spcAft>
                <a:spcPts val="0"/>
              </a:spcAft>
              <a:buFont typeface="Arial" panose="020B0604020202020204" pitchFamily="34" charset="0"/>
              <a:buChar char="•"/>
            </a:pPr>
            <a:endParaRPr lang="en-US" sz="2400" b="1" dirty="0">
              <a:solidFill>
                <a:schemeClr val="tx1"/>
              </a:solidFill>
              <a:effectLst/>
              <a:latin typeface="Arial"/>
              <a:cs typeface="Arial"/>
            </a:endParaRPr>
          </a:p>
          <a:p>
            <a:pPr marL="342900" marR="0" lvl="0" indent="-342900">
              <a:spcBef>
                <a:spcPts val="0"/>
              </a:spcBef>
              <a:spcAft>
                <a:spcPts val="0"/>
              </a:spcAft>
              <a:buFont typeface="Arial" panose="020B0604020202020204" pitchFamily="34" charset="0"/>
              <a:buChar char="•"/>
            </a:pPr>
            <a:r>
              <a:rPr lang="en-US" sz="2400" b="1" dirty="0">
                <a:solidFill>
                  <a:schemeClr val="tx1"/>
                </a:solidFill>
                <a:effectLst/>
                <a:latin typeface="Arial"/>
                <a:cs typeface="Arial"/>
              </a:rPr>
              <a:t>Chair is AER Executive Director</a:t>
            </a:r>
          </a:p>
          <a:p>
            <a:pPr marR="0" lvl="0">
              <a:spcBef>
                <a:spcPts val="0"/>
              </a:spcBef>
              <a:spcAft>
                <a:spcPts val="0"/>
              </a:spcAft>
            </a:pPr>
            <a:endParaRPr lang="en-US" sz="2400" b="1" dirty="0">
              <a:solidFill>
                <a:schemeClr val="tx1"/>
              </a:solidFill>
              <a:effectLst/>
              <a:latin typeface="Arial"/>
              <a:cs typeface="Arial"/>
            </a:endParaRPr>
          </a:p>
          <a:p>
            <a:pPr marL="342900" marR="0" lvl="0" indent="-342900">
              <a:spcBef>
                <a:spcPts val="0"/>
              </a:spcBef>
              <a:spcAft>
                <a:spcPts val="0"/>
              </a:spcAft>
              <a:buFont typeface="Arial" panose="020B0604020202020204" pitchFamily="34" charset="0"/>
              <a:buChar char="•"/>
            </a:pPr>
            <a:r>
              <a:rPr lang="en-US" sz="2400" b="1" dirty="0">
                <a:solidFill>
                  <a:schemeClr val="tx1"/>
                </a:solidFill>
                <a:effectLst/>
                <a:latin typeface="Arial"/>
                <a:cs typeface="Arial"/>
              </a:rPr>
              <a:t>Members (up to 12)</a:t>
            </a:r>
            <a:r>
              <a:rPr lang="en-US" sz="2400" b="1" dirty="0">
                <a:solidFill>
                  <a:schemeClr val="tx1"/>
                </a:solidFill>
                <a:latin typeface="Arial"/>
                <a:cs typeface="Arial"/>
              </a:rPr>
              <a:t> </a:t>
            </a:r>
            <a:endParaRPr lang="en-US" sz="2400" b="1" dirty="0">
              <a:solidFill>
                <a:schemeClr val="tx1"/>
              </a:solidFill>
              <a:effectLst/>
              <a:latin typeface="Times New Roman" panose="02020603050405020304" pitchFamily="18" charset="0"/>
            </a:endParaRPr>
          </a:p>
          <a:p>
            <a:pPr marL="800100" lvl="1" indent="-342900">
              <a:spcBef>
                <a:spcPts val="0"/>
              </a:spcBef>
              <a:buFont typeface="Courier New" panose="02070309020205020404" pitchFamily="49" charset="0"/>
              <a:buChar char="o"/>
            </a:pPr>
            <a:r>
              <a:rPr lang="en-US" sz="2200" b="1" dirty="0">
                <a:solidFill>
                  <a:schemeClr val="tx1"/>
                </a:solidFill>
                <a:effectLst/>
                <a:latin typeface="Arial"/>
                <a:cs typeface="Times New Roman"/>
              </a:rPr>
              <a:t>Representatives of Consumer Organizations, </a:t>
            </a:r>
            <a:r>
              <a:rPr lang="en-US" sz="2200" b="1" dirty="0">
                <a:solidFill>
                  <a:schemeClr val="tx1"/>
                </a:solidFill>
                <a:latin typeface="Arial"/>
                <a:cs typeface="Times New Roman"/>
              </a:rPr>
              <a:t>and Field </a:t>
            </a:r>
            <a:r>
              <a:rPr lang="en-US" sz="2200" b="1" dirty="0">
                <a:solidFill>
                  <a:schemeClr val="tx1"/>
                </a:solidFill>
                <a:effectLst/>
                <a:latin typeface="Arial"/>
                <a:cs typeface="Times New Roman"/>
              </a:rPr>
              <a:t>Related Professionals/Experts,</a:t>
            </a:r>
            <a:r>
              <a:rPr lang="en-US" sz="2200" b="1" dirty="0">
                <a:solidFill>
                  <a:schemeClr val="tx1"/>
                </a:solidFill>
                <a:latin typeface="Arial"/>
                <a:cs typeface="Times New Roman"/>
              </a:rPr>
              <a:t> </a:t>
            </a:r>
            <a:endParaRPr lang="en-US" sz="2200" b="1" dirty="0">
              <a:solidFill>
                <a:schemeClr val="tx1"/>
              </a:solidFill>
              <a:effectLst/>
              <a:latin typeface="Times New Roman" panose="02020603050405020304" pitchFamily="18" charset="0"/>
              <a:cs typeface="Times New Roman" panose="02020603050405020304" pitchFamily="18" charset="0"/>
            </a:endParaRPr>
          </a:p>
          <a:p>
            <a:pPr marL="800100" lvl="1" indent="-342900">
              <a:spcBef>
                <a:spcPts val="0"/>
              </a:spcBef>
              <a:buFont typeface="Courier New" panose="02070309020205020404" pitchFamily="49" charset="0"/>
              <a:buChar char="o"/>
            </a:pPr>
            <a:r>
              <a:rPr lang="en-US" sz="2200" b="1" dirty="0">
                <a:solidFill>
                  <a:schemeClr val="tx1"/>
                </a:solidFill>
                <a:effectLst/>
                <a:latin typeface="Arial"/>
                <a:cs typeface="Times New Roman"/>
              </a:rPr>
              <a:t>Chair of Higher Education Accreditation Commission</a:t>
            </a:r>
          </a:p>
          <a:p>
            <a:pPr marL="800100" lvl="1" indent="-342900">
              <a:spcBef>
                <a:spcPts val="0"/>
              </a:spcBef>
              <a:buFont typeface="Courier New" panose="02070309020205020404" pitchFamily="49" charset="0"/>
              <a:buChar char="o"/>
            </a:pPr>
            <a:r>
              <a:rPr lang="en-US" sz="2200" b="1" dirty="0">
                <a:solidFill>
                  <a:schemeClr val="tx1"/>
                </a:solidFill>
                <a:effectLst/>
                <a:latin typeface="Arial"/>
                <a:cs typeface="Times New Roman"/>
              </a:rPr>
              <a:t>Chair of Organizations and Schools Accreditation Commission</a:t>
            </a:r>
          </a:p>
          <a:p>
            <a:pPr marL="800100" lvl="1" indent="-342900">
              <a:spcBef>
                <a:spcPts val="0"/>
              </a:spcBef>
              <a:buFont typeface="Courier New" panose="02070309020205020404" pitchFamily="49" charset="0"/>
              <a:buChar char="o"/>
            </a:pPr>
            <a:r>
              <a:rPr lang="en-US" sz="2200" b="1" dirty="0">
                <a:solidFill>
                  <a:schemeClr val="tx1"/>
                </a:solidFill>
                <a:effectLst/>
                <a:latin typeface="Arial"/>
                <a:cs typeface="Times New Roman"/>
              </a:rPr>
              <a:t>Member representing the public</a:t>
            </a:r>
          </a:p>
          <a:p>
            <a:br>
              <a:rPr lang="en-US" sz="2400" b="1" dirty="0">
                <a:effectLst/>
                <a:latin typeface="Arial" panose="020B0604020202020204" pitchFamily="34" charset="0"/>
                <a:ea typeface="Times New Roman" panose="02020603050405020304" pitchFamily="18" charset="0"/>
              </a:rPr>
            </a:br>
            <a:endParaRPr lang="en-US" sz="2400" b="1" dirty="0">
              <a:solidFill>
                <a:schemeClr val="tx1"/>
              </a:solidFill>
            </a:endParaRPr>
          </a:p>
        </p:txBody>
      </p:sp>
    </p:spTree>
    <p:extLst>
      <p:ext uri="{BB962C8B-B14F-4D97-AF65-F5344CB8AC3E}">
        <p14:creationId xmlns:p14="http://schemas.microsoft.com/office/powerpoint/2010/main" val="3576194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52B5C-3953-4069-B2B3-39B4BF13044A}"/>
              </a:ext>
            </a:extLst>
          </p:cNvPr>
          <p:cNvSpPr>
            <a:spLocks noGrp="1"/>
          </p:cNvSpPr>
          <p:nvPr>
            <p:ph type="title"/>
          </p:nvPr>
        </p:nvSpPr>
        <p:spPr>
          <a:xfrm>
            <a:off x="1154954" y="341445"/>
            <a:ext cx="9252678" cy="2086187"/>
          </a:xfrm>
        </p:spPr>
        <p:txBody>
          <a:bodyPr>
            <a:normAutofit/>
          </a:bodyPr>
          <a:lstStyle/>
          <a:p>
            <a:pPr algn="ctr"/>
            <a:r>
              <a:rPr lang="en-US" sz="4200" dirty="0">
                <a:solidFill>
                  <a:srgbClr val="C00000"/>
                </a:solidFill>
                <a:latin typeface="Cambria" panose="02040503050406030204" pitchFamily="18" charset="0"/>
                <a:ea typeface="Cambria" panose="02040503050406030204" pitchFamily="18" charset="0"/>
              </a:rPr>
              <a:t>ROLES of the ORGANIZATIONS and SCHOOLS ACCREDITATION COMMISSION (OSAC)</a:t>
            </a:r>
            <a:r>
              <a:rPr lang="en-US" sz="4200" dirty="0">
                <a:effectLst/>
                <a:ea typeface="Times New Roman" panose="02020603050405020304" pitchFamily="18" charset="0"/>
              </a:rPr>
              <a:t>	</a:t>
            </a:r>
            <a:endParaRPr lang="en-US" sz="4200" dirty="0"/>
          </a:p>
        </p:txBody>
      </p:sp>
      <p:sp>
        <p:nvSpPr>
          <p:cNvPr id="3" name="Text Placeholder 2">
            <a:extLst>
              <a:ext uri="{FF2B5EF4-FFF2-40B4-BE49-F238E27FC236}">
                <a16:creationId xmlns:a16="http://schemas.microsoft.com/office/drawing/2014/main" id="{69BD91CB-082D-4B96-B4F2-B18D65780B32}"/>
              </a:ext>
            </a:extLst>
          </p:cNvPr>
          <p:cNvSpPr>
            <a:spLocks noGrp="1"/>
          </p:cNvSpPr>
          <p:nvPr>
            <p:ph type="body" idx="1"/>
          </p:nvPr>
        </p:nvSpPr>
        <p:spPr>
          <a:xfrm>
            <a:off x="1154954" y="2509520"/>
            <a:ext cx="9198085" cy="3799840"/>
          </a:xfrm>
        </p:spPr>
        <p:txBody>
          <a:bodyPr>
            <a:noAutofit/>
          </a:bodyPr>
          <a:lstStyle/>
          <a:p>
            <a:pPr marL="342900" marR="0" lvl="0" indent="-342900" rtl="0">
              <a:spcBef>
                <a:spcPts val="0"/>
              </a:spcBef>
              <a:spcAft>
                <a:spcPts val="0"/>
              </a:spcAft>
              <a:buSzPts val="2200"/>
              <a:buFont typeface="Arial" panose="020B0604020202020204" pitchFamily="34" charset="0"/>
              <a:buChar char="•"/>
            </a:pPr>
            <a:endParaRPr lang="en-US" sz="2400" b="1" dirty="0">
              <a:solidFill>
                <a:schemeClr val="tx1"/>
              </a:solidFill>
              <a:effectLst/>
              <a:latin typeface="Arial" panose="020B0604020202020204" pitchFamily="34" charset="0"/>
              <a:cs typeface="Arial" panose="020B0604020202020204" pitchFamily="34" charset="0"/>
            </a:endParaRPr>
          </a:p>
          <a:p>
            <a:pPr marL="342900" marR="0" lvl="0" indent="-342900" rtl="0">
              <a:spcBef>
                <a:spcPts val="0"/>
              </a:spcBef>
              <a:spcAft>
                <a:spcPts val="0"/>
              </a:spcAft>
              <a:buSzPts val="2200"/>
              <a:buFont typeface="Arial" panose="020B0604020202020204" pitchFamily="34" charset="0"/>
              <a:buChar char="•"/>
            </a:pPr>
            <a:r>
              <a:rPr lang="en-US" sz="2400" b="1" dirty="0">
                <a:solidFill>
                  <a:schemeClr val="tx1"/>
                </a:solidFill>
                <a:effectLst/>
                <a:latin typeface="Arial" panose="020B0604020202020204" pitchFamily="34" charset="0"/>
                <a:cs typeface="Arial" panose="020B0604020202020204" pitchFamily="34" charset="0"/>
              </a:rPr>
              <a:t>Policy and Standards Development</a:t>
            </a:r>
          </a:p>
          <a:p>
            <a:pPr marL="342900" marR="0" lvl="0" indent="-342900">
              <a:spcBef>
                <a:spcPts val="0"/>
              </a:spcBef>
              <a:spcAft>
                <a:spcPts val="0"/>
              </a:spcAft>
              <a:buSzPts val="2200"/>
              <a:buFont typeface="Arial" panose="020B0604020202020204" pitchFamily="34" charset="0"/>
              <a:buChar char="•"/>
            </a:pPr>
            <a:endParaRPr lang="en-US" sz="2400" b="1" dirty="0">
              <a:solidFill>
                <a:schemeClr val="tx1"/>
              </a:solidFill>
              <a:effectLst/>
              <a:latin typeface="Arial" panose="020B0604020202020204" pitchFamily="34" charset="0"/>
              <a:cs typeface="Arial" panose="020B0604020202020204" pitchFamily="34" charset="0"/>
            </a:endParaRPr>
          </a:p>
          <a:p>
            <a:pPr marL="342900" marR="0" lvl="0" indent="-342900">
              <a:spcBef>
                <a:spcPts val="0"/>
              </a:spcBef>
              <a:spcAft>
                <a:spcPts val="0"/>
              </a:spcAft>
              <a:buSzPts val="2200"/>
              <a:buFont typeface="Arial" panose="020B0604020202020204" pitchFamily="34" charset="0"/>
              <a:buChar char="•"/>
            </a:pPr>
            <a:r>
              <a:rPr lang="en-US" sz="2400" b="1" dirty="0">
                <a:solidFill>
                  <a:schemeClr val="tx1"/>
                </a:solidFill>
                <a:effectLst/>
                <a:latin typeface="Arial" panose="020B0604020202020204" pitchFamily="34" charset="0"/>
                <a:cs typeface="Arial" panose="020B0604020202020204" pitchFamily="34" charset="0"/>
              </a:rPr>
              <a:t>Selection of Review Panels</a:t>
            </a:r>
          </a:p>
          <a:p>
            <a:pPr marL="342900" marR="0" lvl="0" indent="-342900">
              <a:spcBef>
                <a:spcPts val="0"/>
              </a:spcBef>
              <a:spcAft>
                <a:spcPts val="0"/>
              </a:spcAft>
              <a:buSzPts val="2200"/>
              <a:buFont typeface="Arial" panose="020B0604020202020204" pitchFamily="34" charset="0"/>
              <a:buChar char="•"/>
            </a:pPr>
            <a:endParaRPr lang="en-US" sz="2400" b="1" dirty="0">
              <a:solidFill>
                <a:schemeClr val="tx1"/>
              </a:solidFill>
              <a:effectLst/>
              <a:latin typeface="Arial" panose="020B0604020202020204" pitchFamily="34" charset="0"/>
              <a:cs typeface="Arial" panose="020B0604020202020204" pitchFamily="34" charset="0"/>
            </a:endParaRPr>
          </a:p>
          <a:p>
            <a:pPr marL="342900" marR="0" lvl="0" indent="-342900">
              <a:spcBef>
                <a:spcPts val="0"/>
              </a:spcBef>
              <a:spcAft>
                <a:spcPts val="0"/>
              </a:spcAft>
              <a:buSzPts val="2200"/>
              <a:buFont typeface="Arial" panose="020B0604020202020204" pitchFamily="34" charset="0"/>
              <a:buChar char="•"/>
            </a:pPr>
            <a:r>
              <a:rPr lang="en-US" sz="2400" b="1" dirty="0">
                <a:solidFill>
                  <a:schemeClr val="tx1"/>
                </a:solidFill>
                <a:effectLst/>
                <a:latin typeface="Arial" panose="020B0604020202020204" pitchFamily="34" charset="0"/>
                <a:cs typeface="Arial" panose="020B0604020202020204" pitchFamily="34" charset="0"/>
              </a:rPr>
              <a:t>Panel Recommendations R</a:t>
            </a:r>
            <a:r>
              <a:rPr lang="en-US" b="1" dirty="0">
                <a:solidFill>
                  <a:schemeClr val="tx1"/>
                </a:solidFill>
                <a:latin typeface="Arial" panose="020B0604020202020204" pitchFamily="34" charset="0"/>
                <a:cs typeface="Arial" panose="020B0604020202020204" pitchFamily="34" charset="0"/>
              </a:rPr>
              <a:t>eview</a:t>
            </a:r>
            <a:endParaRPr lang="en-US" sz="2400" b="1" dirty="0">
              <a:solidFill>
                <a:schemeClr val="tx1"/>
              </a:solidFill>
              <a:latin typeface="Arial" panose="020B0604020202020204" pitchFamily="34" charset="0"/>
              <a:cs typeface="Arial" panose="020B0604020202020204" pitchFamily="34" charset="0"/>
            </a:endParaRPr>
          </a:p>
          <a:p>
            <a:br>
              <a:rPr lang="en-US" sz="1800" b="1" dirty="0">
                <a:effectLst/>
                <a:latin typeface="Arial" panose="020B0604020202020204" pitchFamily="34" charset="0"/>
                <a:ea typeface="Times New Roman" panose="02020603050405020304" pitchFamily="18" charset="0"/>
              </a:rPr>
            </a:br>
            <a:br>
              <a:rPr lang="en-US" sz="2400" b="1" dirty="0">
                <a:solidFill>
                  <a:schemeClr val="tx1"/>
                </a:solidFill>
                <a:effectLst/>
                <a:latin typeface="Arial" panose="020B0604020202020204" pitchFamily="34" charset="0"/>
                <a:ea typeface="Times New Roman" panose="02020603050405020304" pitchFamily="18" charset="0"/>
              </a:rPr>
            </a:br>
            <a:endParaRPr lang="en-US" sz="2400" b="1" dirty="0">
              <a:solidFill>
                <a:schemeClr val="tx1"/>
              </a:solidFill>
            </a:endParaRPr>
          </a:p>
        </p:txBody>
      </p:sp>
    </p:spTree>
    <p:extLst>
      <p:ext uri="{BB962C8B-B14F-4D97-AF65-F5344CB8AC3E}">
        <p14:creationId xmlns:p14="http://schemas.microsoft.com/office/powerpoint/2010/main" val="1825412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52B5C-3953-4069-B2B3-39B4BF13044A}"/>
              </a:ext>
            </a:extLst>
          </p:cNvPr>
          <p:cNvSpPr>
            <a:spLocks noGrp="1"/>
          </p:cNvSpPr>
          <p:nvPr>
            <p:ph type="title"/>
          </p:nvPr>
        </p:nvSpPr>
        <p:spPr>
          <a:xfrm>
            <a:off x="1144068" y="603232"/>
            <a:ext cx="9198085" cy="1127598"/>
          </a:xfrm>
        </p:spPr>
        <p:txBody>
          <a:bodyPr/>
          <a:lstStyle/>
          <a:p>
            <a:pPr algn="ctr"/>
            <a:r>
              <a:rPr lang="en-US" sz="4200" dirty="0">
                <a:solidFill>
                  <a:srgbClr val="C00000"/>
                </a:solidFill>
                <a:latin typeface="Cambria" panose="02040503050406030204" pitchFamily="18" charset="0"/>
                <a:ea typeface="Cambria" panose="02040503050406030204" pitchFamily="18" charset="0"/>
              </a:rPr>
              <a:t>  COMPOSITION OF OSAC </a:t>
            </a:r>
            <a:r>
              <a:rPr lang="en-US" sz="4200" dirty="0">
                <a:effectLst/>
                <a:ea typeface="Times New Roman" panose="02020603050405020304" pitchFamily="18" charset="0"/>
                <a:cs typeface="Arial"/>
              </a:rPr>
              <a:t>	</a:t>
            </a:r>
            <a:endParaRPr lang="en-US" sz="4200" dirty="0">
              <a:cs typeface="Arial"/>
            </a:endParaRPr>
          </a:p>
        </p:txBody>
      </p:sp>
      <p:sp>
        <p:nvSpPr>
          <p:cNvPr id="3" name="Text Placeholder 2">
            <a:extLst>
              <a:ext uri="{FF2B5EF4-FFF2-40B4-BE49-F238E27FC236}">
                <a16:creationId xmlns:a16="http://schemas.microsoft.com/office/drawing/2014/main" id="{69BD91CB-082D-4B96-B4F2-B18D65780B32}"/>
              </a:ext>
            </a:extLst>
          </p:cNvPr>
          <p:cNvSpPr>
            <a:spLocks noGrp="1"/>
          </p:cNvSpPr>
          <p:nvPr>
            <p:ph type="body" idx="1"/>
          </p:nvPr>
        </p:nvSpPr>
        <p:spPr>
          <a:xfrm>
            <a:off x="1154954" y="2688608"/>
            <a:ext cx="9695016" cy="3620751"/>
          </a:xfrm>
        </p:spPr>
        <p:txBody>
          <a:bodyPr>
            <a:noAutofit/>
          </a:bodyPr>
          <a:lstStyle/>
          <a:p>
            <a:pPr marR="0" lvl="0">
              <a:spcBef>
                <a:spcPts val="0"/>
              </a:spcBef>
              <a:spcAft>
                <a:spcPts val="0"/>
              </a:spcAft>
              <a:buSzPts val="2200"/>
            </a:pPr>
            <a:r>
              <a:rPr lang="en-US" sz="2400" b="1" dirty="0">
                <a:solidFill>
                  <a:schemeClr val="tx1"/>
                </a:solidFill>
                <a:effectLst/>
                <a:latin typeface="Arial"/>
                <a:cs typeface="Arial"/>
              </a:rPr>
              <a:t>Members</a:t>
            </a: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Chair </a:t>
            </a:r>
            <a:r>
              <a:rPr lang="en-US" sz="2400" b="1" dirty="0">
                <a:solidFill>
                  <a:schemeClr val="tx1"/>
                </a:solidFill>
                <a:latin typeface="Arial"/>
                <a:cs typeface="Arial"/>
              </a:rPr>
              <a:t>who also serves as a member</a:t>
            </a:r>
            <a:r>
              <a:rPr lang="en-US" sz="2400" b="1" dirty="0">
                <a:solidFill>
                  <a:schemeClr val="tx1"/>
                </a:solidFill>
                <a:effectLst/>
                <a:latin typeface="Arial"/>
                <a:cs typeface="Arial"/>
              </a:rPr>
              <a:t> of AER Accreditation Council</a:t>
            </a:r>
          </a:p>
          <a:p>
            <a:pPr marL="800100" lvl="1" indent="-342900">
              <a:spcBef>
                <a:spcPts val="0"/>
              </a:spcBef>
              <a:buFont typeface="Courier New" panose="02070309020205020404" pitchFamily="49" charset="0"/>
              <a:buChar char="o"/>
            </a:pPr>
            <a:endParaRPr lang="en-US" sz="2400" b="1" dirty="0">
              <a:solidFill>
                <a:schemeClr val="tx1"/>
              </a:solidFill>
              <a:effectLst/>
              <a:latin typeface="Arial"/>
              <a:cs typeface="Arial"/>
            </a:endParaRPr>
          </a:p>
          <a:p>
            <a:pPr marL="800100" lvl="1" indent="-342900">
              <a:spcBef>
                <a:spcPts val="0"/>
              </a:spcBef>
              <a:buFont typeface="Courier New" panose="02070309020205020404" pitchFamily="49" charset="0"/>
              <a:buChar char="o"/>
            </a:pPr>
            <a:r>
              <a:rPr lang="en-US" sz="2400" b="1" dirty="0">
                <a:solidFill>
                  <a:schemeClr val="tx1"/>
                </a:solidFill>
                <a:effectLst/>
                <a:latin typeface="Arial"/>
                <a:cs typeface="Arial"/>
              </a:rPr>
              <a:t>7 MEMBERS:</a:t>
            </a:r>
          </a:p>
          <a:p>
            <a:pPr lvl="1">
              <a:spcBef>
                <a:spcPts val="0"/>
              </a:spcBef>
            </a:pPr>
            <a:endParaRPr lang="en-US" sz="2400" b="1" dirty="0">
              <a:solidFill>
                <a:schemeClr val="tx1"/>
              </a:solidFill>
              <a:effectLst/>
              <a:latin typeface="Arial"/>
              <a:cs typeface="Arial"/>
            </a:endParaRPr>
          </a:p>
          <a:p>
            <a:pPr marL="1257300" lvl="2" indent="-342900">
              <a:spcBef>
                <a:spcPts val="0"/>
              </a:spcBef>
              <a:buFont typeface="Wingdings" panose="05000000000000000000" pitchFamily="2" charset="2"/>
              <a:buChar char="Ø"/>
            </a:pPr>
            <a:r>
              <a:rPr lang="en-US" sz="2200" b="1" dirty="0">
                <a:solidFill>
                  <a:schemeClr val="tx1"/>
                </a:solidFill>
                <a:effectLst/>
                <a:latin typeface="Arial"/>
                <a:cs typeface="Arial"/>
              </a:rPr>
              <a:t>At least one member from a specialized School for the Blind</a:t>
            </a:r>
          </a:p>
          <a:p>
            <a:pPr marL="1257300" lvl="2" indent="-342900">
              <a:spcBef>
                <a:spcPts val="0"/>
              </a:spcBef>
              <a:buFont typeface="Courier New" panose="02070309020205020404" pitchFamily="49" charset="0"/>
              <a:buChar char="o"/>
            </a:pPr>
            <a:endParaRPr lang="en-US" sz="2200" b="1" dirty="0">
              <a:solidFill>
                <a:schemeClr val="tx1"/>
              </a:solidFill>
              <a:effectLst/>
              <a:latin typeface="Arial"/>
              <a:cs typeface="Arial"/>
            </a:endParaRPr>
          </a:p>
          <a:p>
            <a:pPr marL="1257300" lvl="2" indent="-342900">
              <a:spcBef>
                <a:spcPts val="0"/>
              </a:spcBef>
              <a:buFont typeface="Wingdings" panose="05000000000000000000" pitchFamily="2" charset="2"/>
              <a:buChar char="Ø"/>
            </a:pPr>
            <a:r>
              <a:rPr lang="en-US" sz="2200" b="1" dirty="0">
                <a:solidFill>
                  <a:schemeClr val="tx1"/>
                </a:solidFill>
                <a:latin typeface="Arial"/>
                <a:cs typeface="Arial"/>
              </a:rPr>
              <a:t>At least one </a:t>
            </a:r>
            <a:r>
              <a:rPr lang="en-US" sz="2200" b="1" dirty="0">
                <a:solidFill>
                  <a:schemeClr val="tx1"/>
                </a:solidFill>
                <a:effectLst/>
                <a:latin typeface="Arial"/>
                <a:cs typeface="Arial"/>
              </a:rPr>
              <a:t>member from an Organization providing direct services to adults who are blind or visually impaired</a:t>
            </a:r>
            <a:r>
              <a:rPr lang="en-US" sz="1800" dirty="0">
                <a:effectLst/>
                <a:latin typeface="Arial" panose="020B0604020202020204" pitchFamily="34" charset="0"/>
                <a:ea typeface="Arial" panose="020B0604020202020204" pitchFamily="34" charset="0"/>
              </a:rPr>
              <a:t>.</a:t>
            </a:r>
            <a:endParaRPr lang="en-US" sz="2200" b="1" dirty="0">
              <a:solidFill>
                <a:schemeClr val="tx1"/>
              </a:solidFill>
              <a:effectLst/>
              <a:latin typeface="Arial"/>
              <a:cs typeface="Arial"/>
            </a:endParaRPr>
          </a:p>
          <a:p>
            <a:br>
              <a:rPr lang="en-US" sz="2400" b="1" dirty="0">
                <a:effectLst/>
                <a:latin typeface="Arial" panose="020B0604020202020204" pitchFamily="34" charset="0"/>
                <a:ea typeface="Times New Roman" panose="02020603050405020304" pitchFamily="18" charset="0"/>
              </a:rPr>
            </a:br>
            <a:br>
              <a:rPr lang="en-US" sz="2400" b="1" dirty="0">
                <a:effectLst/>
                <a:latin typeface="Arial" panose="020B0604020202020204" pitchFamily="34" charset="0"/>
                <a:ea typeface="Times New Roman" panose="02020603050405020304" pitchFamily="18" charset="0"/>
              </a:rPr>
            </a:br>
            <a:endParaRPr lang="en-US" sz="2400" b="1" dirty="0">
              <a:solidFill>
                <a:schemeClr val="tx1"/>
              </a:solidFill>
            </a:endParaRPr>
          </a:p>
        </p:txBody>
      </p:sp>
    </p:spTree>
    <p:extLst>
      <p:ext uri="{BB962C8B-B14F-4D97-AF65-F5344CB8AC3E}">
        <p14:creationId xmlns:p14="http://schemas.microsoft.com/office/powerpoint/2010/main" val="3999301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F593-17C6-4A28-BB8A-2C8EC6C86EC7}"/>
              </a:ext>
            </a:extLst>
          </p:cNvPr>
          <p:cNvSpPr>
            <a:spLocks noGrp="1"/>
          </p:cNvSpPr>
          <p:nvPr>
            <p:ph type="title"/>
          </p:nvPr>
        </p:nvSpPr>
        <p:spPr>
          <a:xfrm>
            <a:off x="1103312" y="452718"/>
            <a:ext cx="8947522" cy="1427322"/>
          </a:xfrm>
        </p:spPr>
        <p:txBody>
          <a:bodyPr>
            <a:normAutofit fontScale="90000"/>
          </a:bodyPr>
          <a:lstStyle/>
          <a:p>
            <a:pPr algn="ctr"/>
            <a:br>
              <a:rPr lang="en-US" sz="4400" dirty="0">
                <a:solidFill>
                  <a:srgbClr val="C00000"/>
                </a:solidFill>
                <a:latin typeface="Cambria" panose="02040503050406030204" pitchFamily="18" charset="0"/>
                <a:ea typeface="Cambria" panose="02040503050406030204" pitchFamily="18" charset="0"/>
              </a:rPr>
            </a:br>
            <a:r>
              <a:rPr lang="en-US" sz="4400" dirty="0">
                <a:solidFill>
                  <a:srgbClr val="C00000"/>
                </a:solidFill>
                <a:latin typeface="Cambria" panose="02040503050406030204" pitchFamily="18" charset="0"/>
                <a:ea typeface="Cambria" panose="02040503050406030204" pitchFamily="18" charset="0"/>
              </a:rPr>
              <a:t>Reviewer Qualifications -- Accreditation Review Panels</a:t>
            </a:r>
            <a:br>
              <a:rPr lang="en-US" dirty="0"/>
            </a:br>
            <a:endParaRPr lang="en-US" dirty="0"/>
          </a:p>
        </p:txBody>
      </p:sp>
      <p:sp>
        <p:nvSpPr>
          <p:cNvPr id="3" name="Content Placeholder 2">
            <a:extLst>
              <a:ext uri="{FF2B5EF4-FFF2-40B4-BE49-F238E27FC236}">
                <a16:creationId xmlns:a16="http://schemas.microsoft.com/office/drawing/2014/main" id="{4B74ECF7-068B-4416-9826-0A034CE91102}"/>
              </a:ext>
            </a:extLst>
          </p:cNvPr>
          <p:cNvSpPr>
            <a:spLocks noGrp="1"/>
          </p:cNvSpPr>
          <p:nvPr>
            <p:ph idx="1"/>
          </p:nvPr>
        </p:nvSpPr>
        <p:spPr>
          <a:xfrm>
            <a:off x="1103312" y="2052918"/>
            <a:ext cx="8946541" cy="4352364"/>
          </a:xfrm>
        </p:spPr>
        <p:txBody>
          <a:bodyPr vert="horz" lIns="91440" tIns="45720" rIns="91440" bIns="45720" rtlCol="0" anchor="t">
            <a:normAutofit/>
          </a:bodyPr>
          <a:lstStyle/>
          <a:p>
            <a:pPr marL="571500" indent="-457200">
              <a:lnSpc>
                <a:spcPct val="115000"/>
              </a:lnSpc>
              <a:buClr>
                <a:schemeClr val="tx1"/>
              </a:buClr>
              <a:buFont typeface="+mj-lt"/>
              <a:buAutoNum type="alphaLcParenR"/>
            </a:pPr>
            <a:r>
              <a:rPr lang="en-US" sz="2400" b="1" dirty="0">
                <a:effectLst/>
                <a:latin typeface="Arial"/>
                <a:ea typeface="Arial" panose="020B0604020202020204" pitchFamily="34" charset="0"/>
                <a:cs typeface="Arial"/>
              </a:rPr>
              <a:t>Three or more years of recent (i.e</a:t>
            </a:r>
            <a:r>
              <a:rPr lang="en-US" sz="2400" b="1" dirty="0">
                <a:latin typeface="Arial"/>
                <a:ea typeface="Arial" panose="020B0604020202020204" pitchFamily="34" charset="0"/>
                <a:cs typeface="Arial"/>
              </a:rPr>
              <a:t>.,</a:t>
            </a:r>
            <a:r>
              <a:rPr lang="en-US" sz="2400" b="1" dirty="0">
                <a:effectLst/>
                <a:latin typeface="Arial"/>
                <a:ea typeface="Arial" panose="020B0604020202020204" pitchFamily="34" charset="0"/>
                <a:cs typeface="Arial"/>
              </a:rPr>
              <a:t> within the last 5 years) related field and/or administrative experience or at least 10 years of prior related experiences.</a:t>
            </a:r>
            <a:endParaRPr lang="en-US" sz="2400" b="1" dirty="0">
              <a:latin typeface="Arial"/>
              <a:ea typeface="Arial" panose="020B0604020202020204" pitchFamily="34" charset="0"/>
              <a:cs typeface="Arial"/>
            </a:endParaRPr>
          </a:p>
          <a:p>
            <a:pPr marL="571500" indent="-457200">
              <a:lnSpc>
                <a:spcPct val="115000"/>
              </a:lnSpc>
              <a:buClr>
                <a:schemeClr val="tx1"/>
              </a:buClr>
              <a:buFont typeface="+mj-lt"/>
              <a:buAutoNum type="alphaLcParenR"/>
            </a:pPr>
            <a:r>
              <a:rPr lang="en-US" sz="2400" b="1" dirty="0">
                <a:effectLst/>
                <a:latin typeface="Arial"/>
                <a:ea typeface="Arial" panose="020B0604020202020204" pitchFamily="34" charset="0"/>
                <a:cs typeface="Arial"/>
              </a:rPr>
              <a:t>No conflict of interest with the organization or higher education institution seeking accreditation.</a:t>
            </a:r>
            <a:endParaRPr lang="en-US" sz="2400" b="1" dirty="0">
              <a:latin typeface="Arial"/>
              <a:ea typeface="Arial" panose="020B0604020202020204" pitchFamily="34" charset="0"/>
              <a:cs typeface="Arial"/>
            </a:endParaRPr>
          </a:p>
          <a:p>
            <a:pPr marL="571500" indent="-457200">
              <a:lnSpc>
                <a:spcPct val="115000"/>
              </a:lnSpc>
              <a:buClr>
                <a:schemeClr val="tx1"/>
              </a:buClr>
              <a:buFont typeface="+mj-lt"/>
              <a:buAutoNum type="alphaLcParenR"/>
            </a:pPr>
            <a:r>
              <a:rPr lang="en-US" sz="2400" b="1" dirty="0">
                <a:effectLst/>
                <a:latin typeface="Arial"/>
                <a:ea typeface="Arial" panose="020B0604020202020204" pitchFamily="34" charset="0"/>
                <a:cs typeface="Arial"/>
              </a:rPr>
              <a:t>Completion of a self-directed course using materials provided by </a:t>
            </a:r>
            <a:r>
              <a:rPr lang="en-US" sz="2400" b="1" dirty="0">
                <a:latin typeface="Arial"/>
                <a:ea typeface="Arial" panose="020B0604020202020204" pitchFamily="34" charset="0"/>
                <a:cs typeface="Arial"/>
              </a:rPr>
              <a:t>AERAC and</a:t>
            </a:r>
            <a:r>
              <a:rPr lang="en-US" sz="2400" b="1" dirty="0">
                <a:effectLst/>
                <a:latin typeface="Arial"/>
                <a:ea typeface="Arial" panose="020B0604020202020204" pitchFamily="34" charset="0"/>
                <a:cs typeface="Arial"/>
              </a:rPr>
              <a:t> passing </a:t>
            </a:r>
            <a:r>
              <a:rPr lang="en-US" sz="2400" b="1" dirty="0">
                <a:latin typeface="Arial"/>
                <a:ea typeface="Arial" panose="020B0604020202020204" pitchFamily="34" charset="0"/>
                <a:cs typeface="Arial"/>
              </a:rPr>
              <a:t>of </a:t>
            </a:r>
            <a:r>
              <a:rPr lang="en-US" sz="2400" b="1" dirty="0">
                <a:effectLst/>
                <a:latin typeface="Arial"/>
                <a:ea typeface="Arial" panose="020B0604020202020204" pitchFamily="34" charset="0"/>
                <a:cs typeface="Arial"/>
              </a:rPr>
              <a:t>an exam with a score of 80 or better.</a:t>
            </a:r>
          </a:p>
          <a:p>
            <a:pPr marL="571500" indent="-457200">
              <a:lnSpc>
                <a:spcPct val="115000"/>
              </a:lnSpc>
              <a:buClr>
                <a:schemeClr val="tx1"/>
              </a:buClr>
              <a:buFont typeface="+mj-lt"/>
              <a:buAutoNum type="alphaLcParenR"/>
            </a:pPr>
            <a:r>
              <a:rPr lang="en-US" sz="2400" b="1" dirty="0">
                <a:effectLst/>
                <a:latin typeface="Arial"/>
                <a:ea typeface="Arial" panose="020B0604020202020204" pitchFamily="34" charset="0"/>
                <a:cs typeface="Arial"/>
              </a:rPr>
              <a:t>Excellent oral and written communication skills.</a:t>
            </a:r>
            <a:endParaRPr lang="en-US" sz="2400" b="1" dirty="0">
              <a:effectLst/>
              <a:latin typeface="Arial"/>
              <a:ea typeface="Times New Roman" panose="02020603050405020304" pitchFamily="18" charset="0"/>
              <a:cs typeface="Arial"/>
            </a:endParaRPr>
          </a:p>
          <a:p>
            <a:pPr>
              <a:spcBef>
                <a:spcPts val="0"/>
              </a:spcBef>
              <a:buSzPts val="2200"/>
              <a:buFont typeface="Arial" panose="020B0604020202020204" pitchFamily="34" charset="0"/>
              <a:buChar char="•"/>
            </a:pPr>
            <a:endParaRPr lang="en-US" sz="2800" b="1" dirty="0">
              <a:latin typeface="Arial"/>
              <a:cs typeface="Arial"/>
            </a:endParaRPr>
          </a:p>
          <a:p>
            <a:pPr>
              <a:spcBef>
                <a:spcPts val="0"/>
              </a:spcBef>
              <a:buSzPts val="2200"/>
              <a:buFont typeface="Arial" panose="020B0604020202020204" pitchFamily="34" charset="0"/>
              <a:buChar char="•"/>
            </a:pPr>
            <a:endParaRPr lang="en-US" sz="2800" b="1" dirty="0">
              <a:latin typeface="Arial"/>
              <a:cs typeface="Arial"/>
            </a:endParaRPr>
          </a:p>
          <a:p>
            <a:pPr>
              <a:spcBef>
                <a:spcPts val="0"/>
              </a:spcBef>
              <a:buSzPts val="2200"/>
              <a:buFont typeface="Arial" panose="020B0604020202020204" pitchFamily="34" charset="0"/>
              <a:buChar char="•"/>
            </a:pPr>
            <a:endParaRPr lang="en-US" sz="2800" b="1" dirty="0">
              <a:latin typeface="Arial"/>
              <a:cs typeface="Arial"/>
            </a:endParaRPr>
          </a:p>
          <a:p>
            <a:pPr marR="0" lvl="0">
              <a:spcBef>
                <a:spcPts val="0"/>
              </a:spcBef>
              <a:spcAft>
                <a:spcPts val="0"/>
              </a:spcAft>
              <a:buClr>
                <a:srgbClr val="8AD0D6"/>
              </a:buClr>
              <a:buSzPts val="2200"/>
              <a:buFont typeface="Arial" panose="020B0604020202020204" pitchFamily="34" charset="0"/>
              <a:buChar char="•"/>
            </a:pPr>
            <a:endParaRPr lang="en-US" sz="2800" b="1" dirty="0">
              <a:effectLst/>
              <a:latin typeface="Arial" panose="020B0604020202020204" pitchFamily="34" charset="0"/>
              <a:cs typeface="Arial" panose="020B0604020202020204" pitchFamily="34" charset="0"/>
            </a:endParaRPr>
          </a:p>
          <a:p>
            <a:pPr marL="400050" lvl="1" indent="0">
              <a:spcBef>
                <a:spcPts val="0"/>
              </a:spcBef>
              <a:buSzPts val="2200"/>
              <a:buNone/>
            </a:pPr>
            <a:endParaRPr lang="en-US" sz="2800" b="1" dirty="0">
              <a:latin typeface="Arial"/>
              <a:cs typeface="Arial"/>
            </a:endParaRPr>
          </a:p>
          <a:p>
            <a:pPr marL="342900" lvl="1" indent="-342900">
              <a:spcBef>
                <a:spcPts val="0"/>
              </a:spcBef>
              <a:buSzPts val="2200"/>
              <a:buFont typeface="Arial" charset="2"/>
              <a:buChar char="•"/>
            </a:pPr>
            <a:endParaRPr lang="en-US" sz="2800" b="1"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7383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F593-17C6-4A28-BB8A-2C8EC6C86EC7}"/>
              </a:ext>
            </a:extLst>
          </p:cNvPr>
          <p:cNvSpPr>
            <a:spLocks noGrp="1"/>
          </p:cNvSpPr>
          <p:nvPr>
            <p:ph type="title"/>
          </p:nvPr>
        </p:nvSpPr>
        <p:spPr>
          <a:xfrm>
            <a:off x="1103312" y="452718"/>
            <a:ext cx="8947522" cy="1427322"/>
          </a:xfrm>
        </p:spPr>
        <p:txBody>
          <a:bodyPr/>
          <a:lstStyle/>
          <a:p>
            <a:r>
              <a:rPr lang="en-US" sz="4400" dirty="0">
                <a:solidFill>
                  <a:srgbClr val="C00000"/>
                </a:solidFill>
                <a:latin typeface="Cambria" panose="02040503050406030204" pitchFamily="18" charset="0"/>
                <a:ea typeface="Cambria" panose="02040503050406030204" pitchFamily="18" charset="0"/>
              </a:rPr>
              <a:t>Composition of OSAC Review Panels</a:t>
            </a:r>
            <a:endParaRPr lang="en-US" dirty="0"/>
          </a:p>
        </p:txBody>
      </p:sp>
      <p:sp>
        <p:nvSpPr>
          <p:cNvPr id="3" name="Content Placeholder 2">
            <a:extLst>
              <a:ext uri="{FF2B5EF4-FFF2-40B4-BE49-F238E27FC236}">
                <a16:creationId xmlns:a16="http://schemas.microsoft.com/office/drawing/2014/main" id="{4B74ECF7-068B-4416-9826-0A034CE91102}"/>
              </a:ext>
            </a:extLst>
          </p:cNvPr>
          <p:cNvSpPr>
            <a:spLocks noGrp="1"/>
          </p:cNvSpPr>
          <p:nvPr>
            <p:ph idx="1"/>
          </p:nvPr>
        </p:nvSpPr>
        <p:spPr/>
        <p:txBody>
          <a:bodyPr vert="horz" lIns="91440" tIns="45720" rIns="91440" bIns="45720" rtlCol="0" anchor="t">
            <a:normAutofit lnSpcReduction="10000"/>
          </a:bodyPr>
          <a:lstStyle/>
          <a:p>
            <a:pPr marL="0" indent="0">
              <a:spcBef>
                <a:spcPts val="0"/>
              </a:spcBef>
              <a:buSzPts val="2200"/>
              <a:buNone/>
            </a:pPr>
            <a:endParaRPr lang="en-US" sz="2800" b="1" dirty="0">
              <a:effectLst/>
              <a:latin typeface="Arial"/>
              <a:cs typeface="Arial"/>
            </a:endParaRPr>
          </a:p>
          <a:p>
            <a:pPr marL="0" indent="0">
              <a:spcBef>
                <a:spcPts val="0"/>
              </a:spcBef>
              <a:buSzPts val="2200"/>
              <a:buNone/>
            </a:pPr>
            <a:r>
              <a:rPr lang="en-US" b="1" dirty="0">
                <a:latin typeface="Arial"/>
                <a:cs typeface="Arial"/>
              </a:rPr>
              <a:t>OS</a:t>
            </a:r>
            <a:r>
              <a:rPr lang="en-US" sz="2800" b="1" dirty="0">
                <a:effectLst/>
                <a:latin typeface="Arial"/>
                <a:cs typeface="Arial"/>
              </a:rPr>
              <a:t>AC </a:t>
            </a:r>
            <a:r>
              <a:rPr lang="en-US" sz="2800" b="1" dirty="0">
                <a:latin typeface="Arial"/>
                <a:cs typeface="Arial"/>
              </a:rPr>
              <a:t>review panels </a:t>
            </a:r>
            <a:r>
              <a:rPr lang="en-US" b="1" dirty="0">
                <a:latin typeface="Arial"/>
                <a:cs typeface="Arial"/>
              </a:rPr>
              <a:t>generally </a:t>
            </a:r>
            <a:r>
              <a:rPr lang="en-US" sz="2800" b="1" dirty="0">
                <a:latin typeface="Arial"/>
                <a:cs typeface="Arial"/>
              </a:rPr>
              <a:t>have</a:t>
            </a:r>
            <a:r>
              <a:rPr lang="en-US" sz="2800" b="1" dirty="0">
                <a:effectLst/>
                <a:latin typeface="Arial"/>
                <a:cs typeface="Arial"/>
              </a:rPr>
              <a:t> 2 </a:t>
            </a:r>
            <a:r>
              <a:rPr lang="en-US" sz="2800" b="1" dirty="0">
                <a:latin typeface="Arial"/>
                <a:cs typeface="Arial"/>
              </a:rPr>
              <a:t>discipline-specific</a:t>
            </a:r>
            <a:r>
              <a:rPr lang="en-US" sz="2800" b="1" dirty="0">
                <a:effectLst/>
                <a:latin typeface="Arial"/>
                <a:cs typeface="Arial"/>
              </a:rPr>
              <a:t> </a:t>
            </a:r>
          </a:p>
          <a:p>
            <a:pPr marL="0" indent="0">
              <a:spcBef>
                <a:spcPts val="0"/>
              </a:spcBef>
              <a:buSzPts val="2200"/>
              <a:buNone/>
            </a:pPr>
            <a:endParaRPr lang="en-US" b="1" dirty="0">
              <a:latin typeface="Arial"/>
              <a:cs typeface="Arial"/>
            </a:endParaRPr>
          </a:p>
          <a:p>
            <a:pPr marL="0" indent="0">
              <a:spcBef>
                <a:spcPts val="0"/>
              </a:spcBef>
              <a:buSzPts val="2200"/>
              <a:buNone/>
            </a:pPr>
            <a:r>
              <a:rPr lang="en-US" sz="2800" b="1" dirty="0">
                <a:effectLst/>
                <a:latin typeface="Arial"/>
                <a:cs typeface="Arial"/>
              </a:rPr>
              <a:t>members</a:t>
            </a:r>
            <a:r>
              <a:rPr lang="en-US" sz="2800" b="1" dirty="0">
                <a:latin typeface="Arial"/>
                <a:cs typeface="Arial"/>
              </a:rPr>
              <a:t> reflecting the services provided by the </a:t>
            </a:r>
          </a:p>
          <a:p>
            <a:pPr marL="0" indent="0">
              <a:spcBef>
                <a:spcPts val="0"/>
              </a:spcBef>
              <a:buSzPts val="2200"/>
              <a:buNone/>
            </a:pPr>
            <a:endParaRPr lang="en-US" b="1" dirty="0">
              <a:latin typeface="Arial"/>
              <a:cs typeface="Arial"/>
            </a:endParaRPr>
          </a:p>
          <a:p>
            <a:pPr marL="0" indent="0">
              <a:spcBef>
                <a:spcPts val="0"/>
              </a:spcBef>
              <a:buSzPts val="2200"/>
              <a:buNone/>
            </a:pPr>
            <a:r>
              <a:rPr lang="en-US" sz="2800" b="1" dirty="0">
                <a:latin typeface="Arial"/>
                <a:cs typeface="Arial"/>
              </a:rPr>
              <a:t>organization.  At least one member also has experience i</a:t>
            </a:r>
            <a:r>
              <a:rPr lang="en-US" b="1" dirty="0">
                <a:latin typeface="Arial"/>
                <a:cs typeface="Arial"/>
              </a:rPr>
              <a:t>n a </a:t>
            </a:r>
          </a:p>
          <a:p>
            <a:pPr marL="0" indent="0">
              <a:spcBef>
                <a:spcPts val="0"/>
              </a:spcBef>
              <a:buSzPts val="2200"/>
              <a:buNone/>
            </a:pPr>
            <a:endParaRPr lang="en-US" sz="2800" b="1" dirty="0">
              <a:latin typeface="Arial"/>
              <a:cs typeface="Arial"/>
            </a:endParaRPr>
          </a:p>
          <a:p>
            <a:pPr marL="0" indent="0">
              <a:spcBef>
                <a:spcPts val="0"/>
              </a:spcBef>
              <a:buSzPts val="2200"/>
              <a:buNone/>
            </a:pPr>
            <a:r>
              <a:rPr lang="en-US" sz="2800" b="1" dirty="0">
                <a:latin typeface="Arial"/>
                <a:cs typeface="Arial"/>
              </a:rPr>
              <a:t>management role.  If the organization is seeking </a:t>
            </a:r>
          </a:p>
          <a:p>
            <a:pPr marL="0" indent="0">
              <a:spcBef>
                <a:spcPts val="0"/>
              </a:spcBef>
              <a:buSzPts val="2200"/>
              <a:buNone/>
            </a:pPr>
            <a:endParaRPr lang="en-US" b="1" dirty="0">
              <a:latin typeface="Arial"/>
              <a:cs typeface="Arial"/>
            </a:endParaRPr>
          </a:p>
          <a:p>
            <a:pPr marL="0" indent="0">
              <a:spcBef>
                <a:spcPts val="0"/>
              </a:spcBef>
              <a:buSzPts val="2200"/>
              <a:buNone/>
            </a:pPr>
            <a:r>
              <a:rPr lang="en-US" sz="2800" b="1" dirty="0">
                <a:latin typeface="Arial"/>
                <a:cs typeface="Arial"/>
              </a:rPr>
              <a:t>accreditation of more than 4 or 5 services, additiona</a:t>
            </a:r>
            <a:r>
              <a:rPr lang="en-US" b="1" dirty="0">
                <a:latin typeface="Arial"/>
                <a:cs typeface="Arial"/>
              </a:rPr>
              <a:t>l </a:t>
            </a:r>
          </a:p>
          <a:p>
            <a:pPr marL="0" indent="0">
              <a:spcBef>
                <a:spcPts val="0"/>
              </a:spcBef>
              <a:buSzPts val="2200"/>
              <a:buNone/>
            </a:pPr>
            <a:endParaRPr lang="en-US" b="1" dirty="0">
              <a:latin typeface="Arial"/>
              <a:cs typeface="Arial"/>
            </a:endParaRPr>
          </a:p>
          <a:p>
            <a:pPr marL="0" indent="0">
              <a:spcBef>
                <a:spcPts val="0"/>
              </a:spcBef>
              <a:buSzPts val="2200"/>
              <a:buNone/>
            </a:pPr>
            <a:r>
              <a:rPr lang="en-US" b="1" dirty="0">
                <a:latin typeface="Arial"/>
                <a:cs typeface="Arial"/>
              </a:rPr>
              <a:t>member(s) may be added.</a:t>
            </a:r>
            <a:endParaRPr lang="en-US" sz="2800" b="1" dirty="0">
              <a:latin typeface="Arial" panose="020B0604020202020204" pitchFamily="34" charset="0"/>
              <a:cs typeface="Arial" panose="020B0604020202020204" pitchFamily="34" charset="0"/>
            </a:endParaRPr>
          </a:p>
          <a:p>
            <a:pPr marL="400050" lvl="1" indent="0">
              <a:spcBef>
                <a:spcPts val="0"/>
              </a:spcBef>
              <a:buSzPts val="2200"/>
              <a:buNone/>
            </a:pPr>
            <a:endParaRPr lang="en-US" sz="2800" b="1" dirty="0">
              <a:latin typeface="Arial"/>
              <a:cs typeface="Arial"/>
            </a:endParaRPr>
          </a:p>
          <a:p>
            <a:pPr marL="342900" lvl="1" indent="-342900">
              <a:spcBef>
                <a:spcPts val="0"/>
              </a:spcBef>
              <a:buSzPts val="2200"/>
              <a:buFont typeface="Arial" charset="2"/>
              <a:buChar char="•"/>
            </a:pPr>
            <a:endParaRPr lang="en-US" sz="2800" b="1"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806475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5c48a6e-afa7-4473-b15e-72ec32fe59dd" xsi:nil="true"/>
    <lcf76f155ced4ddcb4097134ff3c332f xmlns="0fb20522-acc7-4313-a0e4-14b76f90e47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232489BAEBC5642B993278FFD478A0F" ma:contentTypeVersion="18" ma:contentTypeDescription="Create a new document." ma:contentTypeScope="" ma:versionID="a0c58554f2cd1282ba94356b8017fcc0">
  <xsd:schema xmlns:xsd="http://www.w3.org/2001/XMLSchema" xmlns:xs="http://www.w3.org/2001/XMLSchema" xmlns:p="http://schemas.microsoft.com/office/2006/metadata/properties" xmlns:ns2="0fb20522-acc7-4313-a0e4-14b76f90e47e" xmlns:ns3="e5c48a6e-afa7-4473-b15e-72ec32fe59dd" targetNamespace="http://schemas.microsoft.com/office/2006/metadata/properties" ma:root="true" ma:fieldsID="d68442b5f878edf12e57965acb029924" ns2:_="" ns3:_="">
    <xsd:import namespace="0fb20522-acc7-4313-a0e4-14b76f90e47e"/>
    <xsd:import namespace="e5c48a6e-afa7-4473-b15e-72ec32fe59d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20522-acc7-4313-a0e4-14b76f90e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be92d8-00c7-45d7-9697-009f32f327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c48a6e-afa7-4473-b15e-72ec32fe59d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be10847-99df-4386-92d9-bf4d7412d001}" ma:internalName="TaxCatchAll" ma:showField="CatchAllData" ma:web="e5c48a6e-afa7-4473-b15e-72ec32fe59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54E99C-C3E3-4689-9C2F-463178422F7E}">
  <ds:schemaRefs>
    <ds:schemaRef ds:uri="http://schemas.microsoft.com/sharepoint/v3/contenttype/forms"/>
  </ds:schemaRefs>
</ds:datastoreItem>
</file>

<file path=customXml/itemProps2.xml><?xml version="1.0" encoding="utf-8"?>
<ds:datastoreItem xmlns:ds="http://schemas.openxmlformats.org/officeDocument/2006/customXml" ds:itemID="{85B013BE-FE4C-4097-A191-BAE5B3E61C78}">
  <ds:schemaRefs>
    <ds:schemaRef ds:uri="http://schemas.microsoft.com/office/2006/metadata/properties"/>
    <ds:schemaRef ds:uri="http://schemas.microsoft.com/office/infopath/2007/PartnerControls"/>
    <ds:schemaRef ds:uri="e5c48a6e-afa7-4473-b15e-72ec32fe59dd"/>
    <ds:schemaRef ds:uri="0fb20522-acc7-4313-a0e4-14b76f90e47e"/>
  </ds:schemaRefs>
</ds:datastoreItem>
</file>

<file path=customXml/itemProps3.xml><?xml version="1.0" encoding="utf-8"?>
<ds:datastoreItem xmlns:ds="http://schemas.openxmlformats.org/officeDocument/2006/customXml" ds:itemID="{E60926C1-AAD4-4F7E-B364-1CC5D3A9CE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20522-acc7-4313-a0e4-14b76f90e47e"/>
    <ds:schemaRef ds:uri="e5c48a6e-afa7-4473-b15e-72ec32fe59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345</TotalTime>
  <Words>1670</Words>
  <Application>Microsoft Office PowerPoint</Application>
  <PresentationFormat>Widescreen</PresentationFormat>
  <Paragraphs>221</Paragraphs>
  <Slides>24</Slides>
  <Notes>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Arial</vt:lpstr>
      <vt:lpstr>Calibri</vt:lpstr>
      <vt:lpstr>Calibri Light</vt:lpstr>
      <vt:lpstr>Cambria</vt:lpstr>
      <vt:lpstr>Century Gothic</vt:lpstr>
      <vt:lpstr>Courier New</vt:lpstr>
      <vt:lpstr>Times New Roman</vt:lpstr>
      <vt:lpstr>Wingdings</vt:lpstr>
      <vt:lpstr>Wingdings 3</vt:lpstr>
      <vt:lpstr>Office Theme</vt:lpstr>
      <vt:lpstr>Ion</vt:lpstr>
      <vt:lpstr>Reviewer Training for Organizations and Schools Accreditation</vt:lpstr>
      <vt:lpstr>History of Accreditation within the Field of Visual Impairment</vt:lpstr>
      <vt:lpstr>Organization of AER and AERAC </vt:lpstr>
      <vt:lpstr>AER ORGANIZATIONAL CHART  The illustration on the right shows the two separate structures within AERBVI as explained on the previous slide.    </vt:lpstr>
      <vt:lpstr>ROLE and COMPOSITION of the AER ACCREDITATION COUNCIL (AERAC)</vt:lpstr>
      <vt:lpstr>ROLES of the ORGANIZATIONS and SCHOOLS ACCREDITATION COMMISSION (OSAC) </vt:lpstr>
      <vt:lpstr>  COMPOSITION OF OSAC  </vt:lpstr>
      <vt:lpstr> Reviewer Qualifications -- Accreditation Review Panels </vt:lpstr>
      <vt:lpstr>Composition of OSAC Review Panels</vt:lpstr>
      <vt:lpstr>Role of OSAC Review Panels</vt:lpstr>
      <vt:lpstr>Ethical Considerations for Accreditation Review Panels</vt:lpstr>
      <vt:lpstr>OSAC Application Process—Part 1</vt:lpstr>
      <vt:lpstr>OSAC Application Process—Part 2</vt:lpstr>
      <vt:lpstr>* Application Fee </vt:lpstr>
      <vt:lpstr> Classification of Standards</vt:lpstr>
      <vt:lpstr>Management Standards</vt:lpstr>
      <vt:lpstr>Program Standards—slide 1 of 3 </vt:lpstr>
      <vt:lpstr>Program Standards—slide 2/3</vt:lpstr>
      <vt:lpstr>Program Standards—slide 3/3</vt:lpstr>
      <vt:lpstr>Self Study and Document Preparation</vt:lpstr>
      <vt:lpstr>Examples of Documentation: Policy and Administration Self-Study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AER Accreditation</dc:title>
  <dc:creator>Eileen Siffermann</dc:creator>
  <cp:lastModifiedBy>Elly du Pre</cp:lastModifiedBy>
  <cp:revision>32</cp:revision>
  <dcterms:created xsi:type="dcterms:W3CDTF">2020-02-14T17:23:15Z</dcterms:created>
  <dcterms:modified xsi:type="dcterms:W3CDTF">2025-01-24T21:08:17Z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0x010100D232489BAEBC5642B993278FFD478A0F</vt:lpwstr>
  </property>
  <property fmtid="{D5CDD505-2E9C-101B-9397-08002B2CF9AE}" pid="3" name="MediaServiceImageTags">
    <vt:lpwstr/>
  </property>
</Properties>
</file>