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257" r:id="rId6"/>
    <p:sldId id="258" r:id="rId7"/>
    <p:sldId id="259" r:id="rId8"/>
    <p:sldId id="267" r:id="rId9"/>
    <p:sldId id="260" r:id="rId10"/>
    <p:sldId id="261" r:id="rId11"/>
    <p:sldId id="263" r:id="rId12"/>
    <p:sldId id="262" r:id="rId13"/>
    <p:sldId id="264" r:id="rId14"/>
    <p:sldId id="317" r:id="rId15"/>
    <p:sldId id="268" r:id="rId16"/>
    <p:sldId id="271" r:id="rId17"/>
    <p:sldId id="314" r:id="rId18"/>
    <p:sldId id="31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59" d="100"/>
          <a:sy n="59" d="100"/>
        </p:scale>
        <p:origin x="8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2BC40B-0C6E-4D17-B50F-FFF4B1CE0191}" type="datetimeFigureOut">
              <a:rPr lang="en-US" smtClean="0"/>
              <a:t>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4FF6D2-C1E2-4B74-AA32-7AF424F1D49D}" type="slidenum">
              <a:rPr lang="en-US" smtClean="0"/>
              <a:t>‹#›</a:t>
            </a:fld>
            <a:endParaRPr lang="en-US"/>
          </a:p>
        </p:txBody>
      </p:sp>
    </p:spTree>
    <p:extLst>
      <p:ext uri="{BB962C8B-B14F-4D97-AF65-F5344CB8AC3E}">
        <p14:creationId xmlns:p14="http://schemas.microsoft.com/office/powerpoint/2010/main" val="2562651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Angela</a:t>
            </a:r>
          </a:p>
          <a:p>
            <a:endParaRPr lang="en-US" dirty="0"/>
          </a:p>
        </p:txBody>
      </p:sp>
      <p:sp>
        <p:nvSpPr>
          <p:cNvPr id="4" name="Slide Number Placeholder 3"/>
          <p:cNvSpPr>
            <a:spLocks noGrp="1"/>
          </p:cNvSpPr>
          <p:nvPr>
            <p:ph type="sldNum" sz="quarter" idx="5"/>
          </p:nvPr>
        </p:nvSpPr>
        <p:spPr/>
        <p:txBody>
          <a:bodyPr/>
          <a:lstStyle/>
          <a:p>
            <a:fld id="{EA4FF6D2-C1E2-4B74-AA32-7AF424F1D49D}" type="slidenum">
              <a:rPr lang="en-US" smtClean="0"/>
              <a:t>2</a:t>
            </a:fld>
            <a:endParaRPr lang="en-US"/>
          </a:p>
        </p:txBody>
      </p:sp>
    </p:spTree>
    <p:extLst>
      <p:ext uri="{BB962C8B-B14F-4D97-AF65-F5344CB8AC3E}">
        <p14:creationId xmlns:p14="http://schemas.microsoft.com/office/powerpoint/2010/main" val="1906940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Eileen</a:t>
            </a:r>
          </a:p>
        </p:txBody>
      </p:sp>
      <p:sp>
        <p:nvSpPr>
          <p:cNvPr id="4" name="Slide Number Placeholder 3"/>
          <p:cNvSpPr>
            <a:spLocks noGrp="1"/>
          </p:cNvSpPr>
          <p:nvPr>
            <p:ph type="sldNum" sz="quarter" idx="5"/>
          </p:nvPr>
        </p:nvSpPr>
        <p:spPr/>
        <p:txBody>
          <a:bodyPr/>
          <a:lstStyle/>
          <a:p>
            <a:fld id="{EA4FF6D2-C1E2-4B74-AA32-7AF424F1D49D}" type="slidenum">
              <a:rPr lang="en-US" smtClean="0"/>
              <a:t>3</a:t>
            </a:fld>
            <a:endParaRPr lang="en-US"/>
          </a:p>
        </p:txBody>
      </p:sp>
    </p:spTree>
    <p:extLst>
      <p:ext uri="{BB962C8B-B14F-4D97-AF65-F5344CB8AC3E}">
        <p14:creationId xmlns:p14="http://schemas.microsoft.com/office/powerpoint/2010/main" val="4133066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the standards document open the standards document book</a:t>
            </a:r>
          </a:p>
        </p:txBody>
      </p:sp>
      <p:sp>
        <p:nvSpPr>
          <p:cNvPr id="4" name="Slide Number Placeholder 3"/>
          <p:cNvSpPr>
            <a:spLocks noGrp="1"/>
          </p:cNvSpPr>
          <p:nvPr>
            <p:ph type="sldNum" sz="quarter" idx="5"/>
          </p:nvPr>
        </p:nvSpPr>
        <p:spPr/>
        <p:txBody>
          <a:bodyPr/>
          <a:lstStyle/>
          <a:p>
            <a:fld id="{EA4FF6D2-C1E2-4B74-AA32-7AF424F1D49D}" type="slidenum">
              <a:rPr lang="en-US" smtClean="0"/>
              <a:t>10</a:t>
            </a:fld>
            <a:endParaRPr lang="en-US"/>
          </a:p>
        </p:txBody>
      </p:sp>
    </p:spTree>
    <p:extLst>
      <p:ext uri="{BB962C8B-B14F-4D97-AF65-F5344CB8AC3E}">
        <p14:creationId xmlns:p14="http://schemas.microsoft.com/office/powerpoint/2010/main" val="3482151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AER Accreditation Standards Organizations Handbook</a:t>
            </a:r>
          </a:p>
        </p:txBody>
      </p:sp>
      <p:sp>
        <p:nvSpPr>
          <p:cNvPr id="4" name="Slide Number Placeholder 3"/>
          <p:cNvSpPr>
            <a:spLocks noGrp="1"/>
          </p:cNvSpPr>
          <p:nvPr>
            <p:ph type="sldNum" sz="quarter" idx="5"/>
          </p:nvPr>
        </p:nvSpPr>
        <p:spPr/>
        <p:txBody>
          <a:bodyPr/>
          <a:lstStyle/>
          <a:p>
            <a:fld id="{EA4FF6D2-C1E2-4B74-AA32-7AF424F1D49D}" type="slidenum">
              <a:rPr lang="en-US" smtClean="0"/>
              <a:t>11</a:t>
            </a:fld>
            <a:endParaRPr lang="en-US"/>
          </a:p>
        </p:txBody>
      </p:sp>
    </p:spTree>
    <p:extLst>
      <p:ext uri="{BB962C8B-B14F-4D97-AF65-F5344CB8AC3E}">
        <p14:creationId xmlns:p14="http://schemas.microsoft.com/office/powerpoint/2010/main" val="92859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Handbook for Organizations</a:t>
            </a:r>
          </a:p>
        </p:txBody>
      </p:sp>
      <p:sp>
        <p:nvSpPr>
          <p:cNvPr id="4" name="Slide Number Placeholder 3"/>
          <p:cNvSpPr>
            <a:spLocks noGrp="1"/>
          </p:cNvSpPr>
          <p:nvPr>
            <p:ph type="sldNum" sz="quarter" idx="5"/>
          </p:nvPr>
        </p:nvSpPr>
        <p:spPr/>
        <p:txBody>
          <a:bodyPr/>
          <a:lstStyle/>
          <a:p>
            <a:fld id="{EA4FF6D2-C1E2-4B74-AA32-7AF424F1D49D}" type="slidenum">
              <a:rPr lang="en-US" smtClean="0"/>
              <a:t>13</a:t>
            </a:fld>
            <a:endParaRPr lang="en-US"/>
          </a:p>
        </p:txBody>
      </p:sp>
    </p:spTree>
    <p:extLst>
      <p:ext uri="{BB962C8B-B14F-4D97-AF65-F5344CB8AC3E}">
        <p14:creationId xmlns:p14="http://schemas.microsoft.com/office/powerpoint/2010/main" val="2741241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E2173-504F-43BF-87E1-6421BDC65C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B78F59-81EB-42F2-99B0-BFA9E6A1F2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5716AC-8103-4021-8DDE-5F9D1B1D9B06}"/>
              </a:ext>
            </a:extLst>
          </p:cNvPr>
          <p:cNvSpPr>
            <a:spLocks noGrp="1"/>
          </p:cNvSpPr>
          <p:nvPr>
            <p:ph type="dt" sz="half" idx="10"/>
          </p:nvPr>
        </p:nvSpPr>
        <p:spPr/>
        <p:txBody>
          <a:bodyPr/>
          <a:lstStyle/>
          <a:p>
            <a:fld id="{B3E592DA-D38A-4C14-830D-E2553D8F3B5E}" type="datetimeFigureOut">
              <a:rPr lang="en-US" smtClean="0"/>
              <a:t>1/12/2023</a:t>
            </a:fld>
            <a:endParaRPr lang="en-US"/>
          </a:p>
        </p:txBody>
      </p:sp>
      <p:sp>
        <p:nvSpPr>
          <p:cNvPr id="5" name="Footer Placeholder 4">
            <a:extLst>
              <a:ext uri="{FF2B5EF4-FFF2-40B4-BE49-F238E27FC236}">
                <a16:creationId xmlns:a16="http://schemas.microsoft.com/office/drawing/2014/main" id="{4D19D94B-658F-486E-B33F-D95BD8CCE9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9E97EE-D27F-4BCA-8181-4FC595872B3D}"/>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576107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D87AD-B963-4A08-8DAD-E7299A1DDF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D7F5F9-EF1A-46D4-975D-5DC1FBF108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7C2062-5B80-45FE-849C-476715A05232}"/>
              </a:ext>
            </a:extLst>
          </p:cNvPr>
          <p:cNvSpPr>
            <a:spLocks noGrp="1"/>
          </p:cNvSpPr>
          <p:nvPr>
            <p:ph type="dt" sz="half" idx="10"/>
          </p:nvPr>
        </p:nvSpPr>
        <p:spPr/>
        <p:txBody>
          <a:bodyPr/>
          <a:lstStyle/>
          <a:p>
            <a:fld id="{B3E592DA-D38A-4C14-830D-E2553D8F3B5E}" type="datetimeFigureOut">
              <a:rPr lang="en-US" smtClean="0"/>
              <a:t>1/12/2023</a:t>
            </a:fld>
            <a:endParaRPr lang="en-US"/>
          </a:p>
        </p:txBody>
      </p:sp>
      <p:sp>
        <p:nvSpPr>
          <p:cNvPr id="5" name="Footer Placeholder 4">
            <a:extLst>
              <a:ext uri="{FF2B5EF4-FFF2-40B4-BE49-F238E27FC236}">
                <a16:creationId xmlns:a16="http://schemas.microsoft.com/office/drawing/2014/main" id="{424F378D-6674-46B0-9CC8-A1FBB512CE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D5C9DD-FD1B-4075-A5E3-06B37E7A4844}"/>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4233314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033204-EBC6-476E-B0B2-05B6EC4CE9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E07AE5-EB35-4C8B-9629-E229C30087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8CB4EA-1E58-4681-AE62-A31AFE119DD3}"/>
              </a:ext>
            </a:extLst>
          </p:cNvPr>
          <p:cNvSpPr>
            <a:spLocks noGrp="1"/>
          </p:cNvSpPr>
          <p:nvPr>
            <p:ph type="dt" sz="half" idx="10"/>
          </p:nvPr>
        </p:nvSpPr>
        <p:spPr/>
        <p:txBody>
          <a:bodyPr/>
          <a:lstStyle/>
          <a:p>
            <a:fld id="{B3E592DA-D38A-4C14-830D-E2553D8F3B5E}" type="datetimeFigureOut">
              <a:rPr lang="en-US" smtClean="0"/>
              <a:t>1/12/2023</a:t>
            </a:fld>
            <a:endParaRPr lang="en-US"/>
          </a:p>
        </p:txBody>
      </p:sp>
      <p:sp>
        <p:nvSpPr>
          <p:cNvPr id="5" name="Footer Placeholder 4">
            <a:extLst>
              <a:ext uri="{FF2B5EF4-FFF2-40B4-BE49-F238E27FC236}">
                <a16:creationId xmlns:a16="http://schemas.microsoft.com/office/drawing/2014/main" id="{3C7D5E37-E568-45B7-96AB-A7FC4CEF34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9F222E-5FB6-4195-BB02-1A20A985555A}"/>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2604359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967F6-B033-4BDB-829A-F744D00B0E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3230C7-BE70-440B-8614-DEF3E6078B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101AEE-3214-4E86-8DCF-B152104397B6}"/>
              </a:ext>
            </a:extLst>
          </p:cNvPr>
          <p:cNvSpPr>
            <a:spLocks noGrp="1"/>
          </p:cNvSpPr>
          <p:nvPr>
            <p:ph type="dt" sz="half" idx="10"/>
          </p:nvPr>
        </p:nvSpPr>
        <p:spPr/>
        <p:txBody>
          <a:bodyPr/>
          <a:lstStyle/>
          <a:p>
            <a:fld id="{B3E592DA-D38A-4C14-830D-E2553D8F3B5E}" type="datetimeFigureOut">
              <a:rPr lang="en-US" smtClean="0"/>
              <a:t>1/12/2023</a:t>
            </a:fld>
            <a:endParaRPr lang="en-US"/>
          </a:p>
        </p:txBody>
      </p:sp>
      <p:sp>
        <p:nvSpPr>
          <p:cNvPr id="5" name="Footer Placeholder 4">
            <a:extLst>
              <a:ext uri="{FF2B5EF4-FFF2-40B4-BE49-F238E27FC236}">
                <a16:creationId xmlns:a16="http://schemas.microsoft.com/office/drawing/2014/main" id="{0661C4E8-5B68-4C15-B564-0B33B589FF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9BF94B-1482-445E-BE1D-036BB6B58CF5}"/>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2002178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1664E-751B-40BE-BC56-69B7140401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CFD7D8-1EBB-4549-A111-4F8C5A6898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4F7E78-C880-4121-B2DB-0BE7281E1322}"/>
              </a:ext>
            </a:extLst>
          </p:cNvPr>
          <p:cNvSpPr>
            <a:spLocks noGrp="1"/>
          </p:cNvSpPr>
          <p:nvPr>
            <p:ph type="dt" sz="half" idx="10"/>
          </p:nvPr>
        </p:nvSpPr>
        <p:spPr/>
        <p:txBody>
          <a:bodyPr/>
          <a:lstStyle/>
          <a:p>
            <a:fld id="{B3E592DA-D38A-4C14-830D-E2553D8F3B5E}" type="datetimeFigureOut">
              <a:rPr lang="en-US" smtClean="0"/>
              <a:t>1/12/2023</a:t>
            </a:fld>
            <a:endParaRPr lang="en-US"/>
          </a:p>
        </p:txBody>
      </p:sp>
      <p:sp>
        <p:nvSpPr>
          <p:cNvPr id="5" name="Footer Placeholder 4">
            <a:extLst>
              <a:ext uri="{FF2B5EF4-FFF2-40B4-BE49-F238E27FC236}">
                <a16:creationId xmlns:a16="http://schemas.microsoft.com/office/drawing/2014/main" id="{650B1AE2-F281-446B-A42F-C46CA75872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12CDC1-9726-4E52-9AA4-FA0F5CD8B981}"/>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160262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24CE0-6542-4585-AA26-062A78584E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643373-DFA6-40E6-926F-BBAB43FC02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7CC27D-5DA6-4275-9C99-57271CBFF5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E9B30A-0EC1-409E-9E90-5C9218061833}"/>
              </a:ext>
            </a:extLst>
          </p:cNvPr>
          <p:cNvSpPr>
            <a:spLocks noGrp="1"/>
          </p:cNvSpPr>
          <p:nvPr>
            <p:ph type="dt" sz="half" idx="10"/>
          </p:nvPr>
        </p:nvSpPr>
        <p:spPr/>
        <p:txBody>
          <a:bodyPr/>
          <a:lstStyle/>
          <a:p>
            <a:fld id="{B3E592DA-D38A-4C14-830D-E2553D8F3B5E}" type="datetimeFigureOut">
              <a:rPr lang="en-US" smtClean="0"/>
              <a:t>1/12/2023</a:t>
            </a:fld>
            <a:endParaRPr lang="en-US"/>
          </a:p>
        </p:txBody>
      </p:sp>
      <p:sp>
        <p:nvSpPr>
          <p:cNvPr id="6" name="Footer Placeholder 5">
            <a:extLst>
              <a:ext uri="{FF2B5EF4-FFF2-40B4-BE49-F238E27FC236}">
                <a16:creationId xmlns:a16="http://schemas.microsoft.com/office/drawing/2014/main" id="{78BDCBD4-2F23-4C92-9971-F5852265B4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6C59D1-8FFA-45B2-9EAF-0845F97C23F8}"/>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474033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4586E-BFFE-4843-AE6D-BA160A5D7F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4AEA2F4-1D0D-41C3-B1E1-AA20F07BDF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228BAF-13D1-4351-B2F7-8B9A6B494C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F69D47-EE50-4ECB-821D-E9F30979D7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21F5CF-EC3C-4D0D-A9B6-DBD327B9A2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5903E0-920E-4C1F-B8FE-31BE09A70FC3}"/>
              </a:ext>
            </a:extLst>
          </p:cNvPr>
          <p:cNvSpPr>
            <a:spLocks noGrp="1"/>
          </p:cNvSpPr>
          <p:nvPr>
            <p:ph type="dt" sz="half" idx="10"/>
          </p:nvPr>
        </p:nvSpPr>
        <p:spPr/>
        <p:txBody>
          <a:bodyPr/>
          <a:lstStyle/>
          <a:p>
            <a:fld id="{B3E592DA-D38A-4C14-830D-E2553D8F3B5E}" type="datetimeFigureOut">
              <a:rPr lang="en-US" smtClean="0"/>
              <a:t>1/12/2023</a:t>
            </a:fld>
            <a:endParaRPr lang="en-US"/>
          </a:p>
        </p:txBody>
      </p:sp>
      <p:sp>
        <p:nvSpPr>
          <p:cNvPr id="8" name="Footer Placeholder 7">
            <a:extLst>
              <a:ext uri="{FF2B5EF4-FFF2-40B4-BE49-F238E27FC236}">
                <a16:creationId xmlns:a16="http://schemas.microsoft.com/office/drawing/2014/main" id="{B7137D68-410B-4BDD-9EDD-8861092A9A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419CA0-876E-48B3-BCC2-5FF349304C8E}"/>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1834382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998E0-2CC1-47FB-AE6D-905125FE40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B3BAB4-1D25-4AE1-BDCC-400EF9644966}"/>
              </a:ext>
            </a:extLst>
          </p:cNvPr>
          <p:cNvSpPr>
            <a:spLocks noGrp="1"/>
          </p:cNvSpPr>
          <p:nvPr>
            <p:ph type="dt" sz="half" idx="10"/>
          </p:nvPr>
        </p:nvSpPr>
        <p:spPr/>
        <p:txBody>
          <a:bodyPr/>
          <a:lstStyle/>
          <a:p>
            <a:fld id="{B3E592DA-D38A-4C14-830D-E2553D8F3B5E}" type="datetimeFigureOut">
              <a:rPr lang="en-US" smtClean="0"/>
              <a:t>1/12/2023</a:t>
            </a:fld>
            <a:endParaRPr lang="en-US"/>
          </a:p>
        </p:txBody>
      </p:sp>
      <p:sp>
        <p:nvSpPr>
          <p:cNvPr id="4" name="Footer Placeholder 3">
            <a:extLst>
              <a:ext uri="{FF2B5EF4-FFF2-40B4-BE49-F238E27FC236}">
                <a16:creationId xmlns:a16="http://schemas.microsoft.com/office/drawing/2014/main" id="{0AD8569C-15F2-49AC-AADB-8369057E6A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6966C9-6DCA-4EB9-8349-39A090A89936}"/>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1224025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903226-0585-4495-8652-B7C7CBE3D8FB}"/>
              </a:ext>
            </a:extLst>
          </p:cNvPr>
          <p:cNvSpPr>
            <a:spLocks noGrp="1"/>
          </p:cNvSpPr>
          <p:nvPr>
            <p:ph type="dt" sz="half" idx="10"/>
          </p:nvPr>
        </p:nvSpPr>
        <p:spPr/>
        <p:txBody>
          <a:bodyPr/>
          <a:lstStyle/>
          <a:p>
            <a:fld id="{B3E592DA-D38A-4C14-830D-E2553D8F3B5E}" type="datetimeFigureOut">
              <a:rPr lang="en-US" smtClean="0"/>
              <a:t>1/12/2023</a:t>
            </a:fld>
            <a:endParaRPr lang="en-US"/>
          </a:p>
        </p:txBody>
      </p:sp>
      <p:sp>
        <p:nvSpPr>
          <p:cNvPr id="3" name="Footer Placeholder 2">
            <a:extLst>
              <a:ext uri="{FF2B5EF4-FFF2-40B4-BE49-F238E27FC236}">
                <a16:creationId xmlns:a16="http://schemas.microsoft.com/office/drawing/2014/main" id="{7608D9E0-931B-4AF3-A560-06B64A58EF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94597E-CCD9-4D36-A2DF-F438BB84DBF4}"/>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1795401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543A6-273E-43FD-BA57-F5CCBF0DD6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BC9F93-F608-4D88-972E-FCE50A9DEB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F13B00-EE60-4D94-AF17-A1E2210D69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E96049-28C1-40FE-B061-3C09D9910078}"/>
              </a:ext>
            </a:extLst>
          </p:cNvPr>
          <p:cNvSpPr>
            <a:spLocks noGrp="1"/>
          </p:cNvSpPr>
          <p:nvPr>
            <p:ph type="dt" sz="half" idx="10"/>
          </p:nvPr>
        </p:nvSpPr>
        <p:spPr/>
        <p:txBody>
          <a:bodyPr/>
          <a:lstStyle/>
          <a:p>
            <a:fld id="{B3E592DA-D38A-4C14-830D-E2553D8F3B5E}" type="datetimeFigureOut">
              <a:rPr lang="en-US" smtClean="0"/>
              <a:t>1/12/2023</a:t>
            </a:fld>
            <a:endParaRPr lang="en-US"/>
          </a:p>
        </p:txBody>
      </p:sp>
      <p:sp>
        <p:nvSpPr>
          <p:cNvPr id="6" name="Footer Placeholder 5">
            <a:extLst>
              <a:ext uri="{FF2B5EF4-FFF2-40B4-BE49-F238E27FC236}">
                <a16:creationId xmlns:a16="http://schemas.microsoft.com/office/drawing/2014/main" id="{1D69A1F1-6C1B-4C9E-AF5D-DDF67B5FF2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F553D2-812F-4B8B-8425-E612FAF51CE4}"/>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2262185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BB711-1185-4C81-AC19-8083051FC7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C29A86D-5EF8-49BA-B3B7-FE0F9D14F1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997EB4B-691E-492F-8217-74D03448D0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108123-E3BF-4FF4-BB13-A949F1589F7D}"/>
              </a:ext>
            </a:extLst>
          </p:cNvPr>
          <p:cNvSpPr>
            <a:spLocks noGrp="1"/>
          </p:cNvSpPr>
          <p:nvPr>
            <p:ph type="dt" sz="half" idx="10"/>
          </p:nvPr>
        </p:nvSpPr>
        <p:spPr/>
        <p:txBody>
          <a:bodyPr/>
          <a:lstStyle/>
          <a:p>
            <a:fld id="{B3E592DA-D38A-4C14-830D-E2553D8F3B5E}" type="datetimeFigureOut">
              <a:rPr lang="en-US" smtClean="0"/>
              <a:t>1/12/2023</a:t>
            </a:fld>
            <a:endParaRPr lang="en-US"/>
          </a:p>
        </p:txBody>
      </p:sp>
      <p:sp>
        <p:nvSpPr>
          <p:cNvPr id="6" name="Footer Placeholder 5">
            <a:extLst>
              <a:ext uri="{FF2B5EF4-FFF2-40B4-BE49-F238E27FC236}">
                <a16:creationId xmlns:a16="http://schemas.microsoft.com/office/drawing/2014/main" id="{375F4134-38D6-4924-965E-19E72F8D02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949106-7D06-4860-AE5C-3744A1542BF6}"/>
              </a:ext>
            </a:extLst>
          </p:cNvPr>
          <p:cNvSpPr>
            <a:spLocks noGrp="1"/>
          </p:cNvSpPr>
          <p:nvPr>
            <p:ph type="sldNum" sz="quarter" idx="12"/>
          </p:nvPr>
        </p:nvSpPr>
        <p:spPr/>
        <p:txBody>
          <a:bodyPr/>
          <a:lstStyle/>
          <a:p>
            <a:fld id="{8E4DAD3C-2D09-46BB-97B5-387E12B58DAF}" type="slidenum">
              <a:rPr lang="en-US" smtClean="0"/>
              <a:t>‹#›</a:t>
            </a:fld>
            <a:endParaRPr lang="en-US"/>
          </a:p>
        </p:txBody>
      </p:sp>
    </p:spTree>
    <p:extLst>
      <p:ext uri="{BB962C8B-B14F-4D97-AF65-F5344CB8AC3E}">
        <p14:creationId xmlns:p14="http://schemas.microsoft.com/office/powerpoint/2010/main" val="1255153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FE3EBB-0024-49C1-B9FE-110EFF2E60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F98538-05CE-4810-88C5-53166320A4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0BB1CA-2C8F-4D22-B00B-83CFCFAAE6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E592DA-D38A-4C14-830D-E2553D8F3B5E}" type="datetimeFigureOut">
              <a:rPr lang="en-US" smtClean="0"/>
              <a:t>1/12/2023</a:t>
            </a:fld>
            <a:endParaRPr lang="en-US"/>
          </a:p>
        </p:txBody>
      </p:sp>
      <p:sp>
        <p:nvSpPr>
          <p:cNvPr id="5" name="Footer Placeholder 4">
            <a:extLst>
              <a:ext uri="{FF2B5EF4-FFF2-40B4-BE49-F238E27FC236}">
                <a16:creationId xmlns:a16="http://schemas.microsoft.com/office/drawing/2014/main" id="{33E18CD9-ED81-4C4D-9DBF-445E0F165D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62404AF-3FBD-459B-B07E-4B7572F38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4DAD3C-2D09-46BB-97B5-387E12B58DAF}" type="slidenum">
              <a:rPr lang="en-US" smtClean="0"/>
              <a:t>‹#›</a:t>
            </a:fld>
            <a:endParaRPr lang="en-US"/>
          </a:p>
        </p:txBody>
      </p:sp>
    </p:spTree>
    <p:extLst>
      <p:ext uri="{BB962C8B-B14F-4D97-AF65-F5344CB8AC3E}">
        <p14:creationId xmlns:p14="http://schemas.microsoft.com/office/powerpoint/2010/main" val="1484914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85F0A-9FDA-4F2A-8813-683F5AF438D3}"/>
              </a:ext>
            </a:extLst>
          </p:cNvPr>
          <p:cNvSpPr>
            <a:spLocks noGrp="1"/>
          </p:cNvSpPr>
          <p:nvPr>
            <p:ph type="ctrTitle"/>
          </p:nvPr>
        </p:nvSpPr>
        <p:spPr/>
        <p:txBody>
          <a:bodyPr/>
          <a:lstStyle/>
          <a:p>
            <a:r>
              <a:rPr lang="en-US" dirty="0">
                <a:solidFill>
                  <a:srgbClr val="C00000"/>
                </a:solidFill>
                <a:latin typeface="Cambria" panose="02040503050406030204" pitchFamily="18" charset="0"/>
                <a:ea typeface="Cambria" panose="02040503050406030204" pitchFamily="18" charset="0"/>
              </a:rPr>
              <a:t>Webinar </a:t>
            </a:r>
            <a:br>
              <a:rPr lang="en-US" dirty="0">
                <a:solidFill>
                  <a:srgbClr val="C00000"/>
                </a:solidFill>
                <a:latin typeface="Cambria" panose="02040503050406030204" pitchFamily="18" charset="0"/>
                <a:ea typeface="Cambria" panose="02040503050406030204" pitchFamily="18" charset="0"/>
              </a:rPr>
            </a:br>
            <a:r>
              <a:rPr lang="en-US" dirty="0">
                <a:solidFill>
                  <a:srgbClr val="C00000"/>
                </a:solidFill>
                <a:latin typeface="Cambria" panose="02040503050406030204" pitchFamily="18" charset="0"/>
                <a:ea typeface="Cambria" panose="02040503050406030204" pitchFamily="18" charset="0"/>
              </a:rPr>
              <a:t>AER Accreditation</a:t>
            </a:r>
          </a:p>
        </p:txBody>
      </p:sp>
      <p:sp>
        <p:nvSpPr>
          <p:cNvPr id="3" name="Subtitle 2">
            <a:extLst>
              <a:ext uri="{FF2B5EF4-FFF2-40B4-BE49-F238E27FC236}">
                <a16:creationId xmlns:a16="http://schemas.microsoft.com/office/drawing/2014/main" id="{5332EC16-4775-4B06-9FD6-AA0E217A90F2}"/>
              </a:ext>
            </a:extLst>
          </p:cNvPr>
          <p:cNvSpPr>
            <a:spLocks noGrp="1"/>
          </p:cNvSpPr>
          <p:nvPr>
            <p:ph type="subTitle" idx="1"/>
          </p:nvPr>
        </p:nvSpPr>
        <p:spPr/>
        <p:txBody>
          <a:bodyPr>
            <a:normAutofit lnSpcReduction="10000"/>
          </a:bodyPr>
          <a:lstStyle/>
          <a:p>
            <a:r>
              <a:rPr lang="en-US" dirty="0"/>
              <a:t>March 10, 2020</a:t>
            </a:r>
          </a:p>
          <a:p>
            <a:r>
              <a:rPr lang="en-US" dirty="0"/>
              <a:t>Angela Smith</a:t>
            </a:r>
          </a:p>
          <a:p>
            <a:r>
              <a:rPr lang="en-US" dirty="0"/>
              <a:t>Eileen </a:t>
            </a:r>
            <a:r>
              <a:rPr lang="en-US" dirty="0" err="1"/>
              <a:t>Siffermann</a:t>
            </a:r>
            <a:endParaRPr lang="en-US" dirty="0"/>
          </a:p>
          <a:p>
            <a:r>
              <a:rPr lang="en-US" dirty="0"/>
              <a:t>Revised 2023</a:t>
            </a:r>
          </a:p>
          <a:p>
            <a:endParaRPr lang="en-US" dirty="0"/>
          </a:p>
        </p:txBody>
      </p:sp>
    </p:spTree>
    <p:extLst>
      <p:ext uri="{BB962C8B-B14F-4D97-AF65-F5344CB8AC3E}">
        <p14:creationId xmlns:p14="http://schemas.microsoft.com/office/powerpoint/2010/main" val="951332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C237C-1613-4A20-99A9-87D9CACA6B7F}"/>
              </a:ext>
            </a:extLst>
          </p:cNvPr>
          <p:cNvSpPr>
            <a:spLocks noGrp="1"/>
          </p:cNvSpPr>
          <p:nvPr>
            <p:ph type="title"/>
          </p:nvPr>
        </p:nvSpPr>
        <p:spPr/>
        <p:txBody>
          <a:bodyPr/>
          <a:lstStyle/>
          <a:p>
            <a:pPr algn="ctr"/>
            <a:r>
              <a:rPr lang="en-US" dirty="0">
                <a:solidFill>
                  <a:srgbClr val="C00000"/>
                </a:solidFill>
                <a:latin typeface="+mn-lt"/>
              </a:rPr>
              <a:t>Self Study and Document Preparation</a:t>
            </a:r>
          </a:p>
        </p:txBody>
      </p:sp>
      <p:sp>
        <p:nvSpPr>
          <p:cNvPr id="3" name="Content Placeholder 2">
            <a:extLst>
              <a:ext uri="{FF2B5EF4-FFF2-40B4-BE49-F238E27FC236}">
                <a16:creationId xmlns:a16="http://schemas.microsoft.com/office/drawing/2014/main" id="{B2803ABD-0DDA-4BB2-87B3-8E9EBCA9AD8A}"/>
              </a:ext>
            </a:extLst>
          </p:cNvPr>
          <p:cNvSpPr>
            <a:spLocks noGrp="1"/>
          </p:cNvSpPr>
          <p:nvPr>
            <p:ph idx="1"/>
          </p:nvPr>
        </p:nvSpPr>
        <p:spPr>
          <a:xfrm>
            <a:off x="838200" y="1381125"/>
            <a:ext cx="10515600" cy="4795838"/>
          </a:xfrm>
        </p:spPr>
        <p:txBody>
          <a:bodyPr>
            <a:normAutofit lnSpcReduction="10000"/>
          </a:bodyPr>
          <a:lstStyle/>
          <a:p>
            <a:pPr marL="0" indent="0">
              <a:buNone/>
            </a:pPr>
            <a:r>
              <a:rPr lang="en-US" dirty="0"/>
              <a:t>Once the organization determines for which programs it will be seeking accreditation, it creates committees to complete its self-study.</a:t>
            </a:r>
          </a:p>
          <a:p>
            <a:r>
              <a:rPr lang="en-US" dirty="0"/>
              <a:t>Standards are either Absolute Standards or Critical Standards</a:t>
            </a:r>
          </a:p>
          <a:p>
            <a:pPr lvl="1"/>
            <a:r>
              <a:rPr lang="en-US" dirty="0"/>
              <a:t>All Management Standards are Absolute </a:t>
            </a:r>
          </a:p>
          <a:p>
            <a:pPr lvl="1"/>
            <a:r>
              <a:rPr lang="en-US" dirty="0"/>
              <a:t>Some Program Standards are Absolute, as indicated by an asterisk (*)</a:t>
            </a:r>
          </a:p>
          <a:p>
            <a:pPr lvl="1"/>
            <a:r>
              <a:rPr lang="en-US" dirty="0"/>
              <a:t>The remaining Program Standards are Critical</a:t>
            </a:r>
          </a:p>
          <a:p>
            <a:r>
              <a:rPr lang="en-US" dirty="0"/>
              <a:t>Supporting documentation is required and narratives are recommended</a:t>
            </a:r>
          </a:p>
          <a:p>
            <a:r>
              <a:rPr lang="en-US" dirty="0"/>
              <a:t>The organization’s committees use the Self-Study forms to score each standard as Met, Partially Met or Not Met.   </a:t>
            </a:r>
          </a:p>
          <a:p>
            <a:r>
              <a:rPr lang="en-US" dirty="0"/>
              <a:t>When standards are only partially met or are not met, the self study committee must provide a written explanation.</a:t>
            </a:r>
          </a:p>
          <a:p>
            <a:pPr marL="0" indent="0">
              <a:buNone/>
            </a:pPr>
            <a:endParaRPr lang="en-US" dirty="0"/>
          </a:p>
        </p:txBody>
      </p:sp>
    </p:spTree>
    <p:extLst>
      <p:ext uri="{BB962C8B-B14F-4D97-AF65-F5344CB8AC3E}">
        <p14:creationId xmlns:p14="http://schemas.microsoft.com/office/powerpoint/2010/main" val="1184423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4468E-AE91-4620-A547-0369CA92DB32}"/>
              </a:ext>
            </a:extLst>
          </p:cNvPr>
          <p:cNvSpPr>
            <a:spLocks noGrp="1"/>
          </p:cNvSpPr>
          <p:nvPr>
            <p:ph type="title"/>
          </p:nvPr>
        </p:nvSpPr>
        <p:spPr>
          <a:xfrm>
            <a:off x="838200" y="270933"/>
            <a:ext cx="10515600" cy="1016000"/>
          </a:xfrm>
        </p:spPr>
        <p:txBody>
          <a:bodyPr/>
          <a:lstStyle/>
          <a:p>
            <a:pPr algn="ctr"/>
            <a:r>
              <a:rPr lang="en-US" dirty="0">
                <a:solidFill>
                  <a:srgbClr val="C00000"/>
                </a:solidFill>
                <a:latin typeface="+mn-lt"/>
              </a:rPr>
              <a:t>Examples of Documentation</a:t>
            </a:r>
          </a:p>
        </p:txBody>
      </p:sp>
      <p:sp>
        <p:nvSpPr>
          <p:cNvPr id="3" name="Content Placeholder 2">
            <a:extLst>
              <a:ext uri="{FF2B5EF4-FFF2-40B4-BE49-F238E27FC236}">
                <a16:creationId xmlns:a16="http://schemas.microsoft.com/office/drawing/2014/main" id="{EC2C49E0-8EE5-4A37-88DE-15AB6532C455}"/>
              </a:ext>
            </a:extLst>
          </p:cNvPr>
          <p:cNvSpPr>
            <a:spLocks noGrp="1"/>
          </p:cNvSpPr>
          <p:nvPr>
            <p:ph idx="1"/>
          </p:nvPr>
        </p:nvSpPr>
        <p:spPr>
          <a:xfrm>
            <a:off x="507999" y="1377244"/>
            <a:ext cx="11108267" cy="5328356"/>
          </a:xfrm>
        </p:spPr>
        <p:txBody>
          <a:bodyPr>
            <a:normAutofit fontScale="77500" lnSpcReduction="20000"/>
          </a:bodyPr>
          <a:lstStyle/>
          <a:p>
            <a:pPr marL="0" indent="0">
              <a:buNone/>
            </a:pPr>
            <a:r>
              <a:rPr lang="en-US" dirty="0"/>
              <a:t>I.  (A) Required Documents To illustrate compliance to the standards and to enable a full evaluation of the organization’s Policy &amp; Administration, please provide copies of the following documents:</a:t>
            </a:r>
          </a:p>
          <a:p>
            <a:r>
              <a:rPr lang="en-US" dirty="0"/>
              <a:t>Articles of Incorporation and Tax Exemption Letter</a:t>
            </a:r>
          </a:p>
          <a:p>
            <a:r>
              <a:rPr lang="en-US" dirty="0"/>
              <a:t>Mission Statement</a:t>
            </a:r>
          </a:p>
          <a:p>
            <a:r>
              <a:rPr lang="en-US" dirty="0"/>
              <a:t> Strategic Plan</a:t>
            </a:r>
          </a:p>
          <a:p>
            <a:r>
              <a:rPr lang="en-US" dirty="0"/>
              <a:t>Core Values</a:t>
            </a:r>
          </a:p>
          <a:p>
            <a:r>
              <a:rPr lang="en-US" dirty="0"/>
              <a:t>Written Policy Regarding Admissions &amp; Service Delivery Equality </a:t>
            </a:r>
          </a:p>
          <a:p>
            <a:r>
              <a:rPr lang="en-US" dirty="0"/>
              <a:t>Eligibility Criteria &amp; Service Area(s) Policy</a:t>
            </a:r>
          </a:p>
          <a:p>
            <a:r>
              <a:rPr lang="en-US" dirty="0"/>
              <a:t>List of Collaboration Partners &amp; Description of Relationship &amp; Projects</a:t>
            </a:r>
          </a:p>
          <a:p>
            <a:r>
              <a:rPr lang="en-US" dirty="0"/>
              <a:t>Policy and Bylaw Regarding Board Nomination Process and Board Composition Requirements</a:t>
            </a:r>
          </a:p>
          <a:p>
            <a:r>
              <a:rPr lang="en-US" dirty="0"/>
              <a:t>Organizational Chart</a:t>
            </a:r>
          </a:p>
          <a:p>
            <a:r>
              <a:rPr lang="en-US" dirty="0"/>
              <a:t>Board of Directors and Chief Administrator (Executive Director) Roles &amp; Responsibilities </a:t>
            </a:r>
          </a:p>
          <a:p>
            <a:r>
              <a:rPr lang="en-US" dirty="0"/>
              <a:t>Conflict of Interest and Conflict Resolution Policies  Bylaws or Procedures Relevant to Process Used to Update Policies &amp; Procedures </a:t>
            </a:r>
          </a:p>
        </p:txBody>
      </p:sp>
    </p:spTree>
    <p:extLst>
      <p:ext uri="{BB962C8B-B14F-4D97-AF65-F5344CB8AC3E}">
        <p14:creationId xmlns:p14="http://schemas.microsoft.com/office/powerpoint/2010/main" val="191606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2C022-D3F6-4447-8123-146B8395E208}"/>
              </a:ext>
            </a:extLst>
          </p:cNvPr>
          <p:cNvSpPr txBox="1">
            <a:spLocks/>
          </p:cNvSpPr>
          <p:nvPr/>
        </p:nvSpPr>
        <p:spPr>
          <a:xfrm>
            <a:off x="609600" y="495300"/>
            <a:ext cx="10972800" cy="80803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solidFill>
                  <a:srgbClr val="C00000"/>
                </a:solidFill>
                <a:latin typeface="+mn-lt"/>
              </a:rPr>
              <a:t>Responsibilities of the Review Panel</a:t>
            </a:r>
          </a:p>
          <a:p>
            <a:pPr algn="ctr"/>
            <a:endParaRPr lang="en-US" dirty="0">
              <a:solidFill>
                <a:srgbClr val="C00000"/>
              </a:solidFill>
              <a:latin typeface="+mn-lt"/>
            </a:endParaRPr>
          </a:p>
        </p:txBody>
      </p:sp>
      <p:sp>
        <p:nvSpPr>
          <p:cNvPr id="3" name="Content Placeholder 2">
            <a:extLst>
              <a:ext uri="{FF2B5EF4-FFF2-40B4-BE49-F238E27FC236}">
                <a16:creationId xmlns:a16="http://schemas.microsoft.com/office/drawing/2014/main" id="{BE0CBF4A-F16D-49FA-854A-2244DFD2DC60}"/>
              </a:ext>
            </a:extLst>
          </p:cNvPr>
          <p:cNvSpPr txBox="1">
            <a:spLocks/>
          </p:cNvSpPr>
          <p:nvPr/>
        </p:nvSpPr>
        <p:spPr>
          <a:xfrm>
            <a:off x="609600" y="1600201"/>
            <a:ext cx="109728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Reviews materials submitted by the organization.</a:t>
            </a:r>
          </a:p>
          <a:p>
            <a:r>
              <a:rPr lang="en-US" dirty="0"/>
              <a:t>Scores each management and program standards as fully, partially, or unmet</a:t>
            </a:r>
          </a:p>
          <a:p>
            <a:r>
              <a:rPr lang="en-US" dirty="0"/>
              <a:t>Conducts interviews with staff, administrators, students, consumers, and stakeholders to verify compliance</a:t>
            </a:r>
          </a:p>
          <a:p>
            <a:r>
              <a:rPr lang="en-US" dirty="0"/>
              <a:t>Develops a written report</a:t>
            </a:r>
          </a:p>
          <a:p>
            <a:r>
              <a:rPr lang="en-US" dirty="0"/>
              <a:t>Recommends to the Council a decision regarding accreditation status</a:t>
            </a:r>
          </a:p>
          <a:p>
            <a:pPr marL="0" indent="0" algn="ctr">
              <a:buNone/>
            </a:pPr>
            <a:r>
              <a:rPr lang="en-US" dirty="0">
                <a:solidFill>
                  <a:srgbClr val="C00000"/>
                </a:solidFill>
                <a:latin typeface="+mn-lt"/>
              </a:rPr>
              <a:t>The AER Accreditation Council makes the </a:t>
            </a:r>
          </a:p>
          <a:p>
            <a:pPr marL="0" indent="0" algn="ctr">
              <a:buNone/>
            </a:pPr>
            <a:r>
              <a:rPr lang="en-US" dirty="0">
                <a:solidFill>
                  <a:srgbClr val="C00000"/>
                </a:solidFill>
                <a:latin typeface="+mn-lt"/>
              </a:rPr>
              <a:t>final determination on accreditation status</a:t>
            </a:r>
            <a:endParaRPr lang="en-US" dirty="0"/>
          </a:p>
          <a:p>
            <a:endParaRPr lang="en-US" dirty="0"/>
          </a:p>
          <a:p>
            <a:endParaRPr lang="en-US" dirty="0"/>
          </a:p>
        </p:txBody>
      </p:sp>
    </p:spTree>
    <p:extLst>
      <p:ext uri="{BB962C8B-B14F-4D97-AF65-F5344CB8AC3E}">
        <p14:creationId xmlns:p14="http://schemas.microsoft.com/office/powerpoint/2010/main" val="230612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B157F-F3E6-43F9-84FC-E1A9F19BD5A1}"/>
              </a:ext>
            </a:extLst>
          </p:cNvPr>
          <p:cNvSpPr>
            <a:spLocks noGrp="1"/>
          </p:cNvSpPr>
          <p:nvPr>
            <p:ph type="ctrTitle"/>
          </p:nvPr>
        </p:nvSpPr>
        <p:spPr>
          <a:xfrm>
            <a:off x="1524000" y="257175"/>
            <a:ext cx="9144000" cy="1009650"/>
          </a:xfrm>
        </p:spPr>
        <p:txBody>
          <a:bodyPr>
            <a:normAutofit/>
          </a:bodyPr>
          <a:lstStyle/>
          <a:p>
            <a:r>
              <a:rPr lang="en-US" sz="5400" dirty="0">
                <a:solidFill>
                  <a:srgbClr val="C00000"/>
                </a:solidFill>
                <a:latin typeface="+mn-lt"/>
              </a:rPr>
              <a:t>Application Process</a:t>
            </a:r>
          </a:p>
        </p:txBody>
      </p:sp>
      <p:sp>
        <p:nvSpPr>
          <p:cNvPr id="3" name="Subtitle 2">
            <a:extLst>
              <a:ext uri="{FF2B5EF4-FFF2-40B4-BE49-F238E27FC236}">
                <a16:creationId xmlns:a16="http://schemas.microsoft.com/office/drawing/2014/main" id="{DA1512C6-584D-44B4-9B05-C792E9B78825}"/>
              </a:ext>
            </a:extLst>
          </p:cNvPr>
          <p:cNvSpPr>
            <a:spLocks noGrp="1"/>
          </p:cNvSpPr>
          <p:nvPr>
            <p:ph type="subTitle" idx="1"/>
          </p:nvPr>
        </p:nvSpPr>
        <p:spPr>
          <a:xfrm>
            <a:off x="390524" y="1873956"/>
            <a:ext cx="11363325" cy="3550531"/>
          </a:xfrm>
        </p:spPr>
        <p:txBody>
          <a:bodyPr>
            <a:normAutofit fontScale="92500" lnSpcReduction="10000"/>
          </a:bodyPr>
          <a:lstStyle/>
          <a:p>
            <a:pPr algn="l"/>
            <a:r>
              <a:rPr lang="en-US" dirty="0"/>
              <a:t>1. Organization Submits Application</a:t>
            </a:r>
          </a:p>
          <a:p>
            <a:pPr algn="l"/>
            <a:r>
              <a:rPr lang="en-US" dirty="0"/>
              <a:t>2. AER Contacts Organization to Schedule Accreditation</a:t>
            </a:r>
          </a:p>
          <a:p>
            <a:pPr algn="l"/>
            <a:r>
              <a:rPr lang="en-US" dirty="0"/>
              <a:t>3. Organization Submits Self-Study</a:t>
            </a:r>
          </a:p>
          <a:p>
            <a:pPr algn="l"/>
            <a:r>
              <a:rPr lang="en-US" dirty="0"/>
              <a:t>4. Review Panel Selected and Validated</a:t>
            </a:r>
          </a:p>
          <a:p>
            <a:pPr algn="l"/>
            <a:r>
              <a:rPr lang="en-US" dirty="0"/>
              <a:t>5. Review of Documents by Panel</a:t>
            </a:r>
          </a:p>
          <a:p>
            <a:pPr algn="l"/>
            <a:r>
              <a:rPr lang="en-US" dirty="0"/>
              <a:t>6. Onsite Review by Panel</a:t>
            </a:r>
          </a:p>
          <a:p>
            <a:pPr algn="l"/>
            <a:r>
              <a:rPr lang="en-US" dirty="0"/>
              <a:t>7. Evaluation &amp; Report Completed by Panel</a:t>
            </a:r>
          </a:p>
          <a:p>
            <a:pPr algn="l"/>
            <a:r>
              <a:rPr lang="en-US" dirty="0"/>
              <a:t>8. Recommendation and Report Submitted and Presented to the Council</a:t>
            </a:r>
          </a:p>
          <a:p>
            <a:pPr algn="l"/>
            <a:r>
              <a:rPr lang="en-US" dirty="0"/>
              <a:t>9. Council Makes Decision</a:t>
            </a:r>
          </a:p>
        </p:txBody>
      </p:sp>
    </p:spTree>
    <p:extLst>
      <p:ext uri="{BB962C8B-B14F-4D97-AF65-F5344CB8AC3E}">
        <p14:creationId xmlns:p14="http://schemas.microsoft.com/office/powerpoint/2010/main" val="3800485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E5157B96-AFBA-420B-9538-9470E27664CE}"/>
              </a:ext>
            </a:extLst>
          </p:cNvPr>
          <p:cNvSpPr txBox="1">
            <a:spLocks noChangeArrowheads="1"/>
          </p:cNvSpPr>
          <p:nvPr/>
        </p:nvSpPr>
        <p:spPr>
          <a:xfrm>
            <a:off x="609600" y="485422"/>
            <a:ext cx="10972800" cy="93221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rgbClr val="C00000"/>
                </a:solidFill>
                <a:latin typeface="+mn-lt"/>
              </a:rPr>
              <a:t>Program Accreditation Status</a:t>
            </a:r>
          </a:p>
        </p:txBody>
      </p:sp>
      <p:sp>
        <p:nvSpPr>
          <p:cNvPr id="3" name="Rectangle 3">
            <a:extLst>
              <a:ext uri="{FF2B5EF4-FFF2-40B4-BE49-F238E27FC236}">
                <a16:creationId xmlns:a16="http://schemas.microsoft.com/office/drawing/2014/main" id="{1B699B17-B8CD-48E2-812C-5B9EE0CEA2AB}"/>
              </a:ext>
            </a:extLst>
          </p:cNvPr>
          <p:cNvSpPr txBox="1">
            <a:spLocks noChangeArrowheads="1"/>
          </p:cNvSpPr>
          <p:nvPr/>
        </p:nvSpPr>
        <p:spPr>
          <a:xfrm>
            <a:off x="765544" y="1682044"/>
            <a:ext cx="10816856" cy="413932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Full Accreditation: </a:t>
            </a:r>
            <a:r>
              <a:rPr lang="en-US" dirty="0"/>
              <a:t>has met </a:t>
            </a:r>
            <a:r>
              <a:rPr lang="en-US" b="1" dirty="0">
                <a:solidFill>
                  <a:srgbClr val="FF0000"/>
                </a:solidFill>
              </a:rPr>
              <a:t>100% </a:t>
            </a:r>
            <a:r>
              <a:rPr lang="en-US" dirty="0"/>
              <a:t>of the standards designated as absolute, and has met at least </a:t>
            </a:r>
            <a:r>
              <a:rPr lang="en-US" b="1" dirty="0">
                <a:solidFill>
                  <a:srgbClr val="FF0000"/>
                </a:solidFill>
              </a:rPr>
              <a:t>95%</a:t>
            </a:r>
            <a:r>
              <a:rPr lang="en-US" dirty="0">
                <a:solidFill>
                  <a:srgbClr val="FF0000"/>
                </a:solidFill>
              </a:rPr>
              <a:t> </a:t>
            </a:r>
            <a:r>
              <a:rPr lang="en-US" dirty="0"/>
              <a:t>of the standards designated as critical. </a:t>
            </a:r>
          </a:p>
          <a:p>
            <a:r>
              <a:rPr lang="en-US" b="1" dirty="0"/>
              <a:t>Provisional Accreditation:  </a:t>
            </a:r>
            <a:r>
              <a:rPr lang="en-US" dirty="0"/>
              <a:t>did not meet minimum standards in </a:t>
            </a:r>
            <a:r>
              <a:rPr lang="en-US" u="sng" dirty="0"/>
              <a:t>one </a:t>
            </a:r>
            <a:r>
              <a:rPr lang="en-US" dirty="0"/>
              <a:t>of the absolute standards and/or has only met between </a:t>
            </a:r>
            <a:r>
              <a:rPr lang="en-US" b="1" dirty="0">
                <a:solidFill>
                  <a:srgbClr val="FF0000"/>
                </a:solidFill>
              </a:rPr>
              <a:t>85% and 94% </a:t>
            </a:r>
            <a:r>
              <a:rPr lang="en-US" dirty="0"/>
              <a:t>of the areas designated as critical, and the program </a:t>
            </a:r>
            <a:r>
              <a:rPr lang="en-US" dirty="0">
                <a:solidFill>
                  <a:srgbClr val="FF0000"/>
                </a:solidFill>
              </a:rPr>
              <a:t>agrees to rectify this shortcoming(s) </a:t>
            </a:r>
            <a:r>
              <a:rPr lang="en-US" dirty="0"/>
              <a:t>within one year </a:t>
            </a:r>
          </a:p>
          <a:p>
            <a:r>
              <a:rPr lang="en-US" b="1" dirty="0"/>
              <a:t>Not Accredited:  </a:t>
            </a:r>
            <a:r>
              <a:rPr lang="en-US" dirty="0"/>
              <a:t>did not meet minimum standards in a large number of standards  </a:t>
            </a:r>
          </a:p>
        </p:txBody>
      </p:sp>
    </p:spTree>
    <p:extLst>
      <p:ext uri="{BB962C8B-B14F-4D97-AF65-F5344CB8AC3E}">
        <p14:creationId xmlns:p14="http://schemas.microsoft.com/office/powerpoint/2010/main" val="148416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667001" y="1371601"/>
            <a:ext cx="6489681" cy="5228463"/>
          </a:xfrm>
          <a:prstGeom prst="rect">
            <a:avLst/>
          </a:prstGeom>
        </p:spPr>
      </p:pic>
      <p:sp>
        <p:nvSpPr>
          <p:cNvPr id="3" name="Rectangle 2"/>
          <p:cNvSpPr/>
          <p:nvPr/>
        </p:nvSpPr>
        <p:spPr>
          <a:xfrm>
            <a:off x="3886200" y="152400"/>
            <a:ext cx="4572000" cy="923330"/>
          </a:xfrm>
          <a:prstGeom prst="rect">
            <a:avLst/>
          </a:prstGeom>
          <a:noFill/>
        </p:spPr>
        <p:txBody>
          <a:bodyPr wrap="square" lIns="91440" tIns="45720" rIns="91440" bIns="45720">
            <a:spAutoFit/>
          </a:bodyPr>
          <a:lstStyle/>
          <a:p>
            <a:pPr algn="ctr"/>
            <a:r>
              <a:rPr lang="en-US" sz="5400" b="1" dirty="0">
                <a:ln w="9525">
                  <a:solidFill>
                    <a:schemeClr val="bg1"/>
                  </a:solidFill>
                  <a:prstDash val="solid"/>
                </a:ln>
                <a:solidFill>
                  <a:srgbClr val="C00000"/>
                </a:solidFill>
                <a:effectLst>
                  <a:outerShdw blurRad="12700" dist="38100" dir="2700000" algn="tl" rotWithShape="0">
                    <a:schemeClr val="bg1">
                      <a:lumMod val="50000"/>
                    </a:schemeClr>
                  </a:outerShdw>
                </a:effectLst>
              </a:rPr>
              <a:t>Discussion</a:t>
            </a:r>
          </a:p>
        </p:txBody>
      </p:sp>
    </p:spTree>
    <p:extLst>
      <p:ext uri="{BB962C8B-B14F-4D97-AF65-F5344CB8AC3E}">
        <p14:creationId xmlns:p14="http://schemas.microsoft.com/office/powerpoint/2010/main" val="20868341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8D5B2-E298-4C0B-9753-45A3FE2D34E6}"/>
              </a:ext>
            </a:extLst>
          </p:cNvPr>
          <p:cNvSpPr>
            <a:spLocks noGrp="1"/>
          </p:cNvSpPr>
          <p:nvPr>
            <p:ph type="title"/>
          </p:nvPr>
        </p:nvSpPr>
        <p:spPr/>
        <p:txBody>
          <a:bodyPr>
            <a:normAutofit/>
          </a:bodyPr>
          <a:lstStyle/>
          <a:p>
            <a:pPr algn="ctr"/>
            <a:r>
              <a:rPr lang="en-US" sz="6000" dirty="0">
                <a:solidFill>
                  <a:srgbClr val="C00000"/>
                </a:solidFill>
                <a:latin typeface="+mn-lt"/>
              </a:rPr>
              <a:t>Introduction</a:t>
            </a:r>
          </a:p>
        </p:txBody>
      </p:sp>
      <p:sp>
        <p:nvSpPr>
          <p:cNvPr id="3" name="Content Placeholder 2">
            <a:extLst>
              <a:ext uri="{FF2B5EF4-FFF2-40B4-BE49-F238E27FC236}">
                <a16:creationId xmlns:a16="http://schemas.microsoft.com/office/drawing/2014/main" id="{D7006404-312F-4BF3-91A2-D88EFE8DF348}"/>
              </a:ext>
            </a:extLst>
          </p:cNvPr>
          <p:cNvSpPr>
            <a:spLocks noGrp="1"/>
          </p:cNvSpPr>
          <p:nvPr>
            <p:ph idx="1"/>
          </p:nvPr>
        </p:nvSpPr>
        <p:spPr/>
        <p:txBody>
          <a:bodyPr/>
          <a:lstStyle/>
          <a:p>
            <a:pPr marL="0" indent="0" algn="ctr">
              <a:buNone/>
            </a:pPr>
            <a:r>
              <a:rPr lang="en-US" sz="2400" b="1" dirty="0"/>
              <a:t>ACCREDITATION COUNCIL</a:t>
            </a:r>
            <a:endParaRPr lang="en-US" sz="2400" dirty="0"/>
          </a:p>
          <a:p>
            <a:pPr marL="0" indent="0">
              <a:buNone/>
            </a:pPr>
            <a:r>
              <a:rPr lang="en-US" sz="2400" dirty="0"/>
              <a:t>Purpose:  To accredit organizations including specialized schools providing direct services to individuals who are blind and those with low vision; and higher education preparation programs in the disciplines that prepare teachers and practitioners working with children and adults who are blind and those with low vision. The Accreditation Council shall have complete autonomy in establishing, approving and administering standards to evaluate these entities; developing and implementing policies, regulations, and procedures for conducting accreditation reviews; making accreditation decisions; and administering an appeal </a:t>
            </a:r>
            <a:r>
              <a:rPr lang="en-US" dirty="0"/>
              <a:t>process.</a:t>
            </a:r>
          </a:p>
          <a:p>
            <a:pPr marL="0" indent="0">
              <a:buNone/>
            </a:pPr>
            <a:r>
              <a:rPr lang="en-US" dirty="0">
                <a:solidFill>
                  <a:srgbClr val="C00000"/>
                </a:solidFill>
              </a:rPr>
              <a:t>AER Bylaws Approved July 28, 2018</a:t>
            </a:r>
          </a:p>
          <a:p>
            <a:endParaRPr lang="en-US" dirty="0"/>
          </a:p>
        </p:txBody>
      </p:sp>
    </p:spTree>
    <p:extLst>
      <p:ext uri="{BB962C8B-B14F-4D97-AF65-F5344CB8AC3E}">
        <p14:creationId xmlns:p14="http://schemas.microsoft.com/office/powerpoint/2010/main" val="499937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23F0C-6BF3-42B4-9EFC-6801CE4D8246}"/>
              </a:ext>
            </a:extLst>
          </p:cNvPr>
          <p:cNvSpPr>
            <a:spLocks noGrp="1"/>
          </p:cNvSpPr>
          <p:nvPr>
            <p:ph type="title"/>
          </p:nvPr>
        </p:nvSpPr>
        <p:spPr>
          <a:xfrm>
            <a:off x="838200" y="393700"/>
            <a:ext cx="10515600" cy="1325563"/>
          </a:xfrm>
        </p:spPr>
        <p:txBody>
          <a:bodyPr/>
          <a:lstStyle/>
          <a:p>
            <a:pPr algn="ctr"/>
            <a:r>
              <a:rPr lang="en-US" dirty="0">
                <a:solidFill>
                  <a:srgbClr val="C00000"/>
                </a:solidFill>
                <a:latin typeface="Cambria" panose="02040503050406030204" pitchFamily="18" charset="0"/>
                <a:ea typeface="Cambria" panose="02040503050406030204" pitchFamily="18" charset="0"/>
              </a:rPr>
              <a:t>History of Accreditation within the Field of Visual Impairment</a:t>
            </a:r>
          </a:p>
        </p:txBody>
      </p:sp>
      <p:sp>
        <p:nvSpPr>
          <p:cNvPr id="3" name="Content Placeholder 2">
            <a:extLst>
              <a:ext uri="{FF2B5EF4-FFF2-40B4-BE49-F238E27FC236}">
                <a16:creationId xmlns:a16="http://schemas.microsoft.com/office/drawing/2014/main" id="{1261B165-286C-4375-82D0-E5F0DD808603}"/>
              </a:ext>
            </a:extLst>
          </p:cNvPr>
          <p:cNvSpPr>
            <a:spLocks noGrp="1"/>
          </p:cNvSpPr>
          <p:nvPr>
            <p:ph idx="1"/>
          </p:nvPr>
        </p:nvSpPr>
        <p:spPr/>
        <p:txBody>
          <a:bodyPr>
            <a:normAutofit fontScale="85000" lnSpcReduction="20000"/>
          </a:bodyPr>
          <a:lstStyle/>
          <a:p>
            <a:pPr eaLnBrk="0" fontAlgn="base" hangingPunct="0"/>
            <a:endParaRPr lang="en-US" dirty="0"/>
          </a:p>
          <a:p>
            <a:pPr eaLnBrk="0" fontAlgn="base" hangingPunct="0"/>
            <a:r>
              <a:rPr lang="en-US" dirty="0"/>
              <a:t>1. 1962 AD Hoc Committee on Accreditation was appointed by the American Foundation for the Blind.</a:t>
            </a:r>
          </a:p>
          <a:p>
            <a:pPr eaLnBrk="0" fontAlgn="base" hangingPunct="0"/>
            <a:r>
              <a:rPr lang="en-US" dirty="0"/>
              <a:t>2. 1963 an autonomous commission was established that would be responsible for both the development of standards and the creation of a permanent accrediting body. Thus, was born the independent organism known as COMSTAC: The Commission Standards and Accreditation of Services for the Blind.</a:t>
            </a:r>
          </a:p>
          <a:p>
            <a:pPr eaLnBrk="0" fontAlgn="base" hangingPunct="0"/>
            <a:r>
              <a:rPr lang="en-US" dirty="0"/>
              <a:t>3. 1967 COMSTAC Report called for the establishment of the National Accreditation Council for Agencies Serving the Blind and Visually Handicapped NAC.</a:t>
            </a:r>
          </a:p>
          <a:p>
            <a:pPr eaLnBrk="0" fontAlgn="base" hangingPunct="0"/>
            <a:r>
              <a:rPr lang="en-US" dirty="0"/>
              <a:t>4. 2017 AER assumed the accreditation program previously managed by the National Accreditation Council for Blind and Low Vision Services (NAC)</a:t>
            </a:r>
          </a:p>
          <a:p>
            <a:pPr eaLnBrk="0" fontAlgn="base" hangingPunct="0"/>
            <a:r>
              <a:rPr lang="en-US" dirty="0"/>
              <a:t>5. 2018 the AER membership approved an amendment to the AER Bylaws which gave the AER Accreditation Council legal and functioning authority. </a:t>
            </a:r>
          </a:p>
          <a:p>
            <a:endParaRPr lang="en-US" dirty="0"/>
          </a:p>
        </p:txBody>
      </p:sp>
    </p:spTree>
    <p:extLst>
      <p:ext uri="{BB962C8B-B14F-4D97-AF65-F5344CB8AC3E}">
        <p14:creationId xmlns:p14="http://schemas.microsoft.com/office/powerpoint/2010/main" val="24511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651B5-E575-4C7A-A83E-0E181AFCCABB}"/>
              </a:ext>
            </a:extLst>
          </p:cNvPr>
          <p:cNvSpPr>
            <a:spLocks noGrp="1"/>
          </p:cNvSpPr>
          <p:nvPr>
            <p:ph type="title"/>
          </p:nvPr>
        </p:nvSpPr>
        <p:spPr/>
        <p:txBody>
          <a:bodyPr/>
          <a:lstStyle/>
          <a:p>
            <a:pPr algn="ctr"/>
            <a:r>
              <a:rPr lang="en-US" dirty="0">
                <a:solidFill>
                  <a:srgbClr val="C00000"/>
                </a:solidFill>
                <a:latin typeface="+mn-lt"/>
              </a:rPr>
              <a:t>Primary Responsibilities of the AER Accreditation Council</a:t>
            </a:r>
          </a:p>
        </p:txBody>
      </p:sp>
      <p:sp>
        <p:nvSpPr>
          <p:cNvPr id="3" name="Content Placeholder 2">
            <a:extLst>
              <a:ext uri="{FF2B5EF4-FFF2-40B4-BE49-F238E27FC236}">
                <a16:creationId xmlns:a16="http://schemas.microsoft.com/office/drawing/2014/main" id="{1DC7B703-2AE4-4BF3-8B4E-2960854DCAC1}"/>
              </a:ext>
            </a:extLst>
          </p:cNvPr>
          <p:cNvSpPr>
            <a:spLocks noGrp="1"/>
          </p:cNvSpPr>
          <p:nvPr>
            <p:ph idx="1"/>
          </p:nvPr>
        </p:nvSpPr>
        <p:spPr/>
        <p:txBody>
          <a:bodyPr>
            <a:normAutofit fontScale="92500" lnSpcReduction="10000"/>
          </a:bodyPr>
          <a:lstStyle/>
          <a:p>
            <a:pPr marL="0" indent="0" fontAlgn="base">
              <a:buNone/>
            </a:pPr>
            <a:r>
              <a:rPr lang="en-US" dirty="0"/>
              <a:t>The primary responsibilities of the Council include:</a:t>
            </a:r>
          </a:p>
          <a:p>
            <a:pPr lvl="0" fontAlgn="base"/>
            <a:r>
              <a:rPr lang="en-US" dirty="0"/>
              <a:t>Approve and or deny accreditation.</a:t>
            </a:r>
          </a:p>
          <a:p>
            <a:pPr lvl="0" fontAlgn="base"/>
            <a:r>
              <a:rPr lang="en-US" dirty="0"/>
              <a:t>Define standards and criteria for evaluation of entities and programs and assure compliance to the standards.</a:t>
            </a:r>
          </a:p>
          <a:p>
            <a:pPr lvl="0" fontAlgn="base"/>
            <a:r>
              <a:rPr lang="en-US" dirty="0"/>
              <a:t>Develop methods for measuring the effectiveness of standards and the accreditation process.</a:t>
            </a:r>
          </a:p>
          <a:p>
            <a:pPr lvl="0" fontAlgn="base"/>
            <a:r>
              <a:rPr lang="en-US" dirty="0"/>
              <a:t>Establish guidelines and policies applicable to the accreditation and approval process.</a:t>
            </a:r>
          </a:p>
          <a:p>
            <a:pPr lvl="0" fontAlgn="base"/>
            <a:r>
              <a:rPr lang="en-US" dirty="0"/>
              <a:t>Hear and decide appeals related to the denial of full accreditation.</a:t>
            </a:r>
          </a:p>
          <a:p>
            <a:pPr lvl="0" fontAlgn="base"/>
            <a:r>
              <a:rPr lang="en-US" dirty="0"/>
              <a:t>Establish the re-evaluation of standards cycle and make improvements to the standards as needed.</a:t>
            </a:r>
          </a:p>
          <a:p>
            <a:endParaRPr lang="en-US" dirty="0"/>
          </a:p>
        </p:txBody>
      </p:sp>
    </p:spTree>
    <p:extLst>
      <p:ext uri="{BB962C8B-B14F-4D97-AF65-F5344CB8AC3E}">
        <p14:creationId xmlns:p14="http://schemas.microsoft.com/office/powerpoint/2010/main" val="721829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CD6B84D-1E54-4A2F-816C-48B186824C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2551" y="367732"/>
            <a:ext cx="4967288" cy="5948363"/>
          </a:xfrm>
          <a:prstGeom prst="rect">
            <a:avLst/>
          </a:prstGeom>
        </p:spPr>
      </p:pic>
      <p:sp>
        <p:nvSpPr>
          <p:cNvPr id="3" name="TextBox 2">
            <a:extLst>
              <a:ext uri="{FF2B5EF4-FFF2-40B4-BE49-F238E27FC236}">
                <a16:creationId xmlns:a16="http://schemas.microsoft.com/office/drawing/2014/main" id="{64BEEB43-1C87-44F1-85E2-8E36B70FB6DB}"/>
              </a:ext>
            </a:extLst>
          </p:cNvPr>
          <p:cNvSpPr txBox="1"/>
          <p:nvPr/>
        </p:nvSpPr>
        <p:spPr>
          <a:xfrm>
            <a:off x="978195" y="1041991"/>
            <a:ext cx="3508745" cy="2062103"/>
          </a:xfrm>
          <a:prstGeom prst="rect">
            <a:avLst/>
          </a:prstGeom>
          <a:noFill/>
        </p:spPr>
        <p:txBody>
          <a:bodyPr wrap="square" rtlCol="0">
            <a:spAutoFit/>
          </a:bodyPr>
          <a:lstStyle/>
          <a:p>
            <a:r>
              <a:rPr lang="en-US" sz="3200" b="1" dirty="0">
                <a:solidFill>
                  <a:srgbClr val="C00000"/>
                </a:solidFill>
              </a:rPr>
              <a:t>Standards and Process for Organizations and Specialized Schools</a:t>
            </a:r>
          </a:p>
        </p:txBody>
      </p:sp>
    </p:spTree>
    <p:extLst>
      <p:ext uri="{BB962C8B-B14F-4D97-AF65-F5344CB8AC3E}">
        <p14:creationId xmlns:p14="http://schemas.microsoft.com/office/powerpoint/2010/main" val="4232764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86B11-0260-4255-BD44-B365E2215D14}"/>
              </a:ext>
            </a:extLst>
          </p:cNvPr>
          <p:cNvSpPr>
            <a:spLocks noGrp="1"/>
          </p:cNvSpPr>
          <p:nvPr>
            <p:ph type="title"/>
          </p:nvPr>
        </p:nvSpPr>
        <p:spPr/>
        <p:txBody>
          <a:bodyPr/>
          <a:lstStyle/>
          <a:p>
            <a:pPr algn="ctr"/>
            <a:r>
              <a:rPr lang="en-US" dirty="0">
                <a:solidFill>
                  <a:srgbClr val="C00000"/>
                </a:solidFill>
                <a:latin typeface="+mn-lt"/>
              </a:rPr>
              <a:t>Management Standards</a:t>
            </a:r>
          </a:p>
        </p:txBody>
      </p:sp>
      <p:sp>
        <p:nvSpPr>
          <p:cNvPr id="3" name="Content Placeholder 2">
            <a:extLst>
              <a:ext uri="{FF2B5EF4-FFF2-40B4-BE49-F238E27FC236}">
                <a16:creationId xmlns:a16="http://schemas.microsoft.com/office/drawing/2014/main" id="{B81AED19-1587-4A87-A9E0-676E0B6A658F}"/>
              </a:ext>
            </a:extLst>
          </p:cNvPr>
          <p:cNvSpPr>
            <a:spLocks noGrp="1"/>
          </p:cNvSpPr>
          <p:nvPr>
            <p:ph idx="1"/>
          </p:nvPr>
        </p:nvSpPr>
        <p:spPr/>
        <p:txBody>
          <a:bodyPr>
            <a:normAutofit lnSpcReduction="10000"/>
          </a:bodyPr>
          <a:lstStyle/>
          <a:p>
            <a:pPr marL="0" indent="0">
              <a:buNone/>
            </a:pPr>
            <a:r>
              <a:rPr lang="en-US" dirty="0"/>
              <a:t>All Management Standards are Absolute standards. 100% compliance is required by all organizations applying for accreditation.</a:t>
            </a:r>
          </a:p>
          <a:p>
            <a:pPr marL="914400"/>
            <a:r>
              <a:rPr lang="en-US" dirty="0"/>
              <a:t>Policy and Administration (PA)</a:t>
            </a:r>
          </a:p>
          <a:p>
            <a:pPr marL="914400"/>
            <a:r>
              <a:rPr lang="en-US" dirty="0"/>
              <a:t>Financial Management (FM)</a:t>
            </a:r>
          </a:p>
          <a:p>
            <a:pPr marL="914400"/>
            <a:r>
              <a:rPr lang="en-US" dirty="0"/>
              <a:t>Staff and Volunteers (SV)</a:t>
            </a:r>
          </a:p>
          <a:p>
            <a:pPr marL="914400"/>
            <a:r>
              <a:rPr lang="en-US" dirty="0"/>
              <a:t>Buildings and Grounds (BG)</a:t>
            </a:r>
          </a:p>
          <a:p>
            <a:pPr marL="914400"/>
            <a:r>
              <a:rPr lang="en-US" dirty="0"/>
              <a:t>Community Relations, Public Education &amp; Fundraising (CRPEF)</a:t>
            </a:r>
          </a:p>
          <a:p>
            <a:pPr marL="914400"/>
            <a:r>
              <a:rPr lang="en-US" dirty="0"/>
              <a:t>Community and Consumer Involvement (CCI)</a:t>
            </a:r>
          </a:p>
          <a:p>
            <a:pPr marL="914400"/>
            <a:r>
              <a:rPr lang="en-US" dirty="0"/>
              <a:t>Program Evaluation and Improvement (PEI)   </a:t>
            </a:r>
          </a:p>
          <a:p>
            <a:endParaRPr lang="en-US" dirty="0"/>
          </a:p>
        </p:txBody>
      </p:sp>
    </p:spTree>
    <p:extLst>
      <p:ext uri="{BB962C8B-B14F-4D97-AF65-F5344CB8AC3E}">
        <p14:creationId xmlns:p14="http://schemas.microsoft.com/office/powerpoint/2010/main" val="2444998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50154-E260-4125-A979-80CAB0732B2F}"/>
              </a:ext>
            </a:extLst>
          </p:cNvPr>
          <p:cNvSpPr>
            <a:spLocks noGrp="1"/>
          </p:cNvSpPr>
          <p:nvPr>
            <p:ph type="title"/>
          </p:nvPr>
        </p:nvSpPr>
        <p:spPr/>
        <p:txBody>
          <a:bodyPr>
            <a:normAutofit/>
          </a:bodyPr>
          <a:lstStyle/>
          <a:p>
            <a:pPr algn="ctr"/>
            <a:r>
              <a:rPr lang="en-US" dirty="0">
                <a:solidFill>
                  <a:srgbClr val="C00000"/>
                </a:solidFill>
                <a:latin typeface="+mn-lt"/>
                <a:ea typeface="Cambria" panose="02040503050406030204" pitchFamily="18" charset="0"/>
              </a:rPr>
              <a:t>Program Standards</a:t>
            </a:r>
            <a:br>
              <a:rPr lang="en-US" dirty="0"/>
            </a:br>
            <a:endParaRPr lang="en-US" dirty="0"/>
          </a:p>
        </p:txBody>
      </p:sp>
      <p:sp>
        <p:nvSpPr>
          <p:cNvPr id="3" name="Content Placeholder 2">
            <a:extLst>
              <a:ext uri="{FF2B5EF4-FFF2-40B4-BE49-F238E27FC236}">
                <a16:creationId xmlns:a16="http://schemas.microsoft.com/office/drawing/2014/main" id="{F074826F-F7E1-45E4-924A-267BC8014ECC}"/>
              </a:ext>
            </a:extLst>
          </p:cNvPr>
          <p:cNvSpPr>
            <a:spLocks noGrp="1"/>
          </p:cNvSpPr>
          <p:nvPr>
            <p:ph idx="1"/>
          </p:nvPr>
        </p:nvSpPr>
        <p:spPr>
          <a:xfrm>
            <a:off x="838200" y="1428750"/>
            <a:ext cx="10515600" cy="4748213"/>
          </a:xfrm>
        </p:spPr>
        <p:txBody>
          <a:bodyPr>
            <a:normAutofit lnSpcReduction="10000"/>
          </a:bodyPr>
          <a:lstStyle/>
          <a:p>
            <a:pPr marL="0" indent="0">
              <a:buNone/>
            </a:pPr>
            <a:r>
              <a:rPr lang="en-US" dirty="0"/>
              <a:t>The organization selects the programs for which it is seeking accreditation.</a:t>
            </a:r>
          </a:p>
          <a:p>
            <a:pPr marL="0" indent="0">
              <a:buNone/>
            </a:pPr>
            <a:r>
              <a:rPr lang="en-US" sz="3000" b="1" dirty="0"/>
              <a:t>Program Standards – All Ages</a:t>
            </a:r>
            <a:endParaRPr lang="en-US" sz="3000" dirty="0"/>
          </a:p>
          <a:p>
            <a:r>
              <a:rPr lang="en-US" dirty="0"/>
              <a:t>Orientation and Mobility Instruction Services (OMIS)</a:t>
            </a:r>
          </a:p>
          <a:p>
            <a:r>
              <a:rPr lang="en-US" dirty="0"/>
              <a:t>Assistive Technology (AT)</a:t>
            </a:r>
          </a:p>
          <a:p>
            <a:r>
              <a:rPr lang="en-US" dirty="0"/>
              <a:t>Vision Rehabilitation Therapy (VRT) </a:t>
            </a:r>
          </a:p>
          <a:p>
            <a:r>
              <a:rPr lang="en-US" dirty="0"/>
              <a:t>Vocational and Rehabilitation Counseling (VRC)</a:t>
            </a:r>
          </a:p>
          <a:p>
            <a:r>
              <a:rPr lang="en-US" dirty="0"/>
              <a:t>Low Vision Clinic Services (LVCS)</a:t>
            </a:r>
          </a:p>
          <a:p>
            <a:r>
              <a:rPr lang="en-US" dirty="0"/>
              <a:t>Recreation Program (RP)</a:t>
            </a:r>
          </a:p>
          <a:p>
            <a:r>
              <a:rPr lang="en-US" dirty="0"/>
              <a:t>Residential Facilities and Health Care (RFHC)</a:t>
            </a:r>
          </a:p>
          <a:p>
            <a:endParaRPr lang="en-US" dirty="0"/>
          </a:p>
        </p:txBody>
      </p:sp>
    </p:spTree>
    <p:extLst>
      <p:ext uri="{BB962C8B-B14F-4D97-AF65-F5344CB8AC3E}">
        <p14:creationId xmlns:p14="http://schemas.microsoft.com/office/powerpoint/2010/main" val="1346864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6B703F-503B-4870-9EB2-D6254F0B4627}"/>
              </a:ext>
            </a:extLst>
          </p:cNvPr>
          <p:cNvSpPr>
            <a:spLocks noGrp="1"/>
          </p:cNvSpPr>
          <p:nvPr>
            <p:ph idx="1"/>
          </p:nvPr>
        </p:nvSpPr>
        <p:spPr>
          <a:xfrm>
            <a:off x="838200" y="1588140"/>
            <a:ext cx="10515600" cy="4162632"/>
          </a:xfrm>
        </p:spPr>
        <p:txBody>
          <a:bodyPr>
            <a:normAutofit/>
          </a:bodyPr>
          <a:lstStyle/>
          <a:p>
            <a:pPr marL="0" indent="0">
              <a:buNone/>
            </a:pPr>
            <a:r>
              <a:rPr lang="en-US" sz="2800" b="1" dirty="0"/>
              <a:t>Program Standards – All Ages, continued</a:t>
            </a:r>
            <a:endParaRPr lang="en-US" sz="2800" dirty="0"/>
          </a:p>
          <a:p>
            <a:r>
              <a:rPr lang="en-US" dirty="0"/>
              <a:t>Itinerant Services (IP)</a:t>
            </a:r>
          </a:p>
          <a:p>
            <a:r>
              <a:rPr lang="en-US" dirty="0"/>
              <a:t>Short Term (STP) and Support Services Programs (SSP)</a:t>
            </a:r>
          </a:p>
          <a:p>
            <a:r>
              <a:rPr lang="en-US" dirty="0"/>
              <a:t>Community Integration Services (CIS)</a:t>
            </a:r>
          </a:p>
          <a:p>
            <a:r>
              <a:rPr lang="en-US" dirty="0"/>
              <a:t>Outreach Services (OS).</a:t>
            </a:r>
          </a:p>
          <a:p>
            <a:r>
              <a:rPr lang="en-US" dirty="0"/>
              <a:t>Provision of Reading Materials (PRM)</a:t>
            </a:r>
          </a:p>
          <a:p>
            <a:r>
              <a:rPr lang="en-US" dirty="0"/>
              <a:t>Blindness Prevention (BP)</a:t>
            </a:r>
          </a:p>
          <a:p>
            <a:r>
              <a:rPr lang="en-US" dirty="0"/>
              <a:t>Industries Employment Services (IES)</a:t>
            </a:r>
          </a:p>
          <a:p>
            <a:pPr marL="0" indent="0">
              <a:buNone/>
            </a:pPr>
            <a:endParaRPr lang="en-US" dirty="0"/>
          </a:p>
        </p:txBody>
      </p:sp>
    </p:spTree>
    <p:extLst>
      <p:ext uri="{BB962C8B-B14F-4D97-AF65-F5344CB8AC3E}">
        <p14:creationId xmlns:p14="http://schemas.microsoft.com/office/powerpoint/2010/main" val="1843262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829A42-716E-425D-B634-D450C412F464}"/>
              </a:ext>
            </a:extLst>
          </p:cNvPr>
          <p:cNvSpPr>
            <a:spLocks noGrp="1"/>
          </p:cNvSpPr>
          <p:nvPr>
            <p:ph idx="1"/>
          </p:nvPr>
        </p:nvSpPr>
        <p:spPr>
          <a:xfrm>
            <a:off x="530577" y="1095022"/>
            <a:ext cx="11187289" cy="5081941"/>
          </a:xfrm>
        </p:spPr>
        <p:txBody>
          <a:bodyPr>
            <a:normAutofit lnSpcReduction="10000"/>
          </a:bodyPr>
          <a:lstStyle/>
          <a:p>
            <a:pPr marL="0" indent="0">
              <a:buNone/>
            </a:pPr>
            <a:r>
              <a:rPr lang="en-US" sz="3000" b="1" dirty="0"/>
              <a:t>Program Standards – Birth Through School Age</a:t>
            </a:r>
          </a:p>
          <a:p>
            <a:r>
              <a:rPr lang="en-US" dirty="0"/>
              <a:t>Early Intervention Programs (EIP)</a:t>
            </a:r>
          </a:p>
          <a:p>
            <a:r>
              <a:rPr lang="en-US" dirty="0"/>
              <a:t>Preschool Programs (PP)</a:t>
            </a:r>
          </a:p>
          <a:p>
            <a:r>
              <a:rPr lang="en-US" dirty="0"/>
              <a:t>K-12 Programs (K-12)</a:t>
            </a:r>
          </a:p>
          <a:p>
            <a:r>
              <a:rPr lang="en-US" dirty="0"/>
              <a:t>Supplemental Learning Curriculum (SLC)</a:t>
            </a:r>
          </a:p>
          <a:p>
            <a:r>
              <a:rPr lang="en-US" dirty="0"/>
              <a:t>Multiple  Disabilities Programs (MDP)</a:t>
            </a:r>
          </a:p>
          <a:p>
            <a:r>
              <a:rPr lang="en-US" dirty="0"/>
              <a:t>Identification and Referral (IR)</a:t>
            </a:r>
          </a:p>
          <a:p>
            <a:r>
              <a:rPr lang="en-US" dirty="0"/>
              <a:t>Assessment of Need (AN)</a:t>
            </a:r>
          </a:p>
          <a:p>
            <a:r>
              <a:rPr lang="en-US" dirty="0"/>
              <a:t>Program Design (PD)</a:t>
            </a:r>
          </a:p>
          <a:p>
            <a:pPr marL="0" indent="0">
              <a:buNone/>
            </a:pPr>
            <a:r>
              <a:rPr lang="en-US" dirty="0"/>
              <a:t>	</a:t>
            </a:r>
          </a:p>
        </p:txBody>
      </p:sp>
    </p:spTree>
    <p:extLst>
      <p:ext uri="{BB962C8B-B14F-4D97-AF65-F5344CB8AC3E}">
        <p14:creationId xmlns:p14="http://schemas.microsoft.com/office/powerpoint/2010/main" val="4057850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232489BAEBC5642B993278FFD478A0F" ma:contentTypeVersion="16" ma:contentTypeDescription="Create a new document." ma:contentTypeScope="" ma:versionID="61c7550e1052b15d1d660963cd0d3e8e">
  <xsd:schema xmlns:xsd="http://www.w3.org/2001/XMLSchema" xmlns:xs="http://www.w3.org/2001/XMLSchema" xmlns:p="http://schemas.microsoft.com/office/2006/metadata/properties" xmlns:ns2="0fb20522-acc7-4313-a0e4-14b76f90e47e" xmlns:ns3="e5c48a6e-afa7-4473-b15e-72ec32fe59dd" targetNamespace="http://schemas.microsoft.com/office/2006/metadata/properties" ma:root="true" ma:fieldsID="da3ac37744c123bed6b7ab8669adfe7a" ns2:_="" ns3:_="">
    <xsd:import namespace="0fb20522-acc7-4313-a0e4-14b76f90e47e"/>
    <xsd:import namespace="e5c48a6e-afa7-4473-b15e-72ec32fe59d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b20522-acc7-4313-a0e4-14b76f90e4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bbe92d8-00c7-45d7-9697-009f32f327f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5c48a6e-afa7-4473-b15e-72ec32fe59d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be10847-99df-4386-92d9-bf4d7412d001}" ma:internalName="TaxCatchAll" ma:showField="CatchAllData" ma:web="e5c48a6e-afa7-4473-b15e-72ec32fe59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5c48a6e-afa7-4473-b15e-72ec32fe59dd" xsi:nil="true"/>
    <lcf76f155ced4ddcb4097134ff3c332f xmlns="0fb20522-acc7-4313-a0e4-14b76f90e47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25F054E-B3A4-4816-9E48-669FDFDA6A9B}"/>
</file>

<file path=customXml/itemProps2.xml><?xml version="1.0" encoding="utf-8"?>
<ds:datastoreItem xmlns:ds="http://schemas.openxmlformats.org/officeDocument/2006/customXml" ds:itemID="{FF54E99C-C3E3-4689-9C2F-463178422F7E}">
  <ds:schemaRefs>
    <ds:schemaRef ds:uri="http://schemas.microsoft.com/sharepoint/v3/contenttype/forms"/>
  </ds:schemaRefs>
</ds:datastoreItem>
</file>

<file path=customXml/itemProps3.xml><?xml version="1.0" encoding="utf-8"?>
<ds:datastoreItem xmlns:ds="http://schemas.openxmlformats.org/officeDocument/2006/customXml" ds:itemID="{85B013BE-FE4C-4097-A191-BAE5B3E61C78}">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189</TotalTime>
  <Words>1083</Words>
  <Application>Microsoft Office PowerPoint</Application>
  <PresentationFormat>Widescreen</PresentationFormat>
  <Paragraphs>117</Paragraphs>
  <Slides>15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Cambria</vt:lpstr>
      <vt:lpstr>Office Theme</vt:lpstr>
      <vt:lpstr>Webinar  AER Accreditation</vt:lpstr>
      <vt:lpstr>Introduction</vt:lpstr>
      <vt:lpstr>History of Accreditation within the Field of Visual Impairment</vt:lpstr>
      <vt:lpstr>Primary Responsibilities of the AER Accreditation Council</vt:lpstr>
      <vt:lpstr>PowerPoint Presentation</vt:lpstr>
      <vt:lpstr>Management Standards</vt:lpstr>
      <vt:lpstr>Program Standards </vt:lpstr>
      <vt:lpstr>PowerPoint Presentation</vt:lpstr>
      <vt:lpstr>PowerPoint Presentation</vt:lpstr>
      <vt:lpstr>Self Study and Document Preparation</vt:lpstr>
      <vt:lpstr>Examples of Documentation</vt:lpstr>
      <vt:lpstr>PowerPoint Presentation</vt:lpstr>
      <vt:lpstr>Application Process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Webinar  AER Accreditation</dc:title>
  <dc:creator>Eileen Siffermann</dc:creator>
  <cp:lastModifiedBy>Elly du Pre</cp:lastModifiedBy>
  <cp:revision>25</cp:revision>
  <dcterms:created xsi:type="dcterms:W3CDTF">2020-02-14T17:23:15Z</dcterms:created>
  <dcterms:modified xsi:type="dcterms:W3CDTF">2023-01-12T19:58:50Z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0x010100D232489BAEBC5642B993278FFD478A0F</vt:lpwstr>
  </property>
</Properties>
</file>