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4"/>
  </p:sldMasterIdLst>
  <p:notesMasterIdLst>
    <p:notesMasterId r:id="rId29"/>
  </p:notesMasterIdLst>
  <p:sldIdLst>
    <p:sldId id="256" r:id="rId5"/>
    <p:sldId id="273" r:id="rId6"/>
    <p:sldId id="274" r:id="rId7"/>
    <p:sldId id="275" r:id="rId8"/>
    <p:sldId id="27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2" r:id="rId23"/>
    <p:sldId id="270" r:id="rId24"/>
    <p:sldId id="271" r:id="rId25"/>
    <p:sldId id="277" r:id="rId26"/>
    <p:sldId id="278" r:id="rId27"/>
    <p:sldId id="279"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8" autoAdjust="0"/>
    <p:restoredTop sz="94671" autoAdjust="0"/>
  </p:normalViewPr>
  <p:slideViewPr>
    <p:cSldViewPr>
      <p:cViewPr varScale="1">
        <p:scale>
          <a:sx n="72" d="100"/>
          <a:sy n="72" d="100"/>
        </p:scale>
        <p:origin x="1704" y="66"/>
      </p:cViewPr>
      <p:guideLst>
        <p:guide orient="horz" pos="2160"/>
        <p:guide pos="2880"/>
      </p:guideLst>
    </p:cSldViewPr>
  </p:slideViewPr>
  <p:outlineViewPr>
    <p:cViewPr>
      <p:scale>
        <a:sx n="33" d="100"/>
        <a:sy n="33" d="100"/>
      </p:scale>
      <p:origin x="0" y="12066"/>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83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F5AA3B-FED2-4F55-BF1F-CF3461E02849}" type="datetimeFigureOut">
              <a:rPr lang="en-US" smtClean="0"/>
              <a:t>9/25/2019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01D8B8-617E-4A06-B054-3050EE367470}" type="slidenum">
              <a:rPr lang="en-US" smtClean="0"/>
              <a:t>‹#›</a:t>
            </a:fld>
            <a:endParaRPr lang="en-US" dirty="0"/>
          </a:p>
        </p:txBody>
      </p:sp>
    </p:spTree>
    <p:extLst>
      <p:ext uri="{BB962C8B-B14F-4D97-AF65-F5344CB8AC3E}">
        <p14:creationId xmlns:p14="http://schemas.microsoft.com/office/powerpoint/2010/main" val="1945942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01D8B8-617E-4A06-B054-3050EE367470}" type="slidenum">
              <a:rPr lang="en-US" smtClean="0"/>
              <a:t>9</a:t>
            </a:fld>
            <a:endParaRPr lang="en-US" dirty="0"/>
          </a:p>
        </p:txBody>
      </p:sp>
    </p:spTree>
    <p:extLst>
      <p:ext uri="{BB962C8B-B14F-4D97-AF65-F5344CB8AC3E}">
        <p14:creationId xmlns:p14="http://schemas.microsoft.com/office/powerpoint/2010/main" val="372232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Can also be</a:t>
            </a:r>
            <a:r>
              <a:rPr lang="en-US" baseline="0" dirty="0"/>
              <a:t> a main motion: fix a </a:t>
            </a:r>
            <a:endParaRPr lang="en-US" dirty="0"/>
          </a:p>
        </p:txBody>
      </p:sp>
      <p:sp>
        <p:nvSpPr>
          <p:cNvPr id="4" name="Slide Number Placeholder 3"/>
          <p:cNvSpPr>
            <a:spLocks noGrp="1"/>
          </p:cNvSpPr>
          <p:nvPr>
            <p:ph type="sldNum" sz="quarter" idx="10"/>
          </p:nvPr>
        </p:nvSpPr>
        <p:spPr/>
        <p:txBody>
          <a:bodyPr/>
          <a:lstStyle/>
          <a:p>
            <a:fld id="{3101D8B8-617E-4A06-B054-3050EE367470}" type="slidenum">
              <a:rPr lang="en-US" smtClean="0"/>
              <a:t>21</a:t>
            </a:fld>
            <a:endParaRPr lang="en-US" dirty="0"/>
          </a:p>
        </p:txBody>
      </p:sp>
    </p:spTree>
    <p:extLst>
      <p:ext uri="{BB962C8B-B14F-4D97-AF65-F5344CB8AC3E}">
        <p14:creationId xmlns:p14="http://schemas.microsoft.com/office/powerpoint/2010/main" val="40277900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CC23775A-17FC-448A-93E0-DE4D41199F6B}" type="datetimeFigureOut">
              <a:rPr lang="en-US" smtClean="0"/>
              <a:t>9/25/2019</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EA67E79F-10DE-4748-9BBE-684FD0577A2A}"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C23775A-17FC-448A-93E0-DE4D41199F6B}" type="datetimeFigureOut">
              <a:rPr lang="en-US" smtClean="0"/>
              <a:t>9/25/2019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67E79F-10DE-4748-9BBE-684FD0577A2A}"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C23775A-17FC-448A-93E0-DE4D41199F6B}" type="datetimeFigureOut">
              <a:rPr lang="en-US" smtClean="0"/>
              <a:t>9/25/2019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67E79F-10DE-4748-9BBE-684FD0577A2A}"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C23775A-17FC-448A-93E0-DE4D41199F6B}" type="datetimeFigureOut">
              <a:rPr lang="en-US" smtClean="0"/>
              <a:t>9/25/2019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67E79F-10DE-4748-9BBE-684FD0577A2A}"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C23775A-17FC-448A-93E0-DE4D41199F6B}" type="datetimeFigureOut">
              <a:rPr lang="en-US" smtClean="0"/>
              <a:t>9/25/2019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67E79F-10DE-4748-9BBE-684FD0577A2A}"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C23775A-17FC-448A-93E0-DE4D41199F6B}" type="datetimeFigureOut">
              <a:rPr lang="en-US" smtClean="0"/>
              <a:t>9/25/2019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67E79F-10DE-4748-9BBE-684FD0577A2A}"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CC23775A-17FC-448A-93E0-DE4D41199F6B}" type="datetimeFigureOut">
              <a:rPr lang="en-US" smtClean="0"/>
              <a:t>9/25/2019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A67E79F-10DE-4748-9BBE-684FD0577A2A}"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CC23775A-17FC-448A-93E0-DE4D41199F6B}" type="datetimeFigureOut">
              <a:rPr lang="en-US" smtClean="0"/>
              <a:t>9/25/2019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A67E79F-10DE-4748-9BBE-684FD0577A2A}"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23775A-17FC-448A-93E0-DE4D41199F6B}" type="datetimeFigureOut">
              <a:rPr lang="en-US" smtClean="0"/>
              <a:t>9/25/2019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A67E79F-10DE-4748-9BBE-684FD0577A2A}"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C23775A-17FC-448A-93E0-DE4D41199F6B}" type="datetimeFigureOut">
              <a:rPr lang="en-US" smtClean="0"/>
              <a:t>9/25/2019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67E79F-10DE-4748-9BBE-684FD0577A2A}"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CC23775A-17FC-448A-93E0-DE4D41199F6B}" type="datetimeFigureOut">
              <a:rPr lang="en-US" smtClean="0"/>
              <a:t>9/25/2019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EA67E79F-10DE-4748-9BBE-684FD0577A2A}" type="slidenum">
              <a:rPr lang="en-US" smtClean="0"/>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C23775A-17FC-448A-93E0-DE4D41199F6B}" type="datetimeFigureOut">
              <a:rPr lang="en-US" smtClean="0"/>
              <a:t>9/25/2019</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A67E79F-10DE-4748-9BBE-684FD0577A2A}" type="slidenum">
              <a:rPr lang="en-US" smtClean="0"/>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7851648" cy="1828800"/>
          </a:xfrm>
        </p:spPr>
        <p:txBody>
          <a:bodyPr/>
          <a:lstStyle/>
          <a:p>
            <a:r>
              <a:rPr lang="en-US" dirty="0">
                <a:effectLst>
                  <a:outerShdw blurRad="38100" dist="38100" dir="2700000" algn="tl">
                    <a:srgbClr val="000000">
                      <a:alpha val="43137"/>
                    </a:srgbClr>
                  </a:outerShdw>
                </a:effectLst>
              </a:rPr>
              <a:t>Roberts Rules of Order</a:t>
            </a:r>
            <a:br>
              <a:rPr lang="en-US" dirty="0"/>
            </a:br>
            <a:endParaRPr lang="en-US" dirty="0"/>
          </a:p>
        </p:txBody>
      </p:sp>
      <p:sp>
        <p:nvSpPr>
          <p:cNvPr id="3" name="Subtitle 2"/>
          <p:cNvSpPr>
            <a:spLocks noGrp="1"/>
          </p:cNvSpPr>
          <p:nvPr>
            <p:ph type="subTitle" idx="1"/>
          </p:nvPr>
        </p:nvSpPr>
        <p:spPr>
          <a:xfrm>
            <a:off x="533400" y="3228536"/>
            <a:ext cx="7854696" cy="3629464"/>
          </a:xfrm>
        </p:spPr>
        <p:txBody>
          <a:bodyPr/>
          <a:lstStyle/>
          <a:p>
            <a:r>
              <a:rPr lang="en-US" dirty="0"/>
              <a:t>Simplified</a:t>
            </a:r>
          </a:p>
          <a:p>
            <a:endParaRPr lang="en-US" dirty="0"/>
          </a:p>
        </p:txBody>
      </p:sp>
      <p:pic>
        <p:nvPicPr>
          <p:cNvPr id="1026" name="Picture 2" descr="E:\GAVE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981201"/>
            <a:ext cx="4648199" cy="434339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p:cNvPicPr>
            <a:picLocks noChangeAspect="1" noChangeArrowheads="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465" t="32208" r="26964" b="30657"/>
          <a:stretch/>
        </p:blipFill>
        <p:spPr bwMode="auto">
          <a:xfrm>
            <a:off x="7848600" y="5744644"/>
            <a:ext cx="1070760" cy="1113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66487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Subsidiary Motions cont. </a:t>
            </a:r>
          </a:p>
        </p:txBody>
      </p:sp>
      <p:sp>
        <p:nvSpPr>
          <p:cNvPr id="3" name="Content Placeholder 2"/>
          <p:cNvSpPr>
            <a:spLocks noGrp="1"/>
          </p:cNvSpPr>
          <p:nvPr>
            <p:ph idx="1"/>
          </p:nvPr>
        </p:nvSpPr>
        <p:spPr>
          <a:xfrm>
            <a:off x="533400" y="1905000"/>
            <a:ext cx="8229600" cy="4389120"/>
          </a:xfrm>
        </p:spPr>
        <p:txBody>
          <a:bodyPr/>
          <a:lstStyle/>
          <a:p>
            <a:r>
              <a:rPr lang="en-US" dirty="0"/>
              <a:t>§12  Amend  </a:t>
            </a:r>
          </a:p>
          <a:p>
            <a:pPr lvl="1"/>
            <a:r>
              <a:rPr lang="en-US" dirty="0"/>
              <a:t>Purposed: modify wording of a motion </a:t>
            </a:r>
          </a:p>
          <a:p>
            <a:pPr lvl="2"/>
            <a:r>
              <a:rPr lang="en-US" dirty="0"/>
              <a:t>Form:</a:t>
            </a:r>
          </a:p>
          <a:p>
            <a:pPr lvl="3"/>
            <a:r>
              <a:rPr lang="en-US" dirty="0"/>
              <a:t>Cannot be interrupted</a:t>
            </a:r>
          </a:p>
          <a:p>
            <a:pPr lvl="3"/>
            <a:r>
              <a:rPr lang="en-US" dirty="0"/>
              <a:t>2</a:t>
            </a:r>
            <a:r>
              <a:rPr lang="en-US" baseline="30000" dirty="0"/>
              <a:t>nd</a:t>
            </a:r>
            <a:r>
              <a:rPr lang="en-US" dirty="0"/>
              <a:t> required </a:t>
            </a:r>
          </a:p>
          <a:p>
            <a:pPr lvl="3"/>
            <a:r>
              <a:rPr lang="en-US" dirty="0"/>
              <a:t>Debatable </a:t>
            </a:r>
          </a:p>
          <a:p>
            <a:pPr lvl="3"/>
            <a:r>
              <a:rPr lang="en-US" dirty="0"/>
              <a:t>Amendable</a:t>
            </a:r>
          </a:p>
          <a:p>
            <a:pPr lvl="3"/>
            <a:r>
              <a:rPr lang="en-US" dirty="0"/>
              <a:t>Majority vote </a:t>
            </a:r>
          </a:p>
          <a:p>
            <a:pPr lvl="3"/>
            <a:endParaRPr lang="en-US" dirty="0"/>
          </a:p>
        </p:txBody>
      </p:sp>
      <p:pic>
        <p:nvPicPr>
          <p:cNvPr id="4" name="Picture 6"/>
          <p:cNvPicPr>
            <a:picLocks noChangeAspect="1" noChangeArrowheads="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19465" t="32208" r="26964" b="30657"/>
          <a:stretch/>
        </p:blipFill>
        <p:spPr bwMode="auto">
          <a:xfrm>
            <a:off x="7848600" y="5744644"/>
            <a:ext cx="1070760" cy="1113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6422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heel(1)">
                                      <p:cBhvr>
                                        <p:cTn id="12" dur="2000"/>
                                        <p:tgtEl>
                                          <p:spTgt spid="3">
                                            <p:txEl>
                                              <p:pRg st="3" end="3"/>
                                            </p:txEl>
                                          </p:spTgt>
                                        </p:tgtEl>
                                      </p:cBhvr>
                                    </p:animEffect>
                                  </p:childTnLst>
                                </p:cTn>
                              </p:par>
                              <p:par>
                                <p:cTn id="13" presetID="21" presetClass="entr" presetSubtype="1"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wheel(1)">
                                      <p:cBhvr>
                                        <p:cTn id="15" dur="2000"/>
                                        <p:tgtEl>
                                          <p:spTgt spid="3">
                                            <p:txEl>
                                              <p:pRg st="4" end="4"/>
                                            </p:txEl>
                                          </p:spTgt>
                                        </p:tgtEl>
                                      </p:cBhvr>
                                    </p:animEffect>
                                  </p:childTnLst>
                                </p:cTn>
                              </p:par>
                              <p:par>
                                <p:cTn id="16" presetID="21" presetClass="entr" presetSubtype="1"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wheel(1)">
                                      <p:cBhvr>
                                        <p:cTn id="18" dur="2000"/>
                                        <p:tgtEl>
                                          <p:spTgt spid="3">
                                            <p:txEl>
                                              <p:pRg st="5" end="5"/>
                                            </p:txEl>
                                          </p:spTgt>
                                        </p:tgtEl>
                                      </p:cBhvr>
                                    </p:animEffect>
                                  </p:childTnLst>
                                </p:cTn>
                              </p:par>
                              <p:par>
                                <p:cTn id="19" presetID="21" presetClass="entr" presetSubtype="1"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wheel(1)">
                                      <p:cBhvr>
                                        <p:cTn id="21" dur="2000"/>
                                        <p:tgtEl>
                                          <p:spTgt spid="3">
                                            <p:txEl>
                                              <p:pRg st="6" end="6"/>
                                            </p:txEl>
                                          </p:spTgt>
                                        </p:tgtEl>
                                      </p:cBhvr>
                                    </p:animEffect>
                                  </p:childTnLst>
                                </p:cTn>
                              </p:par>
                              <p:par>
                                <p:cTn id="22" presetID="21" presetClass="entr" presetSubtype="1" fill="hold"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wheel(1)">
                                      <p:cBhvr>
                                        <p:cTn id="24"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Subsidiary Motions cont. </a:t>
            </a:r>
          </a:p>
        </p:txBody>
      </p:sp>
      <p:sp>
        <p:nvSpPr>
          <p:cNvPr id="3" name="Content Placeholder 2"/>
          <p:cNvSpPr>
            <a:spLocks noGrp="1"/>
          </p:cNvSpPr>
          <p:nvPr>
            <p:ph idx="1"/>
          </p:nvPr>
        </p:nvSpPr>
        <p:spPr/>
        <p:txBody>
          <a:bodyPr/>
          <a:lstStyle/>
          <a:p>
            <a:r>
              <a:rPr lang="en-US" dirty="0"/>
              <a:t>§13  Refer  </a:t>
            </a:r>
          </a:p>
          <a:p>
            <a:pPr lvl="1"/>
            <a:r>
              <a:rPr lang="en-US" dirty="0"/>
              <a:t>Purpose: to refer to committee</a:t>
            </a:r>
          </a:p>
          <a:p>
            <a:pPr lvl="2"/>
            <a:r>
              <a:rPr lang="en-US" dirty="0"/>
              <a:t>Form: </a:t>
            </a:r>
          </a:p>
          <a:p>
            <a:pPr lvl="2"/>
            <a:r>
              <a:rPr lang="en-US" dirty="0"/>
              <a:t>Cannot be interrupted</a:t>
            </a:r>
          </a:p>
          <a:p>
            <a:pPr lvl="2"/>
            <a:r>
              <a:rPr lang="en-US" dirty="0"/>
              <a:t>2nd required </a:t>
            </a:r>
          </a:p>
          <a:p>
            <a:pPr lvl="2"/>
            <a:r>
              <a:rPr lang="en-US" dirty="0"/>
              <a:t>Debatable </a:t>
            </a:r>
          </a:p>
          <a:p>
            <a:pPr lvl="2"/>
            <a:r>
              <a:rPr lang="en-US" dirty="0"/>
              <a:t>Amendable</a:t>
            </a:r>
          </a:p>
          <a:p>
            <a:pPr lvl="2"/>
            <a:r>
              <a:rPr lang="en-US" dirty="0"/>
              <a:t>Majority vote </a:t>
            </a:r>
          </a:p>
          <a:p>
            <a:pPr marL="667512" lvl="2" indent="0">
              <a:buNone/>
            </a:pPr>
            <a:endParaRPr lang="en-US" dirty="0"/>
          </a:p>
        </p:txBody>
      </p:sp>
      <p:pic>
        <p:nvPicPr>
          <p:cNvPr id="4" name="Picture 6"/>
          <p:cNvPicPr>
            <a:picLocks noChangeAspect="1" noChangeArrowheads="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19465" t="32208" r="26964" b="30657"/>
          <a:stretch/>
        </p:blipFill>
        <p:spPr bwMode="auto">
          <a:xfrm>
            <a:off x="7848600" y="5744644"/>
            <a:ext cx="1070760" cy="1113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5831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heel(1)">
                                      <p:cBhvr>
                                        <p:cTn id="12" dur="2000"/>
                                        <p:tgtEl>
                                          <p:spTgt spid="3">
                                            <p:txEl>
                                              <p:pRg st="3" end="3"/>
                                            </p:txEl>
                                          </p:spTgt>
                                        </p:tgtEl>
                                      </p:cBhvr>
                                    </p:animEffect>
                                  </p:childTnLst>
                                </p:cTn>
                              </p:par>
                              <p:par>
                                <p:cTn id="13" presetID="21" presetClass="entr" presetSubtype="1"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wheel(1)">
                                      <p:cBhvr>
                                        <p:cTn id="15" dur="2000"/>
                                        <p:tgtEl>
                                          <p:spTgt spid="3">
                                            <p:txEl>
                                              <p:pRg st="4" end="4"/>
                                            </p:txEl>
                                          </p:spTgt>
                                        </p:tgtEl>
                                      </p:cBhvr>
                                    </p:animEffect>
                                  </p:childTnLst>
                                </p:cTn>
                              </p:par>
                              <p:par>
                                <p:cTn id="16" presetID="21" presetClass="entr" presetSubtype="1"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wheel(1)">
                                      <p:cBhvr>
                                        <p:cTn id="18" dur="2000"/>
                                        <p:tgtEl>
                                          <p:spTgt spid="3">
                                            <p:txEl>
                                              <p:pRg st="5" end="5"/>
                                            </p:txEl>
                                          </p:spTgt>
                                        </p:tgtEl>
                                      </p:cBhvr>
                                    </p:animEffect>
                                  </p:childTnLst>
                                </p:cTn>
                              </p:par>
                              <p:par>
                                <p:cTn id="19" presetID="21" presetClass="entr" presetSubtype="1"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wheel(1)">
                                      <p:cBhvr>
                                        <p:cTn id="21" dur="2000"/>
                                        <p:tgtEl>
                                          <p:spTgt spid="3">
                                            <p:txEl>
                                              <p:pRg st="6" end="6"/>
                                            </p:txEl>
                                          </p:spTgt>
                                        </p:tgtEl>
                                      </p:cBhvr>
                                    </p:animEffect>
                                  </p:childTnLst>
                                </p:cTn>
                              </p:par>
                              <p:par>
                                <p:cTn id="22" presetID="21" presetClass="entr" presetSubtype="1" fill="hold"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wheel(1)">
                                      <p:cBhvr>
                                        <p:cTn id="24"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Subsidiary Motions cont. </a:t>
            </a:r>
          </a:p>
        </p:txBody>
      </p:sp>
      <p:sp>
        <p:nvSpPr>
          <p:cNvPr id="3" name="Content Placeholder 2"/>
          <p:cNvSpPr>
            <a:spLocks noGrp="1"/>
          </p:cNvSpPr>
          <p:nvPr>
            <p:ph idx="1"/>
          </p:nvPr>
        </p:nvSpPr>
        <p:spPr/>
        <p:txBody>
          <a:bodyPr/>
          <a:lstStyle/>
          <a:p>
            <a:r>
              <a:rPr lang="en-US" dirty="0"/>
              <a:t>§14  Postpone Definitely  </a:t>
            </a:r>
          </a:p>
          <a:p>
            <a:pPr lvl="1"/>
            <a:r>
              <a:rPr lang="en-US" dirty="0"/>
              <a:t>Purpose: to a Certain Time</a:t>
            </a:r>
          </a:p>
          <a:p>
            <a:pPr lvl="2"/>
            <a:r>
              <a:rPr lang="en-US" dirty="0"/>
              <a:t>Form: </a:t>
            </a:r>
          </a:p>
          <a:p>
            <a:pPr lvl="2"/>
            <a:r>
              <a:rPr lang="en-US" dirty="0"/>
              <a:t>Cannot be interrupted</a:t>
            </a:r>
          </a:p>
          <a:p>
            <a:pPr lvl="2"/>
            <a:r>
              <a:rPr lang="en-US" dirty="0"/>
              <a:t>2nd required </a:t>
            </a:r>
          </a:p>
          <a:p>
            <a:pPr lvl="2"/>
            <a:r>
              <a:rPr lang="en-US" dirty="0"/>
              <a:t>Debatable </a:t>
            </a:r>
          </a:p>
          <a:p>
            <a:pPr lvl="2"/>
            <a:r>
              <a:rPr lang="en-US" dirty="0"/>
              <a:t>Amendable</a:t>
            </a:r>
          </a:p>
          <a:p>
            <a:pPr lvl="2"/>
            <a:r>
              <a:rPr lang="en-US" dirty="0"/>
              <a:t>Majority vote </a:t>
            </a:r>
          </a:p>
          <a:p>
            <a:pPr lvl="2"/>
            <a:endParaRPr lang="en-US" dirty="0"/>
          </a:p>
        </p:txBody>
      </p:sp>
      <p:pic>
        <p:nvPicPr>
          <p:cNvPr id="4" name="Picture 6"/>
          <p:cNvPicPr>
            <a:picLocks noChangeAspect="1" noChangeArrowheads="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19465" t="32208" r="26964" b="30657"/>
          <a:stretch/>
        </p:blipFill>
        <p:spPr bwMode="auto">
          <a:xfrm>
            <a:off x="7848600" y="5744644"/>
            <a:ext cx="1070760" cy="1113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0742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ircle(in)">
                                      <p:cBhvr>
                                        <p:cTn id="12" dur="2000"/>
                                        <p:tgtEl>
                                          <p:spTgt spid="3">
                                            <p:txEl>
                                              <p:pRg st="3" end="3"/>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circle(in)">
                                      <p:cBhvr>
                                        <p:cTn id="15" dur="2000"/>
                                        <p:tgtEl>
                                          <p:spTgt spid="3">
                                            <p:txEl>
                                              <p:pRg st="4" end="4"/>
                                            </p:txEl>
                                          </p:spTgt>
                                        </p:tgtEl>
                                      </p:cBhvr>
                                    </p:animEffect>
                                  </p:childTnLst>
                                </p:cTn>
                              </p:par>
                              <p:par>
                                <p:cTn id="16" presetID="6" presetClass="entr" presetSubtype="16"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circle(in)">
                                      <p:cBhvr>
                                        <p:cTn id="18" dur="2000"/>
                                        <p:tgtEl>
                                          <p:spTgt spid="3">
                                            <p:txEl>
                                              <p:pRg st="5" end="5"/>
                                            </p:txEl>
                                          </p:spTgt>
                                        </p:tgtEl>
                                      </p:cBhvr>
                                    </p:animEffect>
                                  </p:childTnLst>
                                </p:cTn>
                              </p:par>
                              <p:par>
                                <p:cTn id="19" presetID="6" presetClass="entr" presetSubtype="16"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circle(in)">
                                      <p:cBhvr>
                                        <p:cTn id="21" dur="2000"/>
                                        <p:tgtEl>
                                          <p:spTgt spid="3">
                                            <p:txEl>
                                              <p:pRg st="6" end="6"/>
                                            </p:txEl>
                                          </p:spTgt>
                                        </p:tgtEl>
                                      </p:cBhvr>
                                    </p:animEffect>
                                  </p:childTnLst>
                                </p:cTn>
                              </p:par>
                              <p:par>
                                <p:cTn id="22" presetID="6" presetClass="entr" presetSubtype="16" fill="hold"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circle(in)">
                                      <p:cBhvr>
                                        <p:cTn id="24"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Subsidiary Motions cont. </a:t>
            </a:r>
          </a:p>
        </p:txBody>
      </p:sp>
      <p:sp>
        <p:nvSpPr>
          <p:cNvPr id="3" name="Content Placeholder 2"/>
          <p:cNvSpPr>
            <a:spLocks noGrp="1"/>
          </p:cNvSpPr>
          <p:nvPr>
            <p:ph idx="1"/>
          </p:nvPr>
        </p:nvSpPr>
        <p:spPr/>
        <p:txBody>
          <a:bodyPr/>
          <a:lstStyle/>
          <a:p>
            <a:r>
              <a:rPr lang="en-US" dirty="0"/>
              <a:t>§15  Limit or Extend Debate  </a:t>
            </a:r>
          </a:p>
          <a:p>
            <a:pPr lvl="1"/>
            <a:r>
              <a:rPr lang="en-US" dirty="0"/>
              <a:t>Purpose: to extend or limit debate</a:t>
            </a:r>
          </a:p>
          <a:p>
            <a:pPr lvl="2"/>
            <a:r>
              <a:rPr lang="en-US" dirty="0"/>
              <a:t>Form: </a:t>
            </a:r>
          </a:p>
          <a:p>
            <a:pPr lvl="2"/>
            <a:r>
              <a:rPr lang="en-US" dirty="0"/>
              <a:t>Cannot be interrupted</a:t>
            </a:r>
          </a:p>
          <a:p>
            <a:pPr lvl="2"/>
            <a:r>
              <a:rPr lang="en-US" dirty="0"/>
              <a:t>2nd required </a:t>
            </a:r>
          </a:p>
          <a:p>
            <a:pPr lvl="2"/>
            <a:r>
              <a:rPr lang="en-US" dirty="0"/>
              <a:t>Not Debatable </a:t>
            </a:r>
          </a:p>
          <a:p>
            <a:pPr lvl="2"/>
            <a:r>
              <a:rPr lang="en-US" dirty="0"/>
              <a:t>Amendable</a:t>
            </a:r>
          </a:p>
          <a:p>
            <a:pPr lvl="2"/>
            <a:r>
              <a:rPr lang="en-US" dirty="0"/>
              <a:t>2/3 vote </a:t>
            </a:r>
          </a:p>
          <a:p>
            <a:pPr lvl="1"/>
            <a:endParaRPr lang="en-US" dirty="0"/>
          </a:p>
        </p:txBody>
      </p:sp>
      <p:pic>
        <p:nvPicPr>
          <p:cNvPr id="4" name="Picture 6"/>
          <p:cNvPicPr>
            <a:picLocks noChangeAspect="1" noChangeArrowheads="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19465" t="32208" r="26964" b="30657"/>
          <a:stretch/>
        </p:blipFill>
        <p:spPr bwMode="auto">
          <a:xfrm>
            <a:off x="7848600" y="5744644"/>
            <a:ext cx="1070760" cy="1113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97037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heel(1)">
                                      <p:cBhvr>
                                        <p:cTn id="12" dur="2000"/>
                                        <p:tgtEl>
                                          <p:spTgt spid="3">
                                            <p:txEl>
                                              <p:pRg st="3" end="3"/>
                                            </p:txEl>
                                          </p:spTgt>
                                        </p:tgtEl>
                                      </p:cBhvr>
                                    </p:animEffect>
                                  </p:childTnLst>
                                </p:cTn>
                              </p:par>
                              <p:par>
                                <p:cTn id="13" presetID="21" presetClass="entr" presetSubtype="1"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wheel(1)">
                                      <p:cBhvr>
                                        <p:cTn id="15" dur="2000"/>
                                        <p:tgtEl>
                                          <p:spTgt spid="3">
                                            <p:txEl>
                                              <p:pRg st="4" end="4"/>
                                            </p:txEl>
                                          </p:spTgt>
                                        </p:tgtEl>
                                      </p:cBhvr>
                                    </p:animEffect>
                                  </p:childTnLst>
                                </p:cTn>
                              </p:par>
                              <p:par>
                                <p:cTn id="16" presetID="21" presetClass="entr" presetSubtype="1"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wheel(1)">
                                      <p:cBhvr>
                                        <p:cTn id="18" dur="2000"/>
                                        <p:tgtEl>
                                          <p:spTgt spid="3">
                                            <p:txEl>
                                              <p:pRg st="5" end="5"/>
                                            </p:txEl>
                                          </p:spTgt>
                                        </p:tgtEl>
                                      </p:cBhvr>
                                    </p:animEffect>
                                  </p:childTnLst>
                                </p:cTn>
                              </p:par>
                              <p:par>
                                <p:cTn id="19" presetID="21" presetClass="entr" presetSubtype="1"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wheel(1)">
                                      <p:cBhvr>
                                        <p:cTn id="21" dur="2000"/>
                                        <p:tgtEl>
                                          <p:spTgt spid="3">
                                            <p:txEl>
                                              <p:pRg st="6" end="6"/>
                                            </p:txEl>
                                          </p:spTgt>
                                        </p:tgtEl>
                                      </p:cBhvr>
                                    </p:animEffect>
                                  </p:childTnLst>
                                </p:cTn>
                              </p:par>
                              <p:par>
                                <p:cTn id="22" presetID="21" presetClass="entr" presetSubtype="1" fill="hold"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wheel(1)">
                                      <p:cBhvr>
                                        <p:cTn id="24"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Subsidiary Motions cont. </a:t>
            </a:r>
          </a:p>
        </p:txBody>
      </p:sp>
      <p:sp>
        <p:nvSpPr>
          <p:cNvPr id="3" name="Content Placeholder 2"/>
          <p:cNvSpPr>
            <a:spLocks noGrp="1"/>
          </p:cNvSpPr>
          <p:nvPr>
            <p:ph idx="1"/>
          </p:nvPr>
        </p:nvSpPr>
        <p:spPr/>
        <p:txBody>
          <a:bodyPr/>
          <a:lstStyle/>
          <a:p>
            <a:r>
              <a:rPr lang="en-US" dirty="0"/>
              <a:t>§16  Previous Question  </a:t>
            </a:r>
          </a:p>
          <a:p>
            <a:pPr lvl="1"/>
            <a:r>
              <a:rPr lang="en-US" dirty="0"/>
              <a:t>Purpose: Close debate </a:t>
            </a:r>
          </a:p>
          <a:p>
            <a:pPr lvl="2"/>
            <a:r>
              <a:rPr lang="en-US" dirty="0"/>
              <a:t>Form: </a:t>
            </a:r>
          </a:p>
          <a:p>
            <a:pPr lvl="2"/>
            <a:r>
              <a:rPr lang="en-US" dirty="0"/>
              <a:t>Cannot be interrupted</a:t>
            </a:r>
          </a:p>
          <a:p>
            <a:pPr lvl="2"/>
            <a:r>
              <a:rPr lang="en-US" dirty="0"/>
              <a:t>2nd required </a:t>
            </a:r>
          </a:p>
          <a:p>
            <a:pPr lvl="2"/>
            <a:r>
              <a:rPr lang="en-US" dirty="0"/>
              <a:t>Not Debatable </a:t>
            </a:r>
          </a:p>
          <a:p>
            <a:pPr lvl="2"/>
            <a:r>
              <a:rPr lang="en-US" dirty="0"/>
              <a:t>Not Amendable</a:t>
            </a:r>
          </a:p>
          <a:p>
            <a:pPr lvl="2"/>
            <a:r>
              <a:rPr lang="en-US" dirty="0"/>
              <a:t>2/3 vote </a:t>
            </a:r>
          </a:p>
          <a:p>
            <a:pPr lvl="2"/>
            <a:endParaRPr lang="en-US" dirty="0"/>
          </a:p>
        </p:txBody>
      </p:sp>
      <p:pic>
        <p:nvPicPr>
          <p:cNvPr id="4" name="Picture 6"/>
          <p:cNvPicPr>
            <a:picLocks noChangeAspect="1" noChangeArrowheads="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19465" t="32208" r="26964" b="30657"/>
          <a:stretch/>
        </p:blipFill>
        <p:spPr bwMode="auto">
          <a:xfrm>
            <a:off x="7848600" y="5744644"/>
            <a:ext cx="1070760" cy="1113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7290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circle(in)">
                                      <p:cBhvr>
                                        <p:cTn id="14" dur="2000"/>
                                        <p:tgtEl>
                                          <p:spTgt spid="3">
                                            <p:txEl>
                                              <p:pRg st="3" end="3"/>
                                            </p:txEl>
                                          </p:spTgt>
                                        </p:tgtEl>
                                      </p:cBhvr>
                                    </p:animEffect>
                                  </p:childTnLst>
                                </p:cTn>
                              </p:par>
                              <p:par>
                                <p:cTn id="15" presetID="6" presetClass="entr" presetSubtype="16"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ircle(in)">
                                      <p:cBhvr>
                                        <p:cTn id="17" dur="2000"/>
                                        <p:tgtEl>
                                          <p:spTgt spid="3">
                                            <p:txEl>
                                              <p:pRg st="4" end="4"/>
                                            </p:txEl>
                                          </p:spTgt>
                                        </p:tgtEl>
                                      </p:cBhvr>
                                    </p:animEffect>
                                  </p:childTnLst>
                                </p:cTn>
                              </p:par>
                              <p:par>
                                <p:cTn id="18" presetID="6" presetClass="entr" presetSubtype="16" fill="hold"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circle(in)">
                                      <p:cBhvr>
                                        <p:cTn id="20" dur="2000"/>
                                        <p:tgtEl>
                                          <p:spTgt spid="3">
                                            <p:txEl>
                                              <p:pRg st="5" end="5"/>
                                            </p:txEl>
                                          </p:spTgt>
                                        </p:tgtEl>
                                      </p:cBhvr>
                                    </p:animEffect>
                                  </p:childTnLst>
                                </p:cTn>
                              </p:par>
                              <p:par>
                                <p:cTn id="21" presetID="6" presetClass="entr" presetSubtype="16"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circle(in)">
                                      <p:cBhvr>
                                        <p:cTn id="23" dur="2000"/>
                                        <p:tgtEl>
                                          <p:spTgt spid="3">
                                            <p:txEl>
                                              <p:pRg st="6" end="6"/>
                                            </p:txEl>
                                          </p:spTgt>
                                        </p:tgtEl>
                                      </p:cBhvr>
                                    </p:animEffect>
                                  </p:childTnLst>
                                </p:cTn>
                              </p:par>
                              <p:par>
                                <p:cTn id="24" presetID="6" presetClass="entr" presetSubtype="16" fill="hold"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circle(in)">
                                      <p:cBhvr>
                                        <p:cTn id="26"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Subsidiary Motions cont. </a:t>
            </a:r>
          </a:p>
        </p:txBody>
      </p:sp>
      <p:sp>
        <p:nvSpPr>
          <p:cNvPr id="3" name="Content Placeholder 2"/>
          <p:cNvSpPr>
            <a:spLocks noGrp="1"/>
          </p:cNvSpPr>
          <p:nvPr>
            <p:ph idx="1"/>
          </p:nvPr>
        </p:nvSpPr>
        <p:spPr/>
        <p:txBody>
          <a:bodyPr/>
          <a:lstStyle/>
          <a:p>
            <a:r>
              <a:rPr lang="en-US" dirty="0"/>
              <a:t>§17  Lay on the Table  </a:t>
            </a:r>
          </a:p>
          <a:p>
            <a:pPr lvl="1"/>
            <a:r>
              <a:rPr lang="en-US" dirty="0"/>
              <a:t>Purpose: Lay aside temporarily</a:t>
            </a:r>
          </a:p>
          <a:p>
            <a:pPr lvl="2"/>
            <a:r>
              <a:rPr lang="en-US" dirty="0"/>
              <a:t>Form: </a:t>
            </a:r>
          </a:p>
          <a:p>
            <a:pPr lvl="2"/>
            <a:r>
              <a:rPr lang="en-US" dirty="0"/>
              <a:t>Cannot be interrupted</a:t>
            </a:r>
          </a:p>
          <a:p>
            <a:pPr lvl="2"/>
            <a:r>
              <a:rPr lang="en-US" dirty="0"/>
              <a:t>2nd required </a:t>
            </a:r>
          </a:p>
          <a:p>
            <a:pPr lvl="2"/>
            <a:r>
              <a:rPr lang="en-US" dirty="0"/>
              <a:t>Not Debatable </a:t>
            </a:r>
          </a:p>
          <a:p>
            <a:pPr lvl="2"/>
            <a:r>
              <a:rPr lang="en-US" dirty="0"/>
              <a:t>Not Amendable</a:t>
            </a:r>
          </a:p>
          <a:p>
            <a:pPr lvl="2"/>
            <a:r>
              <a:rPr lang="en-US" dirty="0"/>
              <a:t>Majority </a:t>
            </a:r>
          </a:p>
        </p:txBody>
      </p:sp>
      <p:pic>
        <p:nvPicPr>
          <p:cNvPr id="4" name="Picture 6"/>
          <p:cNvPicPr>
            <a:picLocks noChangeAspect="1" noChangeArrowheads="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19465" t="32208" r="26964" b="30657"/>
          <a:stretch/>
        </p:blipFill>
        <p:spPr bwMode="auto">
          <a:xfrm>
            <a:off x="7848600" y="5744644"/>
            <a:ext cx="1070760" cy="1113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80656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circle(in)">
                                      <p:cBhvr>
                                        <p:cTn id="7" dur="2000"/>
                                        <p:tgtEl>
                                          <p:spTgt spid="3">
                                            <p:txEl>
                                              <p:pRg st="3" end="3"/>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circle(in)">
                                      <p:cBhvr>
                                        <p:cTn id="10" dur="2000"/>
                                        <p:tgtEl>
                                          <p:spTgt spid="3">
                                            <p:txEl>
                                              <p:pRg st="4" end="4"/>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circle(in)">
                                      <p:cBhvr>
                                        <p:cTn id="13" dur="2000"/>
                                        <p:tgtEl>
                                          <p:spTgt spid="3">
                                            <p:txEl>
                                              <p:pRg st="5" end="5"/>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circle(in)">
                                      <p:cBhvr>
                                        <p:cTn id="16" dur="2000"/>
                                        <p:tgtEl>
                                          <p:spTgt spid="3">
                                            <p:txEl>
                                              <p:pRg st="6" end="6"/>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circle(in)">
                                      <p:cBhvr>
                                        <p:cTn id="19"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Privileged Motions </a:t>
            </a:r>
          </a:p>
        </p:txBody>
      </p:sp>
      <p:sp>
        <p:nvSpPr>
          <p:cNvPr id="3" name="Content Placeholder 2"/>
          <p:cNvSpPr>
            <a:spLocks noGrp="1"/>
          </p:cNvSpPr>
          <p:nvPr>
            <p:ph idx="1"/>
          </p:nvPr>
        </p:nvSpPr>
        <p:spPr/>
        <p:txBody>
          <a:bodyPr/>
          <a:lstStyle/>
          <a:p>
            <a:r>
              <a:rPr lang="en-US" dirty="0"/>
              <a:t> Do not relate to the pending business, but have to do with special matters of immediate and overriding importance.</a:t>
            </a:r>
          </a:p>
          <a:p>
            <a:r>
              <a:rPr lang="en-US" dirty="0"/>
              <a:t>Also known as “privileged questions” which should not be confused with “questions of privilege. </a:t>
            </a:r>
          </a:p>
        </p:txBody>
      </p:sp>
      <p:pic>
        <p:nvPicPr>
          <p:cNvPr id="4" name="Picture 6"/>
          <p:cNvPicPr>
            <a:picLocks noChangeAspect="1" noChangeArrowheads="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19465" t="32208" r="26964" b="30657"/>
          <a:stretch/>
        </p:blipFill>
        <p:spPr bwMode="auto">
          <a:xfrm>
            <a:off x="7848600" y="5744644"/>
            <a:ext cx="1070760" cy="1113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5690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Privileged Motions </a:t>
            </a:r>
            <a:r>
              <a:rPr lang="en-US" sz="2800" dirty="0"/>
              <a:t>cont.</a:t>
            </a:r>
          </a:p>
        </p:txBody>
      </p:sp>
      <p:sp>
        <p:nvSpPr>
          <p:cNvPr id="3" name="Content Placeholder 2"/>
          <p:cNvSpPr>
            <a:spLocks noGrp="1"/>
          </p:cNvSpPr>
          <p:nvPr>
            <p:ph idx="1"/>
          </p:nvPr>
        </p:nvSpPr>
        <p:spPr/>
        <p:txBody>
          <a:bodyPr/>
          <a:lstStyle/>
          <a:p>
            <a:r>
              <a:rPr lang="en-US" dirty="0"/>
              <a:t>§18  Call For The Orders of the Day  </a:t>
            </a:r>
          </a:p>
          <a:p>
            <a:pPr lvl="1"/>
            <a:r>
              <a:rPr lang="en-US" dirty="0"/>
              <a:t>Purpose:  Follow the agenda</a:t>
            </a:r>
          </a:p>
          <a:p>
            <a:pPr lvl="2"/>
            <a:r>
              <a:rPr lang="en-US" dirty="0"/>
              <a:t>Form: </a:t>
            </a:r>
          </a:p>
          <a:p>
            <a:pPr lvl="2"/>
            <a:r>
              <a:rPr lang="en-US" dirty="0"/>
              <a:t>Can be interrupted</a:t>
            </a:r>
          </a:p>
          <a:p>
            <a:pPr lvl="2"/>
            <a:r>
              <a:rPr lang="en-US" dirty="0"/>
              <a:t>No 2nd required </a:t>
            </a:r>
          </a:p>
          <a:p>
            <a:pPr lvl="2"/>
            <a:r>
              <a:rPr lang="en-US" dirty="0"/>
              <a:t>Not Debatable </a:t>
            </a:r>
          </a:p>
          <a:p>
            <a:pPr lvl="2"/>
            <a:r>
              <a:rPr lang="en-US" dirty="0"/>
              <a:t>Not Amendable</a:t>
            </a:r>
          </a:p>
          <a:p>
            <a:pPr lvl="2"/>
            <a:r>
              <a:rPr lang="en-US" dirty="0"/>
              <a:t>none</a:t>
            </a:r>
          </a:p>
          <a:p>
            <a:pPr lvl="1"/>
            <a:endParaRPr lang="en-US" dirty="0"/>
          </a:p>
        </p:txBody>
      </p:sp>
      <p:pic>
        <p:nvPicPr>
          <p:cNvPr id="4" name="Picture 6"/>
          <p:cNvPicPr>
            <a:picLocks noChangeAspect="1" noChangeArrowheads="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19465" t="32208" r="26964" b="30657"/>
          <a:stretch/>
        </p:blipFill>
        <p:spPr bwMode="auto">
          <a:xfrm>
            <a:off x="7848600" y="5744644"/>
            <a:ext cx="1070760" cy="1113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5598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heel(1)">
                                      <p:cBhvr>
                                        <p:cTn id="12" dur="2000"/>
                                        <p:tgtEl>
                                          <p:spTgt spid="3">
                                            <p:txEl>
                                              <p:pRg st="3" end="3"/>
                                            </p:txEl>
                                          </p:spTgt>
                                        </p:tgtEl>
                                      </p:cBhvr>
                                    </p:animEffect>
                                  </p:childTnLst>
                                </p:cTn>
                              </p:par>
                              <p:par>
                                <p:cTn id="13" presetID="21" presetClass="entr" presetSubtype="1"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wheel(1)">
                                      <p:cBhvr>
                                        <p:cTn id="15" dur="2000"/>
                                        <p:tgtEl>
                                          <p:spTgt spid="3">
                                            <p:txEl>
                                              <p:pRg st="4" end="4"/>
                                            </p:txEl>
                                          </p:spTgt>
                                        </p:tgtEl>
                                      </p:cBhvr>
                                    </p:animEffect>
                                  </p:childTnLst>
                                </p:cTn>
                              </p:par>
                              <p:par>
                                <p:cTn id="16" presetID="21" presetClass="entr" presetSubtype="1"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wheel(1)">
                                      <p:cBhvr>
                                        <p:cTn id="18" dur="2000"/>
                                        <p:tgtEl>
                                          <p:spTgt spid="3">
                                            <p:txEl>
                                              <p:pRg st="5" end="5"/>
                                            </p:txEl>
                                          </p:spTgt>
                                        </p:tgtEl>
                                      </p:cBhvr>
                                    </p:animEffect>
                                  </p:childTnLst>
                                </p:cTn>
                              </p:par>
                              <p:par>
                                <p:cTn id="19" presetID="21" presetClass="entr" presetSubtype="1"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wheel(1)">
                                      <p:cBhvr>
                                        <p:cTn id="21" dur="2000"/>
                                        <p:tgtEl>
                                          <p:spTgt spid="3">
                                            <p:txEl>
                                              <p:pRg st="6" end="6"/>
                                            </p:txEl>
                                          </p:spTgt>
                                        </p:tgtEl>
                                      </p:cBhvr>
                                    </p:animEffect>
                                  </p:childTnLst>
                                </p:cTn>
                              </p:par>
                              <p:par>
                                <p:cTn id="22" presetID="21" presetClass="entr" presetSubtype="1" fill="hold"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wheel(1)">
                                      <p:cBhvr>
                                        <p:cTn id="24"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Privileged Motions cont.</a:t>
            </a:r>
          </a:p>
        </p:txBody>
      </p:sp>
      <p:sp>
        <p:nvSpPr>
          <p:cNvPr id="3" name="Content Placeholder 2"/>
          <p:cNvSpPr>
            <a:spLocks noGrp="1"/>
          </p:cNvSpPr>
          <p:nvPr>
            <p:ph idx="1"/>
          </p:nvPr>
        </p:nvSpPr>
        <p:spPr/>
        <p:txBody>
          <a:bodyPr/>
          <a:lstStyle/>
          <a:p>
            <a:r>
              <a:rPr lang="en-US" dirty="0"/>
              <a:t>§19  Raise to a Question of Privilege  </a:t>
            </a:r>
          </a:p>
          <a:p>
            <a:pPr lvl="1"/>
            <a:r>
              <a:rPr lang="en-US" dirty="0"/>
              <a:t>Purpose: register a complaint </a:t>
            </a:r>
          </a:p>
          <a:p>
            <a:pPr lvl="2"/>
            <a:r>
              <a:rPr lang="en-US" dirty="0"/>
              <a:t>Form: </a:t>
            </a:r>
          </a:p>
          <a:p>
            <a:pPr lvl="2"/>
            <a:r>
              <a:rPr lang="en-US" dirty="0"/>
              <a:t>Can be interrupted</a:t>
            </a:r>
          </a:p>
          <a:p>
            <a:pPr lvl="2"/>
            <a:r>
              <a:rPr lang="en-US" dirty="0"/>
              <a:t>No 2nd required </a:t>
            </a:r>
          </a:p>
          <a:p>
            <a:pPr lvl="2"/>
            <a:r>
              <a:rPr lang="en-US" dirty="0"/>
              <a:t>Not Debatable </a:t>
            </a:r>
          </a:p>
          <a:p>
            <a:pPr lvl="2"/>
            <a:r>
              <a:rPr lang="en-US" dirty="0"/>
              <a:t>Not Amendable</a:t>
            </a:r>
          </a:p>
          <a:p>
            <a:pPr lvl="2"/>
            <a:r>
              <a:rPr lang="en-US" dirty="0"/>
              <a:t>none</a:t>
            </a:r>
          </a:p>
          <a:p>
            <a:pPr marL="667512" lvl="2" indent="0">
              <a:buNone/>
            </a:pPr>
            <a:endParaRPr lang="en-US" dirty="0"/>
          </a:p>
        </p:txBody>
      </p:sp>
      <p:pic>
        <p:nvPicPr>
          <p:cNvPr id="4" name="Picture 6"/>
          <p:cNvPicPr>
            <a:picLocks noChangeAspect="1" noChangeArrowheads="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19465" t="32208" r="26964" b="30657"/>
          <a:stretch/>
        </p:blipFill>
        <p:spPr bwMode="auto">
          <a:xfrm>
            <a:off x="7848600" y="5744644"/>
            <a:ext cx="1070760" cy="1113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33476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 Questions of Privilege </a:t>
            </a:r>
          </a:p>
        </p:txBody>
      </p:sp>
      <p:sp>
        <p:nvSpPr>
          <p:cNvPr id="3" name="Content Placeholder 2"/>
          <p:cNvSpPr>
            <a:spLocks noGrp="1"/>
          </p:cNvSpPr>
          <p:nvPr>
            <p:ph idx="1"/>
          </p:nvPr>
        </p:nvSpPr>
        <p:spPr/>
        <p:txBody>
          <a:bodyPr/>
          <a:lstStyle/>
          <a:p>
            <a:r>
              <a:rPr lang="en-US" dirty="0"/>
              <a:t>Types of Questions of Privilege </a:t>
            </a:r>
          </a:p>
          <a:p>
            <a:pPr lvl="1"/>
            <a:r>
              <a:rPr lang="en-US" dirty="0"/>
              <a:t>Those relating to the privileges of the whole assembly </a:t>
            </a:r>
          </a:p>
          <a:p>
            <a:pPr lvl="1"/>
            <a:r>
              <a:rPr lang="en-US" dirty="0"/>
              <a:t>And questions of personal privilege </a:t>
            </a:r>
          </a:p>
        </p:txBody>
      </p:sp>
      <p:pic>
        <p:nvPicPr>
          <p:cNvPr id="4" name="Picture 6"/>
          <p:cNvPicPr>
            <a:picLocks noChangeAspect="1" noChangeArrowheads="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19465" t="32208" r="26964" b="30657"/>
          <a:stretch/>
        </p:blipFill>
        <p:spPr bwMode="auto">
          <a:xfrm>
            <a:off x="7848600" y="5744644"/>
            <a:ext cx="1070760" cy="1113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70808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Guidelines</a:t>
            </a:r>
          </a:p>
        </p:txBody>
      </p:sp>
      <p:sp>
        <p:nvSpPr>
          <p:cNvPr id="3" name="Content Placeholder 2"/>
          <p:cNvSpPr>
            <a:spLocks noGrp="1"/>
          </p:cNvSpPr>
          <p:nvPr>
            <p:ph idx="1"/>
          </p:nvPr>
        </p:nvSpPr>
        <p:spPr/>
        <p:txBody>
          <a:bodyPr/>
          <a:lstStyle/>
          <a:p>
            <a:r>
              <a:rPr lang="en-US" dirty="0"/>
              <a:t>To obtain the floor(right to speak)</a:t>
            </a:r>
          </a:p>
          <a:p>
            <a:pPr lvl="1"/>
            <a:r>
              <a:rPr lang="en-US" dirty="0"/>
              <a:t>Stand when the person speaking has finished </a:t>
            </a:r>
          </a:p>
          <a:p>
            <a:pPr lvl="1"/>
            <a:r>
              <a:rPr lang="en-US" dirty="0"/>
              <a:t>State, Mr./Madam Chairman</a:t>
            </a:r>
          </a:p>
          <a:p>
            <a:pPr lvl="1"/>
            <a:r>
              <a:rPr lang="en-US" dirty="0"/>
              <a:t>You must be recognized by the chair before speaking </a:t>
            </a:r>
          </a:p>
          <a:p>
            <a:pPr lvl="1"/>
            <a:r>
              <a:rPr lang="en-US" dirty="0"/>
              <a:t>Standing while another has the floor is out of order </a:t>
            </a:r>
          </a:p>
          <a:p>
            <a:pPr lvl="1"/>
            <a:endParaRPr lang="en-US" dirty="0"/>
          </a:p>
        </p:txBody>
      </p:sp>
      <p:pic>
        <p:nvPicPr>
          <p:cNvPr id="4" name="Picture 6"/>
          <p:cNvPicPr>
            <a:picLocks noChangeAspect="1" noChangeArrowheads="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19465" t="32208" r="26964" b="30657"/>
          <a:stretch/>
        </p:blipFill>
        <p:spPr bwMode="auto">
          <a:xfrm>
            <a:off x="7848600" y="5744644"/>
            <a:ext cx="1070760" cy="1113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66511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Privileged Motions cont.</a:t>
            </a:r>
          </a:p>
        </p:txBody>
      </p:sp>
      <p:sp>
        <p:nvSpPr>
          <p:cNvPr id="3" name="Content Placeholder 2"/>
          <p:cNvSpPr>
            <a:spLocks noGrp="1"/>
          </p:cNvSpPr>
          <p:nvPr>
            <p:ph idx="1"/>
          </p:nvPr>
        </p:nvSpPr>
        <p:spPr/>
        <p:txBody>
          <a:bodyPr/>
          <a:lstStyle/>
          <a:p>
            <a:r>
              <a:rPr lang="en-US" dirty="0"/>
              <a:t>§20  Recess   </a:t>
            </a:r>
          </a:p>
          <a:p>
            <a:pPr lvl="1"/>
            <a:r>
              <a:rPr lang="en-US" dirty="0"/>
              <a:t>Purpose: Take a break</a:t>
            </a:r>
          </a:p>
          <a:p>
            <a:pPr lvl="2"/>
            <a:r>
              <a:rPr lang="en-US" dirty="0"/>
              <a:t>Form: </a:t>
            </a:r>
          </a:p>
          <a:p>
            <a:pPr lvl="2"/>
            <a:r>
              <a:rPr lang="en-US" dirty="0"/>
              <a:t>Cannot be interrupted</a:t>
            </a:r>
          </a:p>
          <a:p>
            <a:pPr lvl="2"/>
            <a:r>
              <a:rPr lang="en-US" dirty="0"/>
              <a:t>2nd required </a:t>
            </a:r>
          </a:p>
          <a:p>
            <a:pPr lvl="2"/>
            <a:r>
              <a:rPr lang="en-US" dirty="0"/>
              <a:t>Not Debatable </a:t>
            </a:r>
          </a:p>
          <a:p>
            <a:pPr lvl="2"/>
            <a:r>
              <a:rPr lang="en-US" dirty="0"/>
              <a:t>Amendable</a:t>
            </a:r>
          </a:p>
          <a:p>
            <a:pPr lvl="2"/>
            <a:r>
              <a:rPr lang="en-US" dirty="0"/>
              <a:t>Majority</a:t>
            </a:r>
          </a:p>
          <a:p>
            <a:pPr lvl="2"/>
            <a:endParaRPr lang="en-US" dirty="0"/>
          </a:p>
        </p:txBody>
      </p:sp>
      <p:pic>
        <p:nvPicPr>
          <p:cNvPr id="4" name="Picture 6"/>
          <p:cNvPicPr>
            <a:picLocks noChangeAspect="1" noChangeArrowheads="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19465" t="32208" r="26964" b="30657"/>
          <a:stretch/>
        </p:blipFill>
        <p:spPr bwMode="auto">
          <a:xfrm>
            <a:off x="7848600" y="5744644"/>
            <a:ext cx="1070760" cy="1113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60140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circle(in)">
                                      <p:cBhvr>
                                        <p:cTn id="14" dur="2000"/>
                                        <p:tgtEl>
                                          <p:spTgt spid="3">
                                            <p:txEl>
                                              <p:pRg st="3" end="3"/>
                                            </p:txEl>
                                          </p:spTgt>
                                        </p:tgtEl>
                                      </p:cBhvr>
                                    </p:animEffect>
                                  </p:childTnLst>
                                </p:cTn>
                              </p:par>
                              <p:par>
                                <p:cTn id="15" presetID="6" presetClass="entr" presetSubtype="16"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ircle(in)">
                                      <p:cBhvr>
                                        <p:cTn id="17" dur="2000"/>
                                        <p:tgtEl>
                                          <p:spTgt spid="3">
                                            <p:txEl>
                                              <p:pRg st="4" end="4"/>
                                            </p:txEl>
                                          </p:spTgt>
                                        </p:tgtEl>
                                      </p:cBhvr>
                                    </p:animEffect>
                                  </p:childTnLst>
                                </p:cTn>
                              </p:par>
                              <p:par>
                                <p:cTn id="18" presetID="6" presetClass="entr" presetSubtype="16" fill="hold"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circle(in)">
                                      <p:cBhvr>
                                        <p:cTn id="20" dur="2000"/>
                                        <p:tgtEl>
                                          <p:spTgt spid="3">
                                            <p:txEl>
                                              <p:pRg st="5" end="5"/>
                                            </p:txEl>
                                          </p:spTgt>
                                        </p:tgtEl>
                                      </p:cBhvr>
                                    </p:animEffect>
                                  </p:childTnLst>
                                </p:cTn>
                              </p:par>
                              <p:par>
                                <p:cTn id="21" presetID="6" presetClass="entr" presetSubtype="16"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circle(in)">
                                      <p:cBhvr>
                                        <p:cTn id="23" dur="2000"/>
                                        <p:tgtEl>
                                          <p:spTgt spid="3">
                                            <p:txEl>
                                              <p:pRg st="6" end="6"/>
                                            </p:txEl>
                                          </p:spTgt>
                                        </p:tgtEl>
                                      </p:cBhvr>
                                    </p:animEffect>
                                  </p:childTnLst>
                                </p:cTn>
                              </p:par>
                              <p:par>
                                <p:cTn id="24" presetID="6" presetClass="entr" presetSubtype="16" fill="hold"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circle(in)">
                                      <p:cBhvr>
                                        <p:cTn id="26"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Privileged Motions cont.</a:t>
            </a:r>
          </a:p>
        </p:txBody>
      </p:sp>
      <p:sp>
        <p:nvSpPr>
          <p:cNvPr id="3" name="Content Placeholder 2"/>
          <p:cNvSpPr>
            <a:spLocks noGrp="1"/>
          </p:cNvSpPr>
          <p:nvPr>
            <p:ph idx="1"/>
          </p:nvPr>
        </p:nvSpPr>
        <p:spPr/>
        <p:txBody>
          <a:bodyPr/>
          <a:lstStyle/>
          <a:p>
            <a:r>
              <a:rPr lang="en-US" dirty="0"/>
              <a:t>§21  Adjourn  </a:t>
            </a:r>
          </a:p>
          <a:p>
            <a:pPr lvl="1"/>
            <a:r>
              <a:rPr lang="en-US" dirty="0"/>
              <a:t>Purpose: Close meeting</a:t>
            </a:r>
          </a:p>
          <a:p>
            <a:pPr lvl="2"/>
            <a:r>
              <a:rPr lang="en-US" dirty="0"/>
              <a:t>Form:</a:t>
            </a:r>
          </a:p>
          <a:p>
            <a:pPr lvl="2"/>
            <a:r>
              <a:rPr lang="en-US" dirty="0"/>
              <a:t>Cannot be interrupted</a:t>
            </a:r>
          </a:p>
          <a:p>
            <a:pPr lvl="2"/>
            <a:r>
              <a:rPr lang="en-US" dirty="0"/>
              <a:t>2nd required </a:t>
            </a:r>
          </a:p>
          <a:p>
            <a:pPr lvl="2"/>
            <a:r>
              <a:rPr lang="en-US" dirty="0"/>
              <a:t>Not Debatable </a:t>
            </a:r>
          </a:p>
          <a:p>
            <a:pPr lvl="2"/>
            <a:r>
              <a:rPr lang="en-US" dirty="0"/>
              <a:t>Amendable</a:t>
            </a:r>
          </a:p>
          <a:p>
            <a:pPr lvl="2"/>
            <a:r>
              <a:rPr lang="en-US" dirty="0"/>
              <a:t>Majority</a:t>
            </a:r>
          </a:p>
          <a:p>
            <a:pPr lvl="1"/>
            <a:endParaRPr lang="en-US" dirty="0"/>
          </a:p>
          <a:p>
            <a:pPr lvl="1"/>
            <a:endParaRPr lang="en-US" dirty="0"/>
          </a:p>
        </p:txBody>
      </p:sp>
      <p:pic>
        <p:nvPicPr>
          <p:cNvPr id="4" name="Picture 6"/>
          <p:cNvPicPr>
            <a:picLocks noChangeAspect="1" noChangeArrowheads="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465" t="32208" r="26964" b="30657"/>
          <a:stretch/>
        </p:blipFill>
        <p:spPr bwMode="auto">
          <a:xfrm>
            <a:off x="7848600" y="5744644"/>
            <a:ext cx="1070760" cy="1113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676779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fontScale="90000"/>
          </a:bodyPr>
          <a:lstStyle/>
          <a:p>
            <a:r>
              <a:rPr lang="en-US" dirty="0"/>
              <a:t>Procedure in Small Boards </a:t>
            </a:r>
            <a:r>
              <a:rPr lang="en-US" sz="1800" dirty="0"/>
              <a:t>(12 or less)</a:t>
            </a:r>
            <a:br>
              <a:rPr lang="en-US" sz="1800" dirty="0"/>
            </a:br>
            <a:endParaRPr lang="en-US" sz="1300" dirty="0"/>
          </a:p>
        </p:txBody>
      </p:sp>
      <p:sp>
        <p:nvSpPr>
          <p:cNvPr id="3" name="Content Placeholder 2"/>
          <p:cNvSpPr>
            <a:spLocks noGrp="1"/>
          </p:cNvSpPr>
          <p:nvPr>
            <p:ph idx="1"/>
          </p:nvPr>
        </p:nvSpPr>
        <p:spPr>
          <a:xfrm>
            <a:off x="457200" y="1905000"/>
            <a:ext cx="8229600" cy="4419600"/>
          </a:xfrm>
        </p:spPr>
        <p:txBody>
          <a:bodyPr>
            <a:normAutofit fontScale="92500" lnSpcReduction="10000"/>
          </a:bodyPr>
          <a:lstStyle/>
          <a:p>
            <a:r>
              <a:rPr lang="en-US" dirty="0"/>
              <a:t>Members are not required to obtain the floor </a:t>
            </a:r>
          </a:p>
          <a:p>
            <a:r>
              <a:rPr lang="en-US" dirty="0"/>
              <a:t>Motions need not be seconded </a:t>
            </a:r>
          </a:p>
          <a:p>
            <a:r>
              <a:rPr lang="en-US" dirty="0"/>
              <a:t>There is not limit to the number of time a member can speak </a:t>
            </a:r>
          </a:p>
          <a:p>
            <a:r>
              <a:rPr lang="en-US" dirty="0"/>
              <a:t>Informal discussion of a subject is permitted while no motion is pending</a:t>
            </a:r>
          </a:p>
          <a:p>
            <a:r>
              <a:rPr lang="en-US" dirty="0"/>
              <a:t>Sometimes when a proposal is cleat to all a vote can be taken without a motion’s having been introduced </a:t>
            </a:r>
          </a:p>
          <a:p>
            <a:r>
              <a:rPr lang="en-US" dirty="0"/>
              <a:t>Chair can speak in discussion without raising or leaving the chair. </a:t>
            </a:r>
          </a:p>
          <a:p>
            <a:r>
              <a:rPr lang="en-US" dirty="0"/>
              <a:t>Chair usually can make motions and votes on all questions </a:t>
            </a:r>
          </a:p>
          <a:p>
            <a:pPr marL="0" indent="0">
              <a:buNone/>
            </a:pPr>
            <a:r>
              <a:rPr lang="en-US" sz="1700" dirty="0"/>
              <a:t>RONR (10th ed.),p. 470 I. 24-35, p. 471 I. 1-11 </a:t>
            </a:r>
          </a:p>
        </p:txBody>
      </p:sp>
      <p:pic>
        <p:nvPicPr>
          <p:cNvPr id="4" name="Picture 6"/>
          <p:cNvPicPr>
            <a:picLocks noChangeAspect="1" noChangeArrowheads="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19465" t="32208" r="26964" b="30657"/>
          <a:stretch/>
        </p:blipFill>
        <p:spPr bwMode="auto">
          <a:xfrm>
            <a:off x="7957457" y="5943600"/>
            <a:ext cx="994560" cy="1034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11779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Committees </a:t>
            </a:r>
          </a:p>
        </p:txBody>
      </p:sp>
      <p:sp>
        <p:nvSpPr>
          <p:cNvPr id="3" name="Content Placeholder 2"/>
          <p:cNvSpPr>
            <a:spLocks noGrp="1"/>
          </p:cNvSpPr>
          <p:nvPr>
            <p:ph idx="1"/>
          </p:nvPr>
        </p:nvSpPr>
        <p:spPr/>
        <p:txBody>
          <a:bodyPr>
            <a:normAutofit lnSpcReduction="10000"/>
          </a:bodyPr>
          <a:lstStyle/>
          <a:p>
            <a:r>
              <a:rPr lang="en-US" dirty="0"/>
              <a:t>Standing or Special Committees </a:t>
            </a:r>
          </a:p>
          <a:p>
            <a:pPr marL="0" indent="0">
              <a:buNone/>
            </a:pPr>
            <a:endParaRPr lang="en-US" dirty="0"/>
          </a:p>
          <a:p>
            <a:pPr lvl="1"/>
            <a:r>
              <a:rPr lang="en-US" dirty="0"/>
              <a:t>The same informalities and modifications of the regular rules of parliamentary procedure generally prevail as are listed for small boards on Pages 470-471. </a:t>
            </a:r>
          </a:p>
          <a:p>
            <a:pPr lvl="1"/>
            <a:endParaRPr lang="en-US" dirty="0"/>
          </a:p>
          <a:p>
            <a:pPr lvl="1"/>
            <a:endParaRPr lang="en-US" dirty="0"/>
          </a:p>
          <a:p>
            <a:pPr marL="393192" lvl="1" indent="0">
              <a:buNone/>
            </a:pPr>
            <a:endParaRPr lang="en-US" dirty="0"/>
          </a:p>
          <a:p>
            <a:pPr lvl="1"/>
            <a:endParaRPr lang="en-US" dirty="0"/>
          </a:p>
          <a:p>
            <a:pPr lvl="1"/>
            <a:endParaRPr lang="en-US" dirty="0"/>
          </a:p>
          <a:p>
            <a:pPr marL="393192" lvl="1" indent="0">
              <a:buNone/>
            </a:pPr>
            <a:r>
              <a:rPr lang="en-US" sz="1600" dirty="0"/>
              <a:t>RONR (10</a:t>
            </a:r>
            <a:r>
              <a:rPr lang="en-US" sz="1600" baseline="30000" dirty="0"/>
              <a:t>TH</a:t>
            </a:r>
            <a:r>
              <a:rPr lang="en-US" sz="1600" dirty="0"/>
              <a:t> ed.), p. 483 I. 12-14</a:t>
            </a:r>
          </a:p>
        </p:txBody>
      </p:sp>
      <p:pic>
        <p:nvPicPr>
          <p:cNvPr id="4" name="Picture 6"/>
          <p:cNvPicPr>
            <a:picLocks noChangeAspect="1" noChangeArrowheads="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19465" t="32208" r="26964" b="30657"/>
          <a:stretch/>
        </p:blipFill>
        <p:spPr bwMode="auto">
          <a:xfrm>
            <a:off x="7848600" y="5744644"/>
            <a:ext cx="1070760" cy="1113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517818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a:t>			Presenter 	</a:t>
            </a:r>
          </a:p>
        </p:txBody>
      </p:sp>
      <p:sp>
        <p:nvSpPr>
          <p:cNvPr id="3" name="Content Placeholder 2"/>
          <p:cNvSpPr>
            <a:spLocks noGrp="1"/>
          </p:cNvSpPr>
          <p:nvPr>
            <p:ph idx="1"/>
          </p:nvPr>
        </p:nvSpPr>
        <p:spPr/>
        <p:txBody>
          <a:bodyPr/>
          <a:lstStyle/>
          <a:p>
            <a:pPr marL="0" indent="0" algn="ctr">
              <a:buNone/>
            </a:pPr>
            <a:r>
              <a:rPr lang="en-US" dirty="0"/>
              <a:t>Jim Adams </a:t>
            </a:r>
          </a:p>
          <a:p>
            <a:pPr marL="0" indent="0" algn="ctr">
              <a:buNone/>
            </a:pPr>
            <a:r>
              <a:rPr lang="en-US" dirty="0"/>
              <a:t>AER International Board President</a:t>
            </a:r>
          </a:p>
          <a:p>
            <a:pPr marL="0" indent="0" algn="ctr">
              <a:buNone/>
            </a:pPr>
            <a:r>
              <a:rPr lang="en-US" dirty="0"/>
              <a:t>2012-2014</a:t>
            </a:r>
          </a:p>
          <a:p>
            <a:pPr marL="0" indent="0" algn="ctr">
              <a:buNone/>
            </a:pPr>
            <a:r>
              <a:rPr lang="en-US" dirty="0"/>
              <a:t>Contact Information: </a:t>
            </a:r>
          </a:p>
          <a:p>
            <a:pPr marL="0" indent="0" algn="ctr">
              <a:buNone/>
            </a:pPr>
            <a:r>
              <a:rPr lang="en-US" dirty="0"/>
              <a:t>Phone:918-781-8203</a:t>
            </a:r>
          </a:p>
          <a:p>
            <a:pPr marL="0" indent="0" algn="ctr">
              <a:buNone/>
            </a:pPr>
            <a:r>
              <a:rPr lang="en-US" dirty="0"/>
              <a:t>E-mail: jadams@okdrs.gov </a:t>
            </a:r>
          </a:p>
        </p:txBody>
      </p:sp>
      <p:pic>
        <p:nvPicPr>
          <p:cNvPr id="4" name="Picture 6"/>
          <p:cNvPicPr>
            <a:picLocks noChangeAspect="1" noChangeArrowheads="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19465" t="32208" r="26964" b="30657"/>
          <a:stretch/>
        </p:blipFill>
        <p:spPr bwMode="auto">
          <a:xfrm>
            <a:off x="7848600" y="5744644"/>
            <a:ext cx="1070760" cy="1113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4285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Guidelines</a:t>
            </a:r>
          </a:p>
        </p:txBody>
      </p:sp>
      <p:sp>
        <p:nvSpPr>
          <p:cNvPr id="3" name="Content Placeholder 2"/>
          <p:cNvSpPr>
            <a:spLocks noGrp="1"/>
          </p:cNvSpPr>
          <p:nvPr>
            <p:ph idx="1"/>
          </p:nvPr>
        </p:nvSpPr>
        <p:spPr/>
        <p:txBody>
          <a:bodyPr/>
          <a:lstStyle/>
          <a:p>
            <a:r>
              <a:rPr lang="en-US" dirty="0"/>
              <a:t>Agenda and all committee reports </a:t>
            </a:r>
          </a:p>
          <a:p>
            <a:pPr lvl="1"/>
            <a:r>
              <a:rPr lang="en-US" dirty="0"/>
              <a:t>Are merely recommendations </a:t>
            </a:r>
          </a:p>
          <a:p>
            <a:pPr lvl="1"/>
            <a:r>
              <a:rPr lang="en-US" dirty="0"/>
              <a:t>After they are presented to the assembly and the question state:</a:t>
            </a:r>
          </a:p>
          <a:p>
            <a:pPr lvl="2"/>
            <a:r>
              <a:rPr lang="en-US" dirty="0"/>
              <a:t> debate begins and changes occur. </a:t>
            </a:r>
          </a:p>
        </p:txBody>
      </p:sp>
      <p:pic>
        <p:nvPicPr>
          <p:cNvPr id="4" name="Picture 6"/>
          <p:cNvPicPr>
            <a:picLocks noChangeAspect="1" noChangeArrowheads="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19465" t="32208" r="26964" b="30657"/>
          <a:stretch/>
        </p:blipFill>
        <p:spPr bwMode="auto">
          <a:xfrm>
            <a:off x="7848600" y="5744644"/>
            <a:ext cx="1070760" cy="1113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0898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Guidelines</a:t>
            </a:r>
          </a:p>
        </p:txBody>
      </p:sp>
      <p:sp>
        <p:nvSpPr>
          <p:cNvPr id="3" name="Content Placeholder 2"/>
          <p:cNvSpPr>
            <a:spLocks noGrp="1"/>
          </p:cNvSpPr>
          <p:nvPr>
            <p:ph idx="1"/>
          </p:nvPr>
        </p:nvSpPr>
        <p:spPr/>
        <p:txBody>
          <a:bodyPr/>
          <a:lstStyle/>
          <a:p>
            <a:r>
              <a:rPr lang="en-US" dirty="0"/>
              <a:t>Remarks:</a:t>
            </a:r>
          </a:p>
          <a:p>
            <a:pPr lvl="1"/>
            <a:r>
              <a:rPr lang="en-US" dirty="0"/>
              <a:t>Must be directed to the chair </a:t>
            </a:r>
          </a:p>
          <a:p>
            <a:pPr lvl="1"/>
            <a:r>
              <a:rPr lang="en-US" dirty="0"/>
              <a:t>Must be courteous in language and deportment</a:t>
            </a:r>
          </a:p>
          <a:p>
            <a:pPr lvl="2"/>
            <a:r>
              <a:rPr lang="en-US" dirty="0"/>
              <a:t>Avoid all personalities</a:t>
            </a:r>
          </a:p>
          <a:p>
            <a:pPr lvl="2"/>
            <a:r>
              <a:rPr lang="en-US" dirty="0"/>
              <a:t>Never allude to others by name </a:t>
            </a:r>
          </a:p>
          <a:p>
            <a:pPr lvl="2"/>
            <a:r>
              <a:rPr lang="en-US" dirty="0"/>
              <a:t>Or to motives  </a:t>
            </a:r>
          </a:p>
          <a:p>
            <a:pPr lvl="1"/>
            <a:endParaRPr lang="en-US" dirty="0"/>
          </a:p>
        </p:txBody>
      </p:sp>
      <p:pic>
        <p:nvPicPr>
          <p:cNvPr id="4" name="Picture 6"/>
          <p:cNvPicPr>
            <a:picLocks noChangeAspect="1" noChangeArrowheads="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19465" t="32208" r="26964" b="30657"/>
          <a:stretch/>
        </p:blipFill>
        <p:spPr bwMode="auto">
          <a:xfrm>
            <a:off x="7848600" y="5744644"/>
            <a:ext cx="1070760" cy="1113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09567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Guidelines</a:t>
            </a:r>
          </a:p>
        </p:txBody>
      </p:sp>
      <p:sp>
        <p:nvSpPr>
          <p:cNvPr id="3" name="Content Placeholder 2"/>
          <p:cNvSpPr>
            <a:spLocks noGrp="1"/>
          </p:cNvSpPr>
          <p:nvPr>
            <p:ph idx="1"/>
          </p:nvPr>
        </p:nvSpPr>
        <p:spPr/>
        <p:txBody>
          <a:bodyPr/>
          <a:lstStyle/>
          <a:p>
            <a:r>
              <a:rPr lang="en-US" dirty="0"/>
              <a:t>The “question” is the last question stated by the Chair</a:t>
            </a:r>
          </a:p>
          <a:p>
            <a:r>
              <a:rPr lang="en-US" dirty="0"/>
              <a:t>This is when debate begins</a:t>
            </a:r>
          </a:p>
          <a:p>
            <a:r>
              <a:rPr lang="en-US" dirty="0"/>
              <a:t>The member moving the “question” is entitled to preference to the floor</a:t>
            </a:r>
          </a:p>
          <a:p>
            <a:r>
              <a:rPr lang="en-US" dirty="0"/>
              <a:t>No member can speak twice to the same issue until everyone wishing to speak has spoken to it once. </a:t>
            </a:r>
          </a:p>
          <a:p>
            <a:endParaRPr lang="en-US" dirty="0"/>
          </a:p>
        </p:txBody>
      </p:sp>
    </p:spTree>
    <p:extLst>
      <p:ext uri="{BB962C8B-B14F-4D97-AF65-F5344CB8AC3E}">
        <p14:creationId xmlns:p14="http://schemas.microsoft.com/office/powerpoint/2010/main" val="3657258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Order of Precedence</a:t>
            </a:r>
          </a:p>
        </p:txBody>
      </p:sp>
      <p:sp>
        <p:nvSpPr>
          <p:cNvPr id="3" name="Content Placeholder 2"/>
          <p:cNvSpPr>
            <a:spLocks noGrp="1"/>
          </p:cNvSpPr>
          <p:nvPr>
            <p:ph idx="1"/>
          </p:nvPr>
        </p:nvSpPr>
        <p:spPr/>
        <p:txBody>
          <a:bodyPr/>
          <a:lstStyle/>
          <a:p>
            <a:r>
              <a:rPr lang="en-US" dirty="0"/>
              <a:t>Is simply the order in which an item or motion is address or acted upon.</a:t>
            </a:r>
          </a:p>
        </p:txBody>
      </p:sp>
      <p:pic>
        <p:nvPicPr>
          <p:cNvPr id="4" name="Picture 6"/>
          <p:cNvPicPr>
            <a:picLocks noChangeAspect="1" noChangeArrowheads="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19465" t="32208" r="26964" b="30657"/>
          <a:stretch/>
        </p:blipFill>
        <p:spPr bwMode="auto">
          <a:xfrm>
            <a:off x="7848600" y="5744644"/>
            <a:ext cx="1070760" cy="1113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67593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 Motions</a:t>
            </a:r>
          </a:p>
        </p:txBody>
      </p:sp>
      <p:sp>
        <p:nvSpPr>
          <p:cNvPr id="3" name="Content Placeholder 2"/>
          <p:cNvSpPr>
            <a:spLocks noGrp="1"/>
          </p:cNvSpPr>
          <p:nvPr>
            <p:ph idx="1"/>
          </p:nvPr>
        </p:nvSpPr>
        <p:spPr/>
        <p:txBody>
          <a:bodyPr/>
          <a:lstStyle/>
          <a:p>
            <a:r>
              <a:rPr lang="en-US" dirty="0"/>
              <a:t>Bring business before the assembly.</a:t>
            </a:r>
          </a:p>
          <a:p>
            <a:pPr lvl="1"/>
            <a:r>
              <a:rPr lang="en-US" dirty="0"/>
              <a:t>Form: “I move that (or “to”)….</a:t>
            </a:r>
          </a:p>
          <a:p>
            <a:pPr lvl="2"/>
            <a:r>
              <a:rPr lang="en-US" dirty="0"/>
              <a:t>Cannot be interrupted. </a:t>
            </a:r>
          </a:p>
          <a:p>
            <a:pPr lvl="2"/>
            <a:r>
              <a:rPr lang="en-US" dirty="0"/>
              <a:t>2</a:t>
            </a:r>
            <a:r>
              <a:rPr lang="en-US" baseline="30000" dirty="0"/>
              <a:t>nd</a:t>
            </a:r>
            <a:r>
              <a:rPr lang="en-US" dirty="0"/>
              <a:t> required </a:t>
            </a:r>
          </a:p>
          <a:p>
            <a:pPr lvl="2"/>
            <a:r>
              <a:rPr lang="en-US" dirty="0"/>
              <a:t>Is debatable</a:t>
            </a:r>
          </a:p>
          <a:p>
            <a:pPr lvl="2"/>
            <a:r>
              <a:rPr lang="en-US" dirty="0"/>
              <a:t>Is amendable </a:t>
            </a:r>
          </a:p>
          <a:p>
            <a:pPr lvl="2"/>
            <a:r>
              <a:rPr lang="en-US" dirty="0"/>
              <a:t>Majority vote required.  </a:t>
            </a:r>
          </a:p>
          <a:p>
            <a:pPr lvl="2"/>
            <a:endParaRPr lang="en-US" dirty="0"/>
          </a:p>
        </p:txBody>
      </p:sp>
      <p:pic>
        <p:nvPicPr>
          <p:cNvPr id="4" name="Picture 6"/>
          <p:cNvPicPr>
            <a:picLocks noChangeAspect="1" noChangeArrowheads="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19465" t="32208" r="26964" b="30657"/>
          <a:stretch/>
        </p:blipFill>
        <p:spPr bwMode="auto">
          <a:xfrm>
            <a:off x="7848600" y="5744644"/>
            <a:ext cx="1070760" cy="1113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4468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1000"/>
                                        <p:tgtEl>
                                          <p:spTgt spid="3">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1000"/>
                                        <p:tgtEl>
                                          <p:spTgt spid="3">
                                            <p:txEl>
                                              <p:pRg st="3" end="3"/>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1000"/>
                                        <p:tgtEl>
                                          <p:spTgt spid="3">
                                            <p:txEl>
                                              <p:pRg st="4" end="4"/>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1000"/>
                                        <p:tgtEl>
                                          <p:spTgt spid="3">
                                            <p:txEl>
                                              <p:pRg st="5" end="5"/>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down)">
                                      <p:cBhvr>
                                        <p:cTn id="25"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Subsidiary Motions</a:t>
            </a:r>
          </a:p>
        </p:txBody>
      </p:sp>
      <p:sp>
        <p:nvSpPr>
          <p:cNvPr id="3" name="Content Placeholder 2"/>
          <p:cNvSpPr>
            <a:spLocks noGrp="1"/>
          </p:cNvSpPr>
          <p:nvPr>
            <p:ph idx="1"/>
          </p:nvPr>
        </p:nvSpPr>
        <p:spPr/>
        <p:txBody>
          <a:bodyPr/>
          <a:lstStyle/>
          <a:p>
            <a:r>
              <a:rPr lang="en-US" dirty="0"/>
              <a:t>Assist the assembly in treating or deposing of a main motion. </a:t>
            </a:r>
          </a:p>
          <a:p>
            <a:pPr lvl="1"/>
            <a:r>
              <a:rPr lang="en-US" dirty="0"/>
              <a:t>Characteristics - 4</a:t>
            </a:r>
          </a:p>
          <a:p>
            <a:pPr lvl="2"/>
            <a:r>
              <a:rPr lang="en-US" dirty="0"/>
              <a:t>Always apply to another motion while it is pending, aids in treating or disposing of it, always does something to this other motion, that is changes the status in some way without adopting or rejecting it. </a:t>
            </a:r>
          </a:p>
          <a:p>
            <a:pPr lvl="2"/>
            <a:r>
              <a:rPr lang="en-US" dirty="0"/>
              <a:t>Apply to any main motion </a:t>
            </a:r>
          </a:p>
          <a:p>
            <a:pPr lvl="2"/>
            <a:r>
              <a:rPr lang="en-US" dirty="0"/>
              <a:t>Fit into an order of precedents</a:t>
            </a:r>
          </a:p>
          <a:p>
            <a:pPr lvl="2"/>
            <a:r>
              <a:rPr lang="en-US" dirty="0"/>
              <a:t>Time sensitivity  </a:t>
            </a:r>
          </a:p>
          <a:p>
            <a:pPr lvl="2"/>
            <a:endParaRPr lang="en-US" dirty="0"/>
          </a:p>
        </p:txBody>
      </p:sp>
      <p:pic>
        <p:nvPicPr>
          <p:cNvPr id="4" name="Picture 6"/>
          <p:cNvPicPr>
            <a:picLocks noChangeAspect="1" noChangeArrowheads="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19465" t="32208" r="26964" b="30657"/>
          <a:stretch/>
        </p:blipFill>
        <p:spPr bwMode="auto">
          <a:xfrm>
            <a:off x="7848600" y="5744644"/>
            <a:ext cx="1070760" cy="1113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024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Subsidiary Motions </a:t>
            </a:r>
            <a:r>
              <a:rPr lang="en-US" sz="2800" dirty="0"/>
              <a:t>cont.</a:t>
            </a:r>
            <a:r>
              <a:rPr lang="en-US" dirty="0"/>
              <a:t> </a:t>
            </a:r>
          </a:p>
        </p:txBody>
      </p:sp>
      <p:sp>
        <p:nvSpPr>
          <p:cNvPr id="3" name="Content Placeholder 2"/>
          <p:cNvSpPr>
            <a:spLocks noGrp="1"/>
          </p:cNvSpPr>
          <p:nvPr>
            <p:ph idx="1"/>
          </p:nvPr>
        </p:nvSpPr>
        <p:spPr/>
        <p:txBody>
          <a:bodyPr/>
          <a:lstStyle/>
          <a:p>
            <a:r>
              <a:rPr lang="en-US" dirty="0"/>
              <a:t>§11  Postponed Indefinitely  </a:t>
            </a:r>
          </a:p>
          <a:p>
            <a:pPr lvl="1"/>
            <a:r>
              <a:rPr lang="en-US" dirty="0"/>
              <a:t>Purpose- Kills the main motion</a:t>
            </a:r>
          </a:p>
          <a:p>
            <a:pPr lvl="2"/>
            <a:r>
              <a:rPr lang="en-US" dirty="0"/>
              <a:t>Form: </a:t>
            </a:r>
          </a:p>
          <a:p>
            <a:pPr lvl="2"/>
            <a:r>
              <a:rPr lang="en-US" dirty="0"/>
              <a:t>Cannot be interrupted</a:t>
            </a:r>
          </a:p>
          <a:p>
            <a:pPr lvl="2"/>
            <a:r>
              <a:rPr lang="en-US" dirty="0"/>
              <a:t>2</a:t>
            </a:r>
            <a:r>
              <a:rPr lang="en-US" baseline="30000" dirty="0"/>
              <a:t>nd</a:t>
            </a:r>
            <a:r>
              <a:rPr lang="en-US" dirty="0"/>
              <a:t> required </a:t>
            </a:r>
          </a:p>
          <a:p>
            <a:pPr lvl="2"/>
            <a:r>
              <a:rPr lang="en-US" dirty="0"/>
              <a:t>Debatable </a:t>
            </a:r>
          </a:p>
          <a:p>
            <a:pPr lvl="2"/>
            <a:r>
              <a:rPr lang="en-US" dirty="0"/>
              <a:t>Not amendable </a:t>
            </a:r>
          </a:p>
          <a:p>
            <a:pPr lvl="2"/>
            <a:r>
              <a:rPr lang="en-US" dirty="0"/>
              <a:t>Majority vote</a:t>
            </a:r>
          </a:p>
        </p:txBody>
      </p:sp>
      <p:pic>
        <p:nvPicPr>
          <p:cNvPr id="4" name="Picture 6"/>
          <p:cNvPicPr>
            <a:picLocks noChangeAspect="1" noChangeArrowheads="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465" t="32208" r="26964" b="30657"/>
          <a:stretch/>
        </p:blipFill>
        <p:spPr bwMode="auto">
          <a:xfrm>
            <a:off x="7848600" y="5744644"/>
            <a:ext cx="1070760" cy="1113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7342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additive="base">
                                        <p:cTn id="1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 calcmode="lin" valueType="num">
                                      <p:cBhvr additive="base">
                                        <p:cTn id="1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 calcmode="lin" valueType="num">
                                      <p:cBhvr additive="base">
                                        <p:cTn id="20"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 calcmode="lin" valueType="num">
                                      <p:cBhvr additive="base">
                                        <p:cTn id="2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 calcmode="lin" valueType="num">
                                      <p:cBhvr additive="base">
                                        <p:cTn id="28"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232489BAEBC5642B993278FFD478A0F" ma:contentTypeVersion="8" ma:contentTypeDescription="Create a new document." ma:contentTypeScope="" ma:versionID="6e6300955180f65706e4b16381de7e6d">
  <xsd:schema xmlns:xsd="http://www.w3.org/2001/XMLSchema" xmlns:xs="http://www.w3.org/2001/XMLSchema" xmlns:p="http://schemas.microsoft.com/office/2006/metadata/properties" xmlns:ns2="0fb20522-acc7-4313-a0e4-14b76f90e47e" targetNamespace="http://schemas.microsoft.com/office/2006/metadata/properties" ma:root="true" ma:fieldsID="57de66ac23aee07aaa80bedc38a8611d" ns2:_="">
    <xsd:import namespace="0fb20522-acc7-4313-a0e4-14b76f90e47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b20522-acc7-4313-a0e4-14b76f90e4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157DDC3-B0C3-40CB-81A4-79B91AD3412A}">
  <ds:schemaRefs>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0fb20522-acc7-4313-a0e4-14b76f90e47e"/>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1A143F3B-8137-4144-8EB9-61BA9B3F5FA2}">
  <ds:schemaRefs>
    <ds:schemaRef ds:uri="http://schemas.microsoft.com/sharepoint/v3/contenttype/forms"/>
  </ds:schemaRefs>
</ds:datastoreItem>
</file>

<file path=customXml/itemProps3.xml><?xml version="1.0" encoding="utf-8"?>
<ds:datastoreItem xmlns:ds="http://schemas.openxmlformats.org/officeDocument/2006/customXml" ds:itemID="{FB3DE684-2D9C-4362-9AA0-E9FEBB4DE7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fb20522-acc7-4313-a0e4-14b76f90e4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Flow</Template>
  <TotalTime>3587</TotalTime>
  <Words>810</Words>
  <Application>Microsoft Office PowerPoint</Application>
  <PresentationFormat>On-screen Show (4:3)</PresentationFormat>
  <Paragraphs>177</Paragraphs>
  <Slides>24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Calibri</vt:lpstr>
      <vt:lpstr>Constantia</vt:lpstr>
      <vt:lpstr>Wingdings 2</vt:lpstr>
      <vt:lpstr>Flow</vt:lpstr>
      <vt:lpstr>Roberts Rules of Order </vt:lpstr>
      <vt:lpstr>Basic Guidelines</vt:lpstr>
      <vt:lpstr>Basic Guidelines</vt:lpstr>
      <vt:lpstr>Basic Guidelines</vt:lpstr>
      <vt:lpstr>Basic Guidelines</vt:lpstr>
      <vt:lpstr>Order of Precedence</vt:lpstr>
      <vt:lpstr>Main Motions</vt:lpstr>
      <vt:lpstr>Subsidiary Motions</vt:lpstr>
      <vt:lpstr>Subsidiary Motions cont. </vt:lpstr>
      <vt:lpstr>Subsidiary Motions cont. </vt:lpstr>
      <vt:lpstr>Subsidiary Motions cont. </vt:lpstr>
      <vt:lpstr>Subsidiary Motions cont. </vt:lpstr>
      <vt:lpstr>Subsidiary Motions cont. </vt:lpstr>
      <vt:lpstr>Subsidiary Motions cont. </vt:lpstr>
      <vt:lpstr>Subsidiary Motions cont. </vt:lpstr>
      <vt:lpstr>Privileged Motions </vt:lpstr>
      <vt:lpstr>Privileged Motions cont.</vt:lpstr>
      <vt:lpstr>Privileged Motions cont.</vt:lpstr>
      <vt:lpstr>Note: Questions of Privilege </vt:lpstr>
      <vt:lpstr>Privileged Motions cont.</vt:lpstr>
      <vt:lpstr>Privileged Motions cont.</vt:lpstr>
      <vt:lpstr>Procedure in Small Boards (12 or less) </vt:lpstr>
      <vt:lpstr>Committees </vt:lpstr>
      <vt:lpstr>   Presenter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Roberts Rules of Order</dc:title>
  <dc:creator>Jim</dc:creator>
  <cp:lastModifiedBy>Nana Dankyi</cp:lastModifiedBy>
  <cp:revision>28</cp:revision>
  <dcterms:created xsi:type="dcterms:W3CDTF">2011-09-23T13:06:39Z</dcterms:created>
  <dcterms:modified xsi:type="dcterms:W3CDTF">2019-09-25T18:30:31Z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0x010100D232489BAEBC5642B993278FFD478A0F</vt:lpwstr>
  </property>
</Properties>
</file>