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9"/>
  </p:notesMasterIdLst>
  <p:sldIdLst>
    <p:sldId id="280" r:id="rId5"/>
    <p:sldId id="283" r:id="rId6"/>
    <p:sldId id="314" r:id="rId7"/>
    <p:sldId id="300" r:id="rId8"/>
    <p:sldId id="284" r:id="rId9"/>
    <p:sldId id="282" r:id="rId10"/>
    <p:sldId id="274" r:id="rId11"/>
    <p:sldId id="304" r:id="rId12"/>
    <p:sldId id="286" r:id="rId13"/>
    <p:sldId id="307" r:id="rId14"/>
    <p:sldId id="305" r:id="rId15"/>
    <p:sldId id="306" r:id="rId16"/>
    <p:sldId id="273" r:id="rId17"/>
    <p:sldId id="276" r:id="rId18"/>
    <p:sldId id="277" r:id="rId19"/>
    <p:sldId id="315" r:id="rId20"/>
    <p:sldId id="278" r:id="rId21"/>
    <p:sldId id="290" r:id="rId22"/>
    <p:sldId id="310" r:id="rId23"/>
    <p:sldId id="287" r:id="rId24"/>
    <p:sldId id="308" r:id="rId25"/>
    <p:sldId id="309" r:id="rId26"/>
    <p:sldId id="311" r:id="rId27"/>
    <p:sldId id="312" r:id="rId28"/>
    <p:sldId id="316" r:id="rId29"/>
    <p:sldId id="317" r:id="rId30"/>
    <p:sldId id="313" r:id="rId31"/>
    <p:sldId id="297" r:id="rId32"/>
    <p:sldId id="318" r:id="rId33"/>
    <p:sldId id="298" r:id="rId34"/>
    <p:sldId id="319" r:id="rId35"/>
    <p:sldId id="299" r:id="rId36"/>
    <p:sldId id="301" r:id="rId37"/>
    <p:sldId id="302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804525-19E5-770E-23F6-D8E1B2802491}" v="52" dt="2023-12-20T17:25:20.322"/>
    <p1510:client id="{98F2BF2C-85AE-8AE3-DBE8-D776390C4AB0}" v="36" dt="2023-11-17T20:06:38.4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3792" autoAdjust="0"/>
  </p:normalViewPr>
  <p:slideViewPr>
    <p:cSldViewPr snapToGrid="0">
      <p:cViewPr varScale="1">
        <p:scale>
          <a:sx n="59" d="100"/>
          <a:sy n="59" d="100"/>
        </p:scale>
        <p:origin x="892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05:52.36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24575,'5505'0'-1365,"-5478"0"-5461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06:03.62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94 24575,'1189'0'0,"-917"-15"0,-48 1 0,232 12 0,-234 4 0,-157-6 0,119-20 0,-7 0 0,518 11 92,-420 16-1549,-251-3-5369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06:23.51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06:31.32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3:07.17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2:08.81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1484 1 24575,'-724'0'0,"713"0"0,0 1 0,0 0 0,0 1 0,0 0 0,0 1 0,1 0 0,-1 0 0,1 1 0,0 1 0,0 0 0,0 0 0,1 1 0,-16 13 0,-30 20 0,30-22 0,0 1 0,-33 33 0,16-5 0,16-18 0,-40 35 0,39-38 0,2 1 0,1 2 0,1 0 0,-28 45 0,5-7 0,32-47 0,2 1 0,0 1 0,2 0 0,0 1 0,1 0 0,1 0 0,1 1 0,2 0 0,-6 40 0,5 11 0,5 130 0,3-93 0,-2 252 0,0-350 0,0 0 0,1-1 0,1 1 0,6 24 0,-6-32 0,-1 0 0,1 0 0,0 0 0,1 0 0,-1-1 0,1 1 0,0-1 0,0 0 0,1 0 0,-1 0 0,1 0 0,0 0 0,0-1 0,0 0 0,5 3 0,106 54 0,-89-46 0,34 14 0,-44-22 0,-1 1 0,0 0 0,0 1 0,-1 0 0,0 1 0,0 1 0,21 19 0,-30-24 0,0 0 0,1 0 0,0 0 0,0-1 0,0 0 0,0 0 0,13 5 0,1-2 0,27 7 0,-31-10 0,0 0 0,0 1 0,26 14 0,-14-3 0,-14-8 0,0 1 0,0-2 0,0 0 0,1-1 0,0 0 0,21 4 0,101 18 0,18 3 0,-101-26-18,98-4 1,-88-2-1313,-38 1-5496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2:15.44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187 62 24575,'-3'0'0,"-1"0"0,1 1 0,0 0 0,-1 0 0,1 0 0,0 0 0,0 0 0,0 1 0,-1-1 0,1 1 0,1 0 0,-1 0 0,0 0 0,0 0 0,1 0 0,-1 1 0,1-1 0,0 1 0,-3 3 0,-4 7 0,0 1 0,-12 27 0,8-15 0,1-3 0,1 1 0,2 0 0,0 1 0,2-1 0,1 2 0,-5 32 0,7-18 0,1 0 0,2 0 0,5 54 0,-3-90 0,0 1 0,0 0 0,0 0 0,0 0 0,1-1 0,-1 1 0,1-1 0,1 1 0,-1-1 0,0 0 0,1 0 0,0 0 0,3 4 0,0-3 0,0 1 0,0-1 0,0 0 0,1 0 0,0-1 0,-1 0 0,11 4 0,5 0 0,0 0 0,0-2 0,1 0 0,36 3 0,18-3 0,120-6 0,-79-2 0,-77 3 0,-28 0 0,0 0 0,1-1 0,-1 0 0,0-1 0,1-1 0,-1 0 0,0-1 0,17-5 0,-27 6 0,0 0 0,1 0 0,-1 0 0,0-1 0,0 1 0,0-1 0,0 0 0,-1 0 0,1 0 0,-1 0 0,3-4 0,20-42 0,-2 2 0,-15 35 0,-2 0 0,0 0 0,0-1 0,-1 0 0,-1 0 0,0 0 0,0 0 0,-2-1 0,3-20 0,-3-14 0,-4-67 0,-1 35 0,3 62 0,0 5 0,0 0 0,-1-1 0,0 1 0,-5-20 0,5 29 0,0 1 0,0 0 0,0 0 0,-1 0 0,1 0 0,-1 1 0,1-1 0,-1 0 0,0 1 0,0-1 0,0 1 0,-1-1 0,1 1 0,-1 0 0,1 0 0,-1 0 0,0 0 0,1 1 0,-1-1 0,0 1 0,0 0 0,0-1 0,-6 0 0,-141-29 0,95 20 0,26 5 0,-1 0 0,-31 0 0,-131 5 163,106 2-1691,60-1-5298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2:22.26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882 183 24575,'-15'-2'0,"0"0"0,0-1 0,0-1 0,0 0 0,0-1 0,1-1 0,-17-9 0,18 10 0,-38-21 0,37 18 0,0 1 0,0 0 0,-1 1 0,0 1 0,-1 0 0,1 1 0,-17-3 0,-127-23 0,125 21 0,0 2 0,0 1 0,-1 1 0,1 2 0,-41 2 0,71 1 0,-1 1 0,1 0 0,0 0 0,-1 0 0,1 1 0,0-1 0,0 1 0,0 0 0,0 0 0,0 1 0,1-1 0,-1 1 0,1 0 0,-1 0 0,1 0 0,0 0 0,0 1 0,0-1 0,1 1 0,-1-1 0,1 1 0,0 0 0,-2 6 0,-4 9 0,1 1 0,1 0 0,-6 37 0,6-27 0,-3 28 0,3-1 0,3 1 0,5 89 0,0-39 0,-3-52 0,3 66 0,-2-116 0,1-1 0,0 1 0,0 0 0,1-1 0,0 0 0,0 1 0,0-1 0,0 0 0,1 0 0,0 0 0,0 0 0,1 0 0,-1-1 0,8 8 0,3 0 0,0 0 0,1-2 0,21 13 0,-27-17 0,2 0 0,0-1 0,0 0 0,1 0 0,-1-1 0,1-1 0,0 0 0,0 0 0,22 1 0,8-2 0,52-5 0,-30 0 0,39 4 0,67-4 0,-161 2 0,-1 0 0,1-1 0,-1 0 0,1 0 0,-1-1 0,0 0 0,10-6 0,4-3 0,23-18 0,-26 16 0,36-19 0,-34 22 0,-1-2 0,37-28 0,-35 24 0,-15 10 0,0 0 0,-1 0 0,1 0 0,-2-1 0,1 0 0,7-14 0,6-9 0,-12 20 0,-1 1 0,0-1 0,-1-1 0,0 1 0,-1-1 0,0 0 0,-1 0 0,-1 0 0,3-20 0,-3 2 0,-2 0 0,-5-54 0,4 78 16,0 0 0,-1 0 0,0 0 0,0 0 0,0 0 0,-1 0 0,0 1 0,0-1 0,0 1 0,-1 0 0,0 0 0,0 0 0,0 0 0,-1 1 0,1-1 0,-1 1 0,0 0 0,0 1 0,-1-1 0,-8-3 0,-11-6-298,-1 2-1,0 1 1,-36-9 0,41 13-290,-4-1-6254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2:53.67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2:59.91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3:00.84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24575,'0'0'-8191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3:01.21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2:53.67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24575,'0'0'-8191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2:59.91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3:00.84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24575,'0'0'-8191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3:01.21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24575,'0'0'-8191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2:53.67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24575,'0'0'-8191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2:59.91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24575,'0'0'-8191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3:00.84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24575,'0'0'-8191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3:01.21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6FCE5-B7BA-424B-BE4B-66BAA8060665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A2140-FC1F-4493-B452-80EBD2EA1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692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A2140-FC1F-4493-B452-80EBD2EA16E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892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A2140-FC1F-4493-B452-80EBD2EA16E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985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81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074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96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17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23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99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58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752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848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67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912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313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301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5171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6977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0230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714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0E3847"/>
            </a:gs>
            <a:gs pos="12000">
              <a:srgbClr val="376B5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564DD3A-2903-4B25-A9E2-D9F6685B63F9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847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customXml" Target="../ink/ink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customXml" Target="../ink/ink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Relationship Id="rId4" Type="http://schemas.openxmlformats.org/officeDocument/2006/relationships/customXml" Target="../ink/ink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customXml" Target="../ink/ink6.xml"/><Relationship Id="rId7" Type="http://schemas.openxmlformats.org/officeDocument/2006/relationships/customXml" Target="../ink/ink8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customXml" Target="../ink/ink7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.xml"/><Relationship Id="rId5" Type="http://schemas.openxmlformats.org/officeDocument/2006/relationships/customXml" Target="../ink/ink11.xml"/><Relationship Id="rId4" Type="http://schemas.openxmlformats.org/officeDocument/2006/relationships/customXml" Target="../ink/ink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6.xml"/><Relationship Id="rId5" Type="http://schemas.openxmlformats.org/officeDocument/2006/relationships/customXml" Target="../ink/ink15.xml"/><Relationship Id="rId4" Type="http://schemas.openxmlformats.org/officeDocument/2006/relationships/customXml" Target="../ink/ink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0.xml"/><Relationship Id="rId5" Type="http://schemas.openxmlformats.org/officeDocument/2006/relationships/customXml" Target="../ink/ink19.xml"/><Relationship Id="rId4" Type="http://schemas.openxmlformats.org/officeDocument/2006/relationships/customXml" Target="../ink/ink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42680-711E-CA4A-80B2-14F550A708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310641"/>
            <a:ext cx="12191999" cy="1361439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Guidelines for Reviewers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D85C8E-E679-22B0-2592-0EEA992E5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399903"/>
            <a:ext cx="12192000" cy="1757680"/>
          </a:xfrm>
        </p:spPr>
        <p:txBody>
          <a:bodyPr>
            <a:noAutofit/>
          </a:bodyPr>
          <a:lstStyle/>
          <a:p>
            <a:pPr algn="ctr"/>
            <a:r>
              <a:rPr lang="en-US" sz="3000" dirty="0">
                <a:solidFill>
                  <a:schemeClr val="tx1"/>
                </a:solidFill>
                <a:cs typeface="Arial Bold" panose="020B0704020202020204" pitchFamily="34" charset="0"/>
              </a:rPr>
              <a:t>How THE PANEL GETS ITS WORK DONE</a:t>
            </a:r>
          </a:p>
          <a:p>
            <a:pPr algn="ctr">
              <a:spcBef>
                <a:spcPts val="2400"/>
              </a:spcBef>
            </a:pPr>
            <a:r>
              <a:rPr lang="en-US" sz="3000" dirty="0">
                <a:solidFill>
                  <a:schemeClr val="tx1"/>
                </a:solidFill>
                <a:cs typeface="Arial Bold" panose="020B0704020202020204" pitchFamily="34" charset="0"/>
              </a:rPr>
              <a:t>HOW to evaluate documentation and determine if a standard is fully met</a:t>
            </a:r>
          </a:p>
        </p:txBody>
      </p:sp>
    </p:spTree>
    <p:extLst>
      <p:ext uri="{BB962C8B-B14F-4D97-AF65-F5344CB8AC3E}">
        <p14:creationId xmlns:p14="http://schemas.microsoft.com/office/powerpoint/2010/main" val="612243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F16D-CB86-F072-7516-3D67F82C5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HOW THE PANEL 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GETS ITS WORK 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521F1-348D-20BB-5CCB-BF7C6BFF6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FIVE PANEL MEETINGS (AND A BRIEF INTERLUDE):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INTRO – 30- 45 minutes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400" b="1" dirty="0">
                <a:latin typeface="Arial"/>
                <a:cs typeface="Arial"/>
              </a:rPr>
              <a:t>MANAGEMENT– 60 - 120 minutes (x2 sessions)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400" b="1" dirty="0">
                <a:latin typeface="Arial"/>
                <a:cs typeface="Arial"/>
              </a:rPr>
              <a:t>PROGRAMS – 60 to 120 minutes (x2 sessions)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INTERVIEWS AND VIRTUAL SITE VISITS – Total 2.5 hrs.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DRAFT REPORT…30 – 45 minutes. Report is Finalized, sent to OSAC.</a:t>
            </a:r>
          </a:p>
          <a:p>
            <a:pPr marL="0" indent="0">
              <a:buClr>
                <a:srgbClr val="FFFFFF"/>
              </a:buClr>
              <a:buNone/>
            </a:pPr>
            <a:r>
              <a:rPr lang="en-US" sz="2400" b="1" dirty="0">
                <a:latin typeface="Arial"/>
                <a:cs typeface="Arial"/>
              </a:rPr>
              <a:t>Each panel member independently schedules time to read the materials in advance.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467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B9507-753E-CE85-D388-9D8AD18D0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0873"/>
            <a:ext cx="9404723" cy="1400530"/>
          </a:xfrm>
        </p:spPr>
        <p:txBody>
          <a:bodyPr/>
          <a:lstStyle/>
          <a:p>
            <a:r>
              <a:rPr lang="en-US" dirty="0">
                <a:cs typeface="Arial Bold" panose="020B0704020202020204" pitchFamily="34" charset="0"/>
              </a:rPr>
              <a:t>HOW THE PANEL </a:t>
            </a:r>
            <a:br>
              <a:rPr lang="en-US" dirty="0">
                <a:cs typeface="Arial Bold" panose="020B0704020202020204" pitchFamily="34" charset="0"/>
              </a:rPr>
            </a:br>
            <a:r>
              <a:rPr lang="en-US" dirty="0">
                <a:cs typeface="Arial Bold" panose="020B0704020202020204" pitchFamily="34" charset="0"/>
              </a:rPr>
              <a:t>GETS ITS WORK DONE,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0C93D-36B9-9D7A-D6C1-E4013E90E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63804"/>
            <a:ext cx="9730943" cy="48050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latin typeface="Arial Bold" panose="020B0704020202020204" pitchFamily="34" charset="0"/>
                <a:cs typeface="Arial Bold" panose="020B0704020202020204" pitchFamily="34" charset="0"/>
              </a:rPr>
              <a:t>After the second meeting, which discusses the Management standards, the panel’s initial scoring is sent to the organization/school contact person.  </a:t>
            </a:r>
          </a:p>
          <a:p>
            <a:pPr marL="0" indent="0">
              <a:buNone/>
            </a:pPr>
            <a:endParaRPr lang="en-US" sz="2400" b="1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latin typeface="Arial Bold" panose="020B0704020202020204" pitchFamily="34" charset="0"/>
                <a:cs typeface="Arial Bold" panose="020B0704020202020204" pitchFamily="34" charset="0"/>
              </a:rPr>
              <a:t>Where the panel is unable to find sufficient evidence to score one or more items, the scoring includes specific feedback, explanations and/or questions to assist the organization/school in improving their response to those items. 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481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B9507-753E-CE85-D388-9D8AD18D0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0873"/>
            <a:ext cx="9404723" cy="1400530"/>
          </a:xfrm>
        </p:spPr>
        <p:txBody>
          <a:bodyPr/>
          <a:lstStyle/>
          <a:p>
            <a:r>
              <a:rPr lang="en-US" dirty="0">
                <a:cs typeface="Arial Bold" panose="020B0704020202020204" pitchFamily="34" charset="0"/>
              </a:rPr>
              <a:t>HOW THE PANEL </a:t>
            </a:r>
            <a:br>
              <a:rPr lang="en-US" dirty="0">
                <a:cs typeface="Arial Bold" panose="020B0704020202020204" pitchFamily="34" charset="0"/>
              </a:rPr>
            </a:br>
            <a:r>
              <a:rPr lang="en-US" dirty="0">
                <a:cs typeface="Arial Bold" panose="020B0704020202020204" pitchFamily="34" charset="0"/>
              </a:rPr>
              <a:t>GETS ITS WORK DONE,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0C93D-36B9-9D7A-D6C1-E4013E90E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730943" cy="43542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latin typeface="Arial Bold" panose="020B0704020202020204" pitchFamily="34" charset="0"/>
                <a:cs typeface="Arial Bold" panose="020B0704020202020204" pitchFamily="34" charset="0"/>
              </a:rPr>
              <a:t>While the panel waits for that response, a third meeting on the Program standards is scheduled. </a:t>
            </a:r>
          </a:p>
          <a:p>
            <a:pPr marL="0" indent="0">
              <a:buNone/>
            </a:pPr>
            <a:endParaRPr lang="en-US" sz="2400" b="1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latin typeface="Arial Bold" panose="020B0704020202020204" pitchFamily="34" charset="0"/>
                <a:cs typeface="Arial Bold" panose="020B0704020202020204" pitchFamily="34" charset="0"/>
              </a:rPr>
              <a:t>Again, panel’s initial scoring is sent to the organization/school along with specific feedback and/or questions, if needed.  </a:t>
            </a:r>
          </a:p>
          <a:p>
            <a:pPr marL="0" indent="0">
              <a:buNone/>
            </a:pPr>
            <a:endParaRPr lang="en-US" sz="2400" b="1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latin typeface="Arial Bold" panose="020B0704020202020204" pitchFamily="34" charset="0"/>
                <a:cs typeface="Arial Bold" panose="020B0704020202020204" pitchFamily="34" charset="0"/>
              </a:rPr>
              <a:t>An additional Management and an additional Program session are scheduled, when the responses are received. 	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35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F16D-CB86-F072-7516-3D67F82C5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TIME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521F1-348D-20BB-5CCB-BF7C6BFF6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858948"/>
            <a:ext cx="8946541" cy="419548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ALL PANEL MEETINGS ARE SCHEDULED AT </a:t>
            </a:r>
          </a:p>
          <a:p>
            <a:pPr marL="0" indent="0">
              <a:buNone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MUTUAL CONVENIENCE OF ALL MEMBERS.</a:t>
            </a:r>
          </a:p>
          <a:p>
            <a:pPr marL="0" indent="0">
              <a:buNone/>
            </a:pP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INTERVIEWS ARE SCHEDULED AT CONVENIENCE </a:t>
            </a:r>
          </a:p>
          <a:p>
            <a:pPr marL="0" indent="0">
              <a:buNone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OF PANEL MEMBER AND INTERVIEWEE.</a:t>
            </a:r>
          </a:p>
          <a:p>
            <a:pPr marL="0" indent="0">
              <a:buNone/>
            </a:pP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VIRTUAL SITE VISIT IS SCHEDULED AT </a:t>
            </a:r>
          </a:p>
          <a:p>
            <a:pPr marL="0" indent="0">
              <a:buNone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CONVENIENCE OF MEMBER AND </a:t>
            </a:r>
          </a:p>
          <a:p>
            <a:pPr marL="0" indent="0">
              <a:buNone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ORGANIZATION/SCHOOL CONTACT PERSON.</a:t>
            </a:r>
          </a:p>
        </p:txBody>
      </p:sp>
    </p:spTree>
    <p:extLst>
      <p:ext uri="{BB962C8B-B14F-4D97-AF65-F5344CB8AC3E}">
        <p14:creationId xmlns:p14="http://schemas.microsoft.com/office/powerpoint/2010/main" val="3241419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5DA6A-2D64-4ADF-8B43-46F60178A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258292"/>
            <a:ext cx="12192000" cy="2521526"/>
          </a:xfrm>
        </p:spPr>
        <p:txBody>
          <a:bodyPr vert="horz" lIns="91440" tIns="45720" rIns="91440" bIns="45720" rtlCol="0" anchor="t">
            <a:normAutofit fontScale="40000" lnSpcReduction="20000"/>
          </a:bodyPr>
          <a:lstStyle/>
          <a:p>
            <a:pPr marL="114300" indent="0" algn="ctr">
              <a:buNone/>
            </a:pPr>
            <a:r>
              <a:rPr lang="en-US" sz="8800" b="1" dirty="0">
                <a:latin typeface="Arial Bold" panose="020B0704020202020204" pitchFamily="34" charset="0"/>
                <a:cs typeface="Arial Bold" panose="020B0704020202020204" pitchFamily="34" charset="0"/>
              </a:rPr>
              <a:t>MANAGEMENT STANDARDS</a:t>
            </a:r>
          </a:p>
          <a:p>
            <a:pPr marL="114300" indent="0" algn="ctr">
              <a:buNone/>
            </a:pPr>
            <a:r>
              <a:rPr lang="en-US" sz="8800" b="1" dirty="0">
                <a:latin typeface="Arial Bold" panose="020B0704020202020204" pitchFamily="34" charset="0"/>
                <a:cs typeface="Arial Bold" panose="020B0704020202020204" pitchFamily="34" charset="0"/>
              </a:rPr>
              <a:t>PROGRAM STANDARDS</a:t>
            </a:r>
          </a:p>
          <a:p>
            <a:pPr marL="114300" indent="0" algn="ctr">
              <a:buNone/>
            </a:pPr>
            <a:endParaRPr lang="en-US" sz="8800" b="1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114300" indent="0" algn="ctr">
              <a:buNone/>
            </a:pPr>
            <a:r>
              <a:rPr lang="en-US" sz="6400" b="1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Download or view the standards here:</a:t>
            </a:r>
          </a:p>
          <a:p>
            <a:pPr marL="114300" indent="0" algn="ctr">
              <a:buNone/>
            </a:pPr>
            <a:r>
              <a:rPr lang="en-US" sz="6400" b="1" u="sng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https://www.aerbvi.org/organizations-agencies-and-schools-for-the-blind-</a:t>
            </a:r>
            <a:endParaRPr lang="en-US" sz="6400" b="1" u="sng" dirty="0">
              <a:effectLst/>
              <a:latin typeface="Arial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DF1287C-9164-41E1-B872-B265FE7FA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EVALUATING THE STANDARDS</a:t>
            </a:r>
          </a:p>
        </p:txBody>
      </p:sp>
    </p:spTree>
    <p:extLst>
      <p:ext uri="{BB962C8B-B14F-4D97-AF65-F5344CB8AC3E}">
        <p14:creationId xmlns:p14="http://schemas.microsoft.com/office/powerpoint/2010/main" val="1551465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9F62465-BBDB-49E1-AB3F-D33EAF683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1" y="605118"/>
            <a:ext cx="9404723" cy="1162722"/>
          </a:xfrm>
        </p:spPr>
        <p:txBody>
          <a:bodyPr/>
          <a:lstStyle/>
          <a:p>
            <a:r>
              <a:rPr lang="en-US" dirty="0">
                <a:cs typeface="Arial Bold" panose="020B0704020202020204" pitchFamily="34" charset="0"/>
              </a:rPr>
              <a:t>ALL MANAGEMENT STANDARDS MUST BE FULLY MET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6AEF2-9C00-20A0-683F-8B0F4AB55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849120"/>
            <a:ext cx="8946541" cy="439927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000" b="1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3000" b="1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MANAGEMENT </a:t>
            </a:r>
            <a:r>
              <a:rPr lang="en-US" sz="3000" b="1" dirty="0">
                <a:latin typeface="Arial Bold" panose="020B0704020202020204" pitchFamily="34" charset="0"/>
                <a:cs typeface="Arial Bold" panose="020B0704020202020204" pitchFamily="34" charset="0"/>
              </a:rPr>
              <a:t>standards are considered Absolute and </a:t>
            </a:r>
            <a:r>
              <a:rPr lang="en-US" sz="3000" b="1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must be fully met</a:t>
            </a:r>
            <a:r>
              <a:rPr lang="en-US" sz="3000" b="1" dirty="0">
                <a:latin typeface="Arial Bold" panose="020B0704020202020204" pitchFamily="34" charset="0"/>
                <a:cs typeface="Arial Bold" panose="020B0704020202020204" pitchFamily="34" charset="0"/>
              </a:rPr>
              <a:t> for an organization or school to be FULLY accredited</a:t>
            </a:r>
            <a:r>
              <a:rPr lang="en-US" sz="3000" b="1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. </a:t>
            </a:r>
            <a:r>
              <a:rPr lang="en-US" sz="3000" b="1" dirty="0">
                <a:latin typeface="Arial Bold" panose="020B0704020202020204" pitchFamily="34" charset="0"/>
                <a:cs typeface="Arial Bold" panose="020B0704020202020204" pitchFamily="34" charset="0"/>
              </a:rPr>
              <a:t> </a:t>
            </a:r>
            <a:endParaRPr lang="en-US" sz="3000" b="1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endParaRPr lang="en-US" sz="30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567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9F62465-BBDB-49E1-AB3F-D33EAF683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1" y="605118"/>
            <a:ext cx="9404723" cy="1162722"/>
          </a:xfrm>
        </p:spPr>
        <p:txBody>
          <a:bodyPr/>
          <a:lstStyle/>
          <a:p>
            <a:r>
              <a:rPr lang="en-US" dirty="0">
                <a:cs typeface="Arial Bold" panose="020B0704020202020204" pitchFamily="34" charset="0"/>
              </a:rPr>
              <a:t>CERTAIN PROGRAM STANDARDS MUST BE FULLY MET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6AEF2-9C00-20A0-683F-8B0F4AB55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849120"/>
            <a:ext cx="9825945" cy="439927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000" b="1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3000" b="1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PROGRAM </a:t>
            </a:r>
            <a:r>
              <a:rPr lang="en-US" sz="3000" b="1" dirty="0">
                <a:latin typeface="Arial Bold" panose="020B0704020202020204" pitchFamily="34" charset="0"/>
                <a:cs typeface="Arial Bold" panose="020B0704020202020204" pitchFamily="34" charset="0"/>
              </a:rPr>
              <a:t>standards indicated by an asterisk (*) also are Absolute and </a:t>
            </a:r>
            <a:r>
              <a:rPr lang="en-US" sz="3000" b="1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must be fully met</a:t>
            </a:r>
            <a:r>
              <a:rPr lang="en-US" sz="3000" b="1" dirty="0">
                <a:latin typeface="Arial Bold" panose="020B0704020202020204" pitchFamily="34" charset="0"/>
                <a:cs typeface="Arial Bold" panose="020B0704020202020204" pitchFamily="34" charset="0"/>
              </a:rPr>
              <a:t> for an organization or school to be FULLY accredited</a:t>
            </a:r>
            <a:r>
              <a:rPr lang="en-US" sz="3000" b="1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. </a:t>
            </a:r>
            <a:r>
              <a:rPr lang="en-US" sz="3000" b="1" dirty="0">
                <a:latin typeface="Arial Bold" panose="020B0704020202020204" pitchFamily="34" charset="0"/>
                <a:cs typeface="Arial Bold" panose="020B0704020202020204" pitchFamily="34" charset="0"/>
              </a:rPr>
              <a:t> </a:t>
            </a:r>
          </a:p>
          <a:p>
            <a:pPr marL="0" indent="0">
              <a:buNone/>
            </a:pPr>
            <a:endParaRPr lang="en-US" sz="3000" b="1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3000" b="1" dirty="0">
                <a:latin typeface="Arial Bold" panose="020B0704020202020204" pitchFamily="34" charset="0"/>
                <a:cs typeface="Arial Bold" panose="020B0704020202020204" pitchFamily="34" charset="0"/>
              </a:rPr>
              <a:t>The remaining PROGRAM standards are considered Critical standards; 95% must be fully met for Full accreditation.</a:t>
            </a:r>
            <a:endParaRPr lang="en-US" sz="3000" b="1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endParaRPr lang="en-US" sz="30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686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5DA6A-2D64-4ADF-8B43-46F60178A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615440"/>
            <a:ext cx="10402888" cy="41480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4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3100" b="0" i="0" dirty="0">
                <a:effectLst/>
                <a:latin typeface="Arial Bold"/>
                <a:cs typeface="Arial Bold"/>
              </a:rPr>
              <a:t>Organizations/Schools provide a </a:t>
            </a:r>
            <a:r>
              <a:rPr lang="en-US" sz="3100" dirty="0">
                <a:latin typeface="Arial Bold"/>
                <a:cs typeface="Arial Bold"/>
              </a:rPr>
              <a:t>HYPERLINK</a:t>
            </a:r>
            <a:r>
              <a:rPr lang="en-US" sz="3100" b="0" i="0" dirty="0">
                <a:effectLst/>
                <a:latin typeface="Arial Bold"/>
                <a:cs typeface="Arial Bold"/>
              </a:rPr>
              <a:t> to their specific documentation in the Supporting Documents </a:t>
            </a:r>
            <a:r>
              <a:rPr lang="en-US" sz="3100" dirty="0">
                <a:latin typeface="Arial Bold"/>
                <a:cs typeface="Arial Bold"/>
              </a:rPr>
              <a:t>column for each standard </a:t>
            </a:r>
            <a:r>
              <a:rPr lang="en-US" sz="3100" b="0" i="0" dirty="0">
                <a:effectLst/>
                <a:latin typeface="Arial Bold"/>
                <a:cs typeface="Arial Bold"/>
              </a:rPr>
              <a:t>on the Management Forms and each standard on the</a:t>
            </a:r>
            <a:r>
              <a:rPr lang="en-US" sz="3100" dirty="0">
                <a:latin typeface="Arial Bold"/>
                <a:cs typeface="Arial Bold"/>
              </a:rPr>
              <a:t> </a:t>
            </a:r>
            <a:r>
              <a:rPr lang="en-US" sz="3100" b="0" i="0" dirty="0">
                <a:effectLst/>
                <a:latin typeface="Arial Bold"/>
                <a:cs typeface="Arial Bold"/>
              </a:rPr>
              <a:t>Program Forms.</a:t>
            </a:r>
          </a:p>
          <a:p>
            <a:pPr marL="0" indent="0">
              <a:buNone/>
            </a:pPr>
            <a:endParaRPr lang="en-US" sz="31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31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Reviewers click on the link to access the information. </a:t>
            </a:r>
            <a:endParaRPr lang="en-US" sz="31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E395266-2ABA-40FF-A9FD-FBFFCE26F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EVALUATING THE DOCUMENTATION</a:t>
            </a:r>
          </a:p>
        </p:txBody>
      </p:sp>
    </p:spTree>
    <p:extLst>
      <p:ext uri="{BB962C8B-B14F-4D97-AF65-F5344CB8AC3E}">
        <p14:creationId xmlns:p14="http://schemas.microsoft.com/office/powerpoint/2010/main" val="3425490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5DA6A-2D64-4ADF-8B43-46F60178A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615440"/>
            <a:ext cx="9861924" cy="414805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endParaRPr lang="en-US" sz="24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42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Links can be documents, or comments. </a:t>
            </a:r>
          </a:p>
          <a:p>
            <a:pPr marL="0" indent="0">
              <a:buNone/>
            </a:pPr>
            <a:endParaRPr lang="en-US" sz="42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42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The next two slides illustrate these two </a:t>
            </a:r>
          </a:p>
          <a:p>
            <a:pPr marL="0" indent="0">
              <a:buNone/>
            </a:pPr>
            <a:r>
              <a:rPr lang="en-US" sz="42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types of links.</a:t>
            </a:r>
          </a:p>
          <a:p>
            <a:pPr marL="0" indent="0">
              <a:buNone/>
            </a:pPr>
            <a:endParaRPr lang="en-US" sz="28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	</a:t>
            </a:r>
            <a:endParaRPr lang="en-US" sz="2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sz="2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E395266-2ABA-40FF-A9FD-FBFFCE26F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EVALUATING THE DOCUMENTATION</a:t>
            </a:r>
          </a:p>
        </p:txBody>
      </p:sp>
    </p:spTree>
    <p:extLst>
      <p:ext uri="{BB962C8B-B14F-4D97-AF65-F5344CB8AC3E}">
        <p14:creationId xmlns:p14="http://schemas.microsoft.com/office/powerpoint/2010/main" val="1404989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5DA6A-2D64-4ADF-8B43-46F60178A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615440"/>
            <a:ext cx="9861924" cy="41480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4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endParaRPr lang="en-US" sz="2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E395266-2ABA-40FF-A9FD-FBFFCE26F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EVALUATING THE DOCUMENTATION</a:t>
            </a:r>
          </a:p>
        </p:txBody>
      </p:sp>
      <p:pic>
        <p:nvPicPr>
          <p:cNvPr id="1026" name="Picture 2" descr="Graphical user interface, text, application, Word&#10;&#10;Description automatically generated">
            <a:extLst>
              <a:ext uri="{FF2B5EF4-FFF2-40B4-BE49-F238E27FC236}">
                <a16:creationId xmlns:a16="http://schemas.microsoft.com/office/drawing/2014/main" id="{624160D3-5D00-1D39-DD6B-4642A2FAB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F32B5A6-91C4-D8DE-4F31-CC6DF9A143F1}"/>
                  </a:ext>
                </a:extLst>
              </p14:cNvPr>
              <p14:cNvContentPartPr/>
              <p14:nvPr/>
            </p14:nvContentPartPr>
            <p14:xfrm>
              <a:off x="8436206" y="3428434"/>
              <a:ext cx="199188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F32B5A6-91C4-D8DE-4F31-CC6DF9A143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27206" y="3419794"/>
                <a:ext cx="200952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3541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5DA6A-2D64-4ADF-8B43-46F60178A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615440"/>
            <a:ext cx="9861924" cy="41480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4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endParaRPr lang="en-US" sz="2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E395266-2ABA-40FF-A9FD-FBFFCE26F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EVALUATING THE DOCUMENTATION</a:t>
            </a:r>
          </a:p>
        </p:txBody>
      </p:sp>
      <p:pic>
        <p:nvPicPr>
          <p:cNvPr id="2050" name="Picture 2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9F346111-C69E-C504-D62A-E2E8F0F27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5E4FF3A-D13E-36E8-92BC-E8F34A8BD768}"/>
                  </a:ext>
                </a:extLst>
              </p14:cNvPr>
              <p14:cNvContentPartPr/>
              <p14:nvPr/>
            </p14:nvContentPartPr>
            <p14:xfrm>
              <a:off x="6541886" y="4777354"/>
              <a:ext cx="1362240" cy="33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5E4FF3A-D13E-36E8-92BC-E8F34A8BD76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33246" y="4768354"/>
                <a:ext cx="1379880" cy="5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957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0C457-AA89-468F-9783-675062AFE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230581"/>
            <a:ext cx="10816546" cy="399010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000" dirty="0">
                <a:latin typeface="Arial Bold" panose="020B0704020202020204" pitchFamily="34" charset="0"/>
                <a:cs typeface="Arial Bold" panose="020B0704020202020204" pitchFamily="34" charset="0"/>
              </a:rPr>
              <a:t>The organization/school </a:t>
            </a:r>
            <a:r>
              <a:rPr lang="en-US" sz="40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should provide links to specific </a:t>
            </a:r>
          </a:p>
          <a:p>
            <a:pPr marL="0" indent="0">
              <a:buNone/>
            </a:pPr>
            <a:r>
              <a:rPr lang="en-US" sz="40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pages, or to the exact web address that provides the </a:t>
            </a:r>
          </a:p>
          <a:p>
            <a:pPr marL="0" indent="0">
              <a:buNone/>
            </a:pPr>
            <a:r>
              <a:rPr lang="en-US" sz="40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evidence of compliance with the standard. </a:t>
            </a:r>
          </a:p>
          <a:p>
            <a:pPr marL="0" indent="0">
              <a:buNone/>
            </a:pPr>
            <a:endParaRPr lang="en-US" sz="40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40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It should be clear where to look:</a:t>
            </a:r>
          </a:p>
          <a:p>
            <a:pPr marL="0" indent="0">
              <a:buNone/>
            </a:pPr>
            <a:r>
              <a:rPr lang="en-US" sz="4000" dirty="0">
                <a:latin typeface="Arial Bold" panose="020B0704020202020204" pitchFamily="34" charset="0"/>
                <a:cs typeface="Arial Bold" panose="020B0704020202020204" pitchFamily="34" charset="0"/>
              </a:rPr>
              <a:t>Reviewers should </a:t>
            </a:r>
            <a:r>
              <a:rPr lang="en-US" sz="4000" u="sng" dirty="0">
                <a:latin typeface="Arial Bold" panose="020B0704020202020204" pitchFamily="34" charset="0"/>
                <a:cs typeface="Arial Bold" panose="020B0704020202020204" pitchFamily="34" charset="0"/>
              </a:rPr>
              <a:t>not </a:t>
            </a:r>
            <a:r>
              <a:rPr lang="en-US" sz="4000" dirty="0">
                <a:latin typeface="Arial Bold" panose="020B0704020202020204" pitchFamily="34" charset="0"/>
                <a:cs typeface="Arial Bold" panose="020B0704020202020204" pitchFamily="34" charset="0"/>
              </a:rPr>
              <a:t>have to read a lengthy document.</a:t>
            </a:r>
            <a:r>
              <a:rPr lang="en-US" sz="40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  </a:t>
            </a:r>
          </a:p>
          <a:p>
            <a:pPr marL="0" indent="0">
              <a:buNone/>
            </a:pPr>
            <a:r>
              <a:rPr lang="en-US" sz="40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Reviewers should </a:t>
            </a:r>
            <a:r>
              <a:rPr lang="en-US" sz="4000" b="0" i="0" u="sng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not </a:t>
            </a:r>
            <a:r>
              <a:rPr lang="en-US" sz="40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have to search through </a:t>
            </a:r>
            <a:r>
              <a:rPr lang="en-US" sz="4000" dirty="0">
                <a:latin typeface="Arial Bold" panose="020B0704020202020204" pitchFamily="34" charset="0"/>
                <a:cs typeface="Arial Bold" panose="020B0704020202020204" pitchFamily="34" charset="0"/>
              </a:rPr>
              <a:t>a </a:t>
            </a:r>
            <a:r>
              <a:rPr lang="en-US" sz="40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whole  </a:t>
            </a:r>
          </a:p>
          <a:p>
            <a:pPr marL="0" indent="0">
              <a:buNone/>
            </a:pPr>
            <a:r>
              <a:rPr lang="en-US" sz="40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website to find the documentation needed. </a:t>
            </a:r>
          </a:p>
          <a:p>
            <a:pPr marL="0" indent="0">
              <a:buNone/>
            </a:pPr>
            <a:endParaRPr lang="en-US" sz="40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endParaRPr lang="en-US" sz="24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endParaRPr lang="en-US" sz="24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b="1" kern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F48711E-6FB7-4B90-AA29-F33DE3BD2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365196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EVALUATING THE DOCUMENTATION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Part 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69D4850-9D62-61F1-7B25-788538F21E91}"/>
                  </a:ext>
                </a:extLst>
              </p14:cNvPr>
              <p14:cNvContentPartPr/>
              <p14:nvPr/>
            </p14:nvContentPartPr>
            <p14:xfrm>
              <a:off x="1436726" y="2426914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69D4850-9D62-61F1-7B25-788538F21E9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28086" y="2417914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FFB7696-2974-D362-0EBC-9DE6BC2BF647}"/>
                  </a:ext>
                </a:extLst>
              </p14:cNvPr>
              <p14:cNvContentPartPr/>
              <p14:nvPr/>
            </p14:nvContentPartPr>
            <p14:xfrm>
              <a:off x="5377286" y="2796994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FFB7696-2974-D362-0EBC-9DE6BC2BF64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68646" y="2788354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3987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8B8D5-6B1F-7247-A6AF-C93A4FE99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615440"/>
            <a:ext cx="9593377" cy="46329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latin typeface="Arial Bold" panose="020B0704020202020204" pitchFamily="34" charset="0"/>
                <a:cs typeface="Arial Bold" panose="020B0704020202020204" pitchFamily="34" charset="0"/>
              </a:rPr>
              <a:t>It’s OK if a reviewer finds evidence that applies to one standard, while looking for documentation on another one.</a:t>
            </a:r>
          </a:p>
          <a:p>
            <a:pPr marL="0" indent="0"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REMEMBER…If you find what you need, that’s a good thing.</a:t>
            </a:r>
          </a:p>
          <a:p>
            <a:pPr marL="0" indent="0"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BUT don’t get lost in the weeds, playing “hide and seek.” The panel can request additional documentation if needed.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FAEB1AE-86C6-48A0-B5C4-BED6B7557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PAUSE…FOR REALITY CHECK</a:t>
            </a:r>
          </a:p>
        </p:txBody>
      </p:sp>
    </p:spTree>
    <p:extLst>
      <p:ext uri="{BB962C8B-B14F-4D97-AF65-F5344CB8AC3E}">
        <p14:creationId xmlns:p14="http://schemas.microsoft.com/office/powerpoint/2010/main" val="116757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AEF97-485B-40CE-AF78-6C11129B8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018155"/>
            <a:ext cx="11171816" cy="467808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2200"/>
              <a:buNone/>
            </a:pPr>
            <a:endParaRPr lang="en-US" sz="22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marR="0" lvl="0" indent="0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2200"/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When the Reviewer finds the documentation and it does provide evidence of compliance:  </a:t>
            </a:r>
          </a:p>
          <a:p>
            <a:pPr marL="0" marR="0" lvl="0" indent="0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2200"/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lvl="1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buSzPts val="2200"/>
              <a:buFont typeface="Wingdings" panose="05000000000000000000" pitchFamily="2" charset="2"/>
              <a:buChar char="q"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Reviewer uses the blank Standards Form provided by the AER Accreditation manager and places an X in the FULLY MET Column.</a:t>
            </a:r>
          </a:p>
          <a:p>
            <a:pPr marL="40005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2200"/>
              <a:buNone/>
            </a:pPr>
            <a:endParaRPr lang="en-US" sz="2200" dirty="0"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E4EC5C5-FC4F-4442-A978-CB23B718B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EVALUATING THE DOCUMENTATION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Part 3</a:t>
            </a:r>
          </a:p>
        </p:txBody>
      </p:sp>
    </p:spTree>
    <p:extLst>
      <p:ext uri="{BB962C8B-B14F-4D97-AF65-F5344CB8AC3E}">
        <p14:creationId xmlns:p14="http://schemas.microsoft.com/office/powerpoint/2010/main" val="1269472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AEF97-485B-40CE-AF78-6C11129B8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018155"/>
            <a:ext cx="11171816" cy="467808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2200"/>
              <a:buNone/>
            </a:pPr>
            <a:endParaRPr lang="en-US" sz="22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2200"/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When the Reviewer cannot find the documentation, or it does not provide sufficient evidence of compliance:  </a:t>
            </a:r>
          </a:p>
          <a:p>
            <a:pPr lvl="1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buSzPts val="2200"/>
              <a:buFont typeface="Wingdings" panose="05000000000000000000" pitchFamily="2" charset="2"/>
              <a:buChar char="q"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Reviewer uses the blank Standards Form and places an X in the PARTIALLY MET or NOT MET Column.  OR…</a:t>
            </a:r>
          </a:p>
          <a:p>
            <a:pPr lvl="1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buSzPts val="2200"/>
              <a:buFont typeface="Wingdings" panose="05000000000000000000" pitchFamily="2" charset="2"/>
              <a:buChar char="q"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Reviewer makes a short note for themselves to discuss at next panel meeting, where panel may develop questions for further response from the Organization or School.</a:t>
            </a:r>
          </a:p>
          <a:p>
            <a:pPr marL="40005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2200"/>
              <a:buNone/>
            </a:pPr>
            <a:endParaRPr lang="en-US" sz="2200" dirty="0"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E4EC5C5-FC4F-4442-A978-CB23B718B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EVALUATING THE DOCUMENTATION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Part 3</a:t>
            </a:r>
          </a:p>
        </p:txBody>
      </p:sp>
    </p:spTree>
    <p:extLst>
      <p:ext uri="{BB962C8B-B14F-4D97-AF65-F5344CB8AC3E}">
        <p14:creationId xmlns:p14="http://schemas.microsoft.com/office/powerpoint/2010/main" val="2015856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AD652-9D16-73F7-14B4-0E42ABDD2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1687286"/>
            <a:ext cx="9981304" cy="45611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The AER Accreditation Manager shares the screen so everyone can see the Management or Program Form being discussed and the self-ratings provided by the organization or school.</a:t>
            </a:r>
          </a:p>
          <a:p>
            <a:pPr marL="0" indent="0"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The members use their notes from their individual blank forms to discuss each standard.  </a:t>
            </a:r>
          </a:p>
          <a:p>
            <a:pPr marL="0" indent="0"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The accreditation manager puts an X in the appropriate column on a blank form, reflecting the consensus.</a:t>
            </a:r>
          </a:p>
          <a:p>
            <a:pPr marL="0" indent="0">
              <a:buNone/>
            </a:pPr>
            <a:endParaRPr lang="en-US" sz="30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endParaRPr lang="en-US" sz="3000" dirty="0"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FA8950C-BD35-4D08-8D6A-B1CFD2B82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082168"/>
          </a:xfrm>
        </p:spPr>
        <p:txBody>
          <a:bodyPr/>
          <a:lstStyle/>
          <a:p>
            <a:r>
              <a:rPr lang="en-US" dirty="0">
                <a:cs typeface="Arial Bold"/>
              </a:rPr>
              <a:t>PANEL MEETINGS ON ZOOM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427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AD652-9D16-73F7-14B4-0E42ABDD2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064330"/>
            <a:ext cx="10409815" cy="4267199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If panel members need more information, this comment will be included on the consensus form which will be sent to the organization or school.</a:t>
            </a:r>
          </a:p>
          <a:p>
            <a:pPr marL="0" indent="0">
              <a:spcBef>
                <a:spcPts val="1800"/>
              </a:spcBef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If panel members still cannot agree on a score, the OSAC Chair will decide. </a:t>
            </a:r>
          </a:p>
          <a:p>
            <a:endParaRPr lang="en-US" sz="3000" dirty="0"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B90252F-B508-4E84-A1EF-0499B7204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PANEL MEETINGS -- Part 2</a:t>
            </a:r>
          </a:p>
        </p:txBody>
      </p:sp>
    </p:spTree>
    <p:extLst>
      <p:ext uri="{BB962C8B-B14F-4D97-AF65-F5344CB8AC3E}">
        <p14:creationId xmlns:p14="http://schemas.microsoft.com/office/powerpoint/2010/main" val="634243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7CEBE-F588-E010-7E82-2706413A3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2052918"/>
            <a:ext cx="10299961" cy="41954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Each Management self study form lists Required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Documentation on the last page.  The items on this list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should be provided as links.</a:t>
            </a:r>
          </a:p>
          <a:p>
            <a:pPr marL="0" indent="0"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A Self-Study Summary for Management also is required,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wherein the organization or school has the opportunity to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give a wider overview of accomplishments and plans, in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narrative form.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5A3A3AC-3B93-404D-A742-3175434ED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TYPES OF DOCUMENTATION: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sz="3600" dirty="0">
                <a:solidFill>
                  <a:schemeClr val="tx1"/>
                </a:solidFill>
                <a:cs typeface="Arial Bold" panose="020B0704020202020204" pitchFamily="34" charset="0"/>
              </a:rPr>
              <a:t>Examples for Management Standards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1399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7CEBE-F588-E010-7E82-2706413A3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438400"/>
            <a:ext cx="10298980" cy="3809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All Management standards are considered “absolute standards” and </a:t>
            </a:r>
            <a:r>
              <a:rPr lang="en-US" sz="2800" u="sng" dirty="0">
                <a:latin typeface="Arial Bold" panose="020B0704020202020204" pitchFamily="34" charset="0"/>
                <a:cs typeface="Arial Bold" panose="020B0704020202020204" pitchFamily="34" charset="0"/>
              </a:rPr>
              <a:t>must</a:t>
            </a: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 be Fully Met for full accreditation to be awarded. </a:t>
            </a:r>
          </a:p>
          <a:p>
            <a:pPr marL="0" indent="0"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If one standard is only partially met, provisional accreditation may be awarded, provided that the organization/school commits to bringing that standard to fully met within one year.</a:t>
            </a:r>
          </a:p>
          <a:p>
            <a:pPr marL="0" indent="0">
              <a:buNone/>
            </a:pPr>
            <a:endParaRPr lang="en-US" sz="2400" dirty="0"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5A3A3AC-3B93-404D-A742-3175434ED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TYPES OF DOCUMENTATION: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sz="3600" dirty="0">
                <a:solidFill>
                  <a:schemeClr val="tx1"/>
                </a:solidFill>
                <a:cs typeface="Arial Bold" panose="020B0704020202020204" pitchFamily="34" charset="0"/>
              </a:rPr>
              <a:t>Examples for Management Standards, cont’d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950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3B09C9-B919-46BF-9201-3B39DECBD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TYPES OF DOCUMENTATION: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sz="3600" dirty="0">
                <a:solidFill>
                  <a:schemeClr val="tx1"/>
                </a:solidFill>
                <a:cs typeface="Arial Bold" panose="020B0704020202020204" pitchFamily="34" charset="0"/>
              </a:rPr>
              <a:t>Examples for Program Standards, cont’d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35C283-F66E-995C-0BAE-DF4CD5E09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As shown on the next slide, program standards with an asterisk (*) are considered “absolute standards” and </a:t>
            </a:r>
            <a:r>
              <a:rPr lang="en-US" sz="2800" u="sng" dirty="0">
                <a:latin typeface="Arial Bold" panose="020B0704020202020204" pitchFamily="34" charset="0"/>
                <a:cs typeface="Arial Bold" panose="020B0704020202020204" pitchFamily="34" charset="0"/>
              </a:rPr>
              <a:t>must </a:t>
            </a: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be Fully Met for accreditation to be awarded.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D619357-411B-C32E-75FE-7D4598E53606}"/>
                  </a:ext>
                </a:extLst>
              </p14:cNvPr>
              <p14:cNvContentPartPr/>
              <p14:nvPr/>
            </p14:nvContentPartPr>
            <p14:xfrm>
              <a:off x="2634086" y="2960794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D619357-411B-C32E-75FE-7D4598E5360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25446" y="2951794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49525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3B09C9-B919-46BF-9201-3B39DECBD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TYPES OF DOCUMENTATION: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sz="3600" dirty="0">
                <a:solidFill>
                  <a:schemeClr val="tx1"/>
                </a:solidFill>
                <a:cs typeface="Arial Bold" panose="020B0704020202020204" pitchFamily="34" charset="0"/>
              </a:rPr>
              <a:t>Examples for Program Standards, cont’d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B32CB-5F96-3BBC-F462-B83BEB63A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CC326A-3622-7A70-8C09-513057B91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7FAD955-02D0-7609-DECE-72CB1044E2A0}"/>
                  </a:ext>
                </a:extLst>
              </p14:cNvPr>
              <p14:cNvContentPartPr/>
              <p14:nvPr/>
            </p14:nvContentPartPr>
            <p14:xfrm>
              <a:off x="1152634" y="2100394"/>
              <a:ext cx="534240" cy="7736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7FAD955-02D0-7609-DECE-72CB1044E2A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3994" y="2091754"/>
                <a:ext cx="551880" cy="79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E10D4EB-4AE6-9604-2875-7D860920DCD9}"/>
                  </a:ext>
                </a:extLst>
              </p14:cNvPr>
              <p14:cNvContentPartPr/>
              <p14:nvPr/>
            </p14:nvContentPartPr>
            <p14:xfrm>
              <a:off x="1794154" y="2840554"/>
              <a:ext cx="341640" cy="2739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E10D4EB-4AE6-9604-2875-7D860920DCD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85514" y="2831914"/>
                <a:ext cx="359280" cy="29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67890B7-9533-8DBA-80BA-7B5F2E49DFD2}"/>
                  </a:ext>
                </a:extLst>
              </p14:cNvPr>
              <p14:cNvContentPartPr/>
              <p14:nvPr/>
            </p14:nvContentPartPr>
            <p14:xfrm>
              <a:off x="1772194" y="5136994"/>
              <a:ext cx="428760" cy="3621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67890B7-9533-8DBA-80BA-7B5F2E49DFD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63554" y="5128354"/>
                <a:ext cx="446400" cy="37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39584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3B09C9-B919-46BF-9201-3B39DECBD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TYPES OF DOCUMENTATION: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sz="3600" dirty="0">
                <a:solidFill>
                  <a:schemeClr val="tx1"/>
                </a:solidFill>
                <a:cs typeface="Arial Bold" panose="020B0704020202020204" pitchFamily="34" charset="0"/>
              </a:rPr>
              <a:t>Examples for Program Standards, cont’d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35C283-F66E-995C-0BAE-DF4CD5E09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2918"/>
            <a:ext cx="10548257" cy="419548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As seen on the next slide, there also are standards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without the asterisk, which are considered “critical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standards.”  </a:t>
            </a:r>
          </a:p>
          <a:p>
            <a:pPr marL="0" indent="0"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For full accreditation, 95% of the total critical standards must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be fully met and the remainder at least partially met.  The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Panel’s Report to OSAC will reference the remainder with a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recommendation they be brought to fully met and reported in the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Annual Update Report.</a:t>
            </a:r>
          </a:p>
          <a:p>
            <a:pPr marL="0" indent="0">
              <a:buNone/>
            </a:pPr>
            <a:endParaRPr lang="en-US" sz="2400" dirty="0"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FBDADA2-631C-04D0-6529-40EF8A3829EE}"/>
                  </a:ext>
                </a:extLst>
              </p14:cNvPr>
              <p14:cNvContentPartPr/>
              <p14:nvPr/>
            </p14:nvContentPartPr>
            <p14:xfrm>
              <a:off x="2329166" y="3362914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FBDADA2-631C-04D0-6529-40EF8A3829E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20526" y="3354274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75E0C050-5231-DDF3-A53A-3C820F59117E}"/>
              </a:ext>
            </a:extLst>
          </p:cNvPr>
          <p:cNvGrpSpPr/>
          <p:nvPr/>
        </p:nvGrpSpPr>
        <p:grpSpPr>
          <a:xfrm>
            <a:off x="2753966" y="3341314"/>
            <a:ext cx="360" cy="360"/>
            <a:chOff x="2753966" y="3341314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4638DF4-1A11-D7D3-EE55-EE09822E7CED}"/>
                    </a:ext>
                  </a:extLst>
                </p14:cNvPr>
                <p14:cNvContentPartPr/>
                <p14:nvPr/>
              </p14:nvContentPartPr>
              <p14:xfrm>
                <a:off x="2753966" y="3341314"/>
                <a:ext cx="360" cy="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4638DF4-1A11-D7D3-EE55-EE09822E7CE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44966" y="333267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F1BAB43-0033-D41A-19D2-BBF01A2E6353}"/>
                    </a:ext>
                  </a:extLst>
                </p14:cNvPr>
                <p14:cNvContentPartPr/>
                <p14:nvPr/>
              </p14:nvContentPartPr>
              <p14:xfrm>
                <a:off x="2753966" y="3341314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F1BAB43-0033-D41A-19D2-BBF01A2E6353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44966" y="333267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425A0A2-A275-FF8C-25CE-CC75E02641CB}"/>
                    </a:ext>
                  </a:extLst>
                </p14:cNvPr>
                <p14:cNvContentPartPr/>
                <p14:nvPr/>
              </p14:nvContentPartPr>
              <p14:xfrm>
                <a:off x="2753966" y="3341314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425A0A2-A275-FF8C-25CE-CC75E02641C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44966" y="333267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33575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3B09C9-B919-46BF-9201-3B39DECBD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TYPES OF DOCUMENTATION: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sz="3600" dirty="0">
                <a:solidFill>
                  <a:schemeClr val="tx1"/>
                </a:solidFill>
                <a:cs typeface="Arial Bold" panose="020B0704020202020204" pitchFamily="34" charset="0"/>
              </a:rPr>
              <a:t>Examples for Program Standards, cont’d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  <p:pic>
        <p:nvPicPr>
          <p:cNvPr id="9" name="Content Placeholder 8" descr="A screenshot of a computer&#10;&#10;Description automatically generated">
            <a:extLst>
              <a:ext uri="{FF2B5EF4-FFF2-40B4-BE49-F238E27FC236}">
                <a16:creationId xmlns:a16="http://schemas.microsoft.com/office/drawing/2014/main" id="{C9798D66-5F7A-83AB-7A1F-E8C36F95F2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7266" y="2052918"/>
            <a:ext cx="7458633" cy="4195481"/>
          </a:xfrm>
        </p:spPr>
      </p:pic>
    </p:spTree>
    <p:extLst>
      <p:ext uri="{BB962C8B-B14F-4D97-AF65-F5344CB8AC3E}">
        <p14:creationId xmlns:p14="http://schemas.microsoft.com/office/powerpoint/2010/main" val="29004523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3B09C9-B919-46BF-9201-3B39DECBD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TYPES OF DOCUMENTATION: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sz="3600" dirty="0">
                <a:solidFill>
                  <a:schemeClr val="tx1"/>
                </a:solidFill>
                <a:cs typeface="Arial Bold" panose="020B0704020202020204" pitchFamily="34" charset="0"/>
              </a:rPr>
              <a:t>Examples for Program Standards, cont’d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35C283-F66E-995C-0BAE-DF4CD5E09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836831" cy="44131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When only 85% - 94% of “critical standards”  are fully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met, the panel may recommend provisional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accreditation.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OSAC will determine its own recommendation to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AERAC.  If AERAC awards provisional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accreditation, the organization/school must commit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to fully meet those standards within a year of the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provisional accreditation.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FBDADA2-631C-04D0-6529-40EF8A3829EE}"/>
                  </a:ext>
                </a:extLst>
              </p14:cNvPr>
              <p14:cNvContentPartPr/>
              <p14:nvPr/>
            </p14:nvContentPartPr>
            <p14:xfrm>
              <a:off x="2329166" y="3362914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FBDADA2-631C-04D0-6529-40EF8A3829E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20166" y="3353914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75E0C050-5231-DDF3-A53A-3C820F59117E}"/>
              </a:ext>
            </a:extLst>
          </p:cNvPr>
          <p:cNvGrpSpPr/>
          <p:nvPr/>
        </p:nvGrpSpPr>
        <p:grpSpPr>
          <a:xfrm>
            <a:off x="2753966" y="3341314"/>
            <a:ext cx="360" cy="360"/>
            <a:chOff x="2753966" y="3341314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4638DF4-1A11-D7D3-EE55-EE09822E7CED}"/>
                    </a:ext>
                  </a:extLst>
                </p14:cNvPr>
                <p14:cNvContentPartPr/>
                <p14:nvPr/>
              </p14:nvContentPartPr>
              <p14:xfrm>
                <a:off x="2753966" y="3341314"/>
                <a:ext cx="360" cy="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4638DF4-1A11-D7D3-EE55-EE09822E7CE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44966" y="333231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F1BAB43-0033-D41A-19D2-BBF01A2E6353}"/>
                    </a:ext>
                  </a:extLst>
                </p14:cNvPr>
                <p14:cNvContentPartPr/>
                <p14:nvPr/>
              </p14:nvContentPartPr>
              <p14:xfrm>
                <a:off x="2753966" y="3341314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F1BAB43-0033-D41A-19D2-BBF01A2E6353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44966" y="333231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425A0A2-A275-FF8C-25CE-CC75E02641CB}"/>
                    </a:ext>
                  </a:extLst>
                </p14:cNvPr>
                <p14:cNvContentPartPr/>
                <p14:nvPr/>
              </p14:nvContentPartPr>
              <p14:xfrm>
                <a:off x="2753966" y="3341314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425A0A2-A275-FF8C-25CE-CC75E02641C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44966" y="333231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21936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3B09C9-B919-46BF-9201-3B39DECBD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cs typeface="Arial Bold"/>
              </a:rPr>
              <a:t>INTERVIEWS</a:t>
            </a:r>
            <a:br>
              <a:rPr lang="en-US" sz="3600" dirty="0">
                <a:cs typeface="Arial Bold"/>
              </a:rPr>
            </a:br>
            <a:endParaRPr lang="en-US" sz="3600" dirty="0">
              <a:cs typeface="Arial Bold" panose="020B07040202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35C283-F66E-995C-0BAE-DF4CD5E09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As illustrated on the next slide, an excel </a:t>
            </a:r>
          </a:p>
          <a:p>
            <a:pPr marL="0" indent="0"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spreadsheet is provided to the organization or </a:t>
            </a:r>
          </a:p>
          <a:p>
            <a:pPr marL="0" indent="0"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school, to facilitate scheduling.  </a:t>
            </a:r>
          </a:p>
          <a:p>
            <a:pPr marL="0" indent="0"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Columns are provided for name, email address and </a:t>
            </a:r>
          </a:p>
          <a:p>
            <a:pPr marL="0" indent="0"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phone number for the individuals filling the roles of </a:t>
            </a:r>
          </a:p>
          <a:p>
            <a:pPr marL="0" indent="0"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CEO, Program Officer, Financial Officer and others, </a:t>
            </a:r>
          </a:p>
          <a:p>
            <a:pPr marL="0" indent="0"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plus 2 board members and 2 consumers.</a:t>
            </a:r>
          </a:p>
          <a:p>
            <a:pPr marL="0" indent="0">
              <a:buNone/>
            </a:pPr>
            <a:endParaRPr lang="en-US" sz="2400" dirty="0"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FBDADA2-631C-04D0-6529-40EF8A3829EE}"/>
                  </a:ext>
                </a:extLst>
              </p14:cNvPr>
              <p14:cNvContentPartPr/>
              <p14:nvPr/>
            </p14:nvContentPartPr>
            <p14:xfrm>
              <a:off x="2329166" y="3362914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FBDADA2-631C-04D0-6529-40EF8A3829E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20166" y="3353914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75E0C050-5231-DDF3-A53A-3C820F59117E}"/>
              </a:ext>
            </a:extLst>
          </p:cNvPr>
          <p:cNvGrpSpPr/>
          <p:nvPr/>
        </p:nvGrpSpPr>
        <p:grpSpPr>
          <a:xfrm>
            <a:off x="2753966" y="3341314"/>
            <a:ext cx="360" cy="360"/>
            <a:chOff x="2753966" y="3341314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4638DF4-1A11-D7D3-EE55-EE09822E7CED}"/>
                    </a:ext>
                  </a:extLst>
                </p14:cNvPr>
                <p14:cNvContentPartPr/>
                <p14:nvPr/>
              </p14:nvContentPartPr>
              <p14:xfrm>
                <a:off x="2753966" y="3341314"/>
                <a:ext cx="360" cy="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4638DF4-1A11-D7D3-EE55-EE09822E7CE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44966" y="333231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F1BAB43-0033-D41A-19D2-BBF01A2E6353}"/>
                    </a:ext>
                  </a:extLst>
                </p14:cNvPr>
                <p14:cNvContentPartPr/>
                <p14:nvPr/>
              </p14:nvContentPartPr>
              <p14:xfrm>
                <a:off x="2753966" y="3341314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F1BAB43-0033-D41A-19D2-BBF01A2E6353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44966" y="333231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425A0A2-A275-FF8C-25CE-CC75E02641CB}"/>
                    </a:ext>
                  </a:extLst>
                </p14:cNvPr>
                <p14:cNvContentPartPr/>
                <p14:nvPr/>
              </p14:nvContentPartPr>
              <p14:xfrm>
                <a:off x="2753966" y="3341314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425A0A2-A275-FF8C-25CE-CC75E02641C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44966" y="333231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64144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192FB4-D290-A673-004B-6A05A5973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9955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C2640-3F3A-7A2E-9354-7446AA532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839143"/>
            <a:ext cx="10899778" cy="4105983"/>
          </a:xfrm>
        </p:spPr>
        <p:txBody>
          <a:bodyPr>
            <a:noAutofit/>
          </a:bodyPr>
          <a:lstStyle/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4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Interviews are conducted AFTER all of the submitted materials </a:t>
            </a: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8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have been reviewed and initial scoring has been completed on </a:t>
            </a: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8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Management and Program standards. </a:t>
            </a: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8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dirty="0"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In panel meetings, the reviewers choose who they want to 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dirty="0"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interview based on the organization/school’s interview 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dirty="0"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scheduler. 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spc="1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spc="1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spc="1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134539E-FC8A-4AAD-80C2-6C9F916ED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SCHEDULING INTERVIEWS</a:t>
            </a:r>
          </a:p>
        </p:txBody>
      </p:sp>
    </p:spTree>
    <p:extLst>
      <p:ext uri="{BB962C8B-B14F-4D97-AF65-F5344CB8AC3E}">
        <p14:creationId xmlns:p14="http://schemas.microsoft.com/office/powerpoint/2010/main" val="8694229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C2640-3F3A-7A2E-9354-7446AA532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720932"/>
            <a:ext cx="11208431" cy="4516581"/>
          </a:xfrm>
        </p:spPr>
        <p:txBody>
          <a:bodyPr>
            <a:noAutofit/>
          </a:bodyPr>
          <a:lstStyle/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1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spc="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E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ach reviewer finds a mutually convenient time to conduct the 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interview, usually by telephone. If a zoom interview is 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preferable, the accreditation manager can arrange it.</a:t>
            </a:r>
            <a:endParaRPr lang="en-US" sz="2800" spc="-1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-1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-1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-5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Group interviews can be scheduled if so desired.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Typical time frames for interviews:</a:t>
            </a:r>
          </a:p>
          <a:p>
            <a:pPr marL="406400" marR="2576195" indent="0">
              <a:lnSpc>
                <a:spcPct val="114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2800" spc="-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	A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dmi</a:t>
            </a:r>
            <a:r>
              <a:rPr lang="en-US" sz="2800" spc="-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ni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s</a:t>
            </a:r>
            <a:r>
              <a:rPr lang="en-US" sz="2800" spc="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tr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a</a:t>
            </a:r>
            <a:r>
              <a:rPr lang="en-US" sz="2800" spc="-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t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ors:</a:t>
            </a:r>
            <a:r>
              <a:rPr lang="en-US" sz="2800" spc="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 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30 - 45 </a:t>
            </a:r>
            <a:r>
              <a:rPr lang="en-US" sz="2800" spc="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m</a:t>
            </a:r>
            <a:r>
              <a:rPr lang="en-US" sz="2800" spc="-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i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n</a:t>
            </a:r>
            <a:r>
              <a:rPr lang="en-US" sz="2800" spc="-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u</a:t>
            </a:r>
            <a:r>
              <a:rPr lang="en-US" sz="2800" spc="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t</a:t>
            </a:r>
            <a:r>
              <a:rPr lang="en-US" sz="2800" spc="-1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e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s </a:t>
            </a:r>
          </a:p>
          <a:p>
            <a:pPr marL="406400" marR="2576195" indent="0">
              <a:lnSpc>
                <a:spcPct val="114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	Board Member/collateral agency: 30 minutes</a:t>
            </a:r>
          </a:p>
          <a:p>
            <a:pPr marL="406400" marR="2576195" indent="0">
              <a:lnSpc>
                <a:spcPct val="114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2800" spc="-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	S</a:t>
            </a:r>
            <a:r>
              <a:rPr lang="en-US" sz="2800" spc="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t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u</a:t>
            </a:r>
            <a:r>
              <a:rPr lang="en-US" sz="2800" spc="-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d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e</a:t>
            </a:r>
            <a:r>
              <a:rPr lang="en-US" sz="2800" spc="-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n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ts/Consumers:</a:t>
            </a:r>
            <a:r>
              <a:rPr lang="en-US" sz="2800" spc="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 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15 </a:t>
            </a:r>
            <a:r>
              <a:rPr lang="en-US" sz="2800" spc="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m</a:t>
            </a:r>
            <a:r>
              <a:rPr lang="en-US" sz="2800" spc="-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i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n</a:t>
            </a:r>
            <a:r>
              <a:rPr lang="en-US" sz="2800" spc="-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u</a:t>
            </a:r>
            <a:r>
              <a:rPr lang="en-US" sz="2800" spc="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t</a:t>
            </a:r>
            <a:r>
              <a:rPr lang="en-US" sz="2800" spc="-1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e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s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134539E-FC8A-4AAD-80C2-6C9F916ED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SCHEDULING INTERVIEWS</a:t>
            </a:r>
          </a:p>
        </p:txBody>
      </p:sp>
    </p:spTree>
    <p:extLst>
      <p:ext uri="{BB962C8B-B14F-4D97-AF65-F5344CB8AC3E}">
        <p14:creationId xmlns:p14="http://schemas.microsoft.com/office/powerpoint/2010/main" val="25366904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B2ECA-499F-9A97-75C8-18F249FBD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225" y="2124038"/>
            <a:ext cx="10827432" cy="41954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Aer provides a template with the standard questions for each interview. 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The panel may supplement the standard questions on the list based both on their deliberations </a:t>
            </a:r>
            <a:r>
              <a:rPr lang="en-US" sz="2800" u="sng" dirty="0">
                <a:latin typeface="Arial Bold" panose="020B0704020202020204" pitchFamily="34" charset="0"/>
                <a:cs typeface="Arial Bold" panose="020B0704020202020204" pitchFamily="34" charset="0"/>
              </a:rPr>
              <a:t>and </a:t>
            </a: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on information gleaned from the recordings of the organization/school’s public forums or consumer advisory board meetings.  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These recordings are required to be included in the organization/school’s accreditation materials.</a:t>
            </a:r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60C7408-2A3C-473D-8CAE-7B965A23B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INTERVIEW QUESTIONS ARE 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PROVIDED BY AER</a:t>
            </a:r>
          </a:p>
        </p:txBody>
      </p:sp>
    </p:spTree>
    <p:extLst>
      <p:ext uri="{BB962C8B-B14F-4D97-AF65-F5344CB8AC3E}">
        <p14:creationId xmlns:p14="http://schemas.microsoft.com/office/powerpoint/2010/main" val="17079901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C2640-3F3A-7A2E-9354-7446AA532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534887"/>
            <a:ext cx="10899778" cy="4410240"/>
          </a:xfrm>
        </p:spPr>
        <p:txBody>
          <a:bodyPr>
            <a:noAutofit/>
          </a:bodyPr>
          <a:lstStyle/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8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spc="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The accreditation manager coordinates a mutually agreeable 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1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1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spc="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date and time for the virtual tour. Prior to the tour, the manager 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1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1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spc="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arranges a “dry run” with the organization or school to share 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1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spc="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,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spc="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tips on panning</a:t>
            </a:r>
            <a:r>
              <a:rPr lang="en-US" sz="2800" spc="10" dirty="0"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, </a:t>
            </a:r>
            <a:r>
              <a:rPr lang="en-US" sz="2800" spc="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minimizing rapid movements, and relating 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1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1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spc="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spaces to orient the panel as they see the buildings and 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1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1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spc="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grounds, accessibility and safety features, classroom 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1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1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spc="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resources and other features related to the standards.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spc="1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spc="1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dirty="0"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Typically, records reviews/secure and confidential storage, and 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dirty="0"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the CEO interview are arranged immediately following the tour.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134539E-FC8A-4AAD-80C2-6C9F916ED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929768"/>
          </a:xfrm>
        </p:spPr>
        <p:txBody>
          <a:bodyPr/>
          <a:lstStyle/>
          <a:p>
            <a:r>
              <a:rPr lang="en-US" dirty="0">
                <a:cs typeface="Arial Bold" panose="020B0704020202020204" pitchFamily="34" charset="0"/>
              </a:rPr>
              <a:t>VIRTUAL TOUR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808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2079E-F8DF-5AA8-0969-C19C9D7DD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814947"/>
            <a:ext cx="10519729" cy="4585854"/>
          </a:xfrm>
        </p:spPr>
        <p:txBody>
          <a:bodyPr>
            <a:normAutofit lnSpcReduction="10000"/>
          </a:bodyPr>
          <a:lstStyle/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After the virtual tour and interviews, the review panel prepares their findings </a:t>
            </a:r>
            <a:r>
              <a:rPr lang="en-US" sz="2800" dirty="0"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using</a:t>
            </a:r>
            <a:r>
              <a:rPr lang="en-US" sz="2800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 the </a:t>
            </a:r>
            <a:r>
              <a:rPr lang="en-US" sz="2800" dirty="0"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OSAC</a:t>
            </a:r>
            <a:r>
              <a:rPr lang="en-US" sz="2800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 Review Team Recommendation form. </a:t>
            </a:r>
          </a:p>
          <a:p>
            <a:pPr marL="0" marR="0" indent="0">
              <a:lnSpc>
                <a:spcPct val="115000"/>
              </a:lnSpc>
              <a:spcBef>
                <a:spcPts val="1800"/>
              </a:spcBef>
              <a:spcAft>
                <a:spcPts val="1200"/>
              </a:spcAft>
              <a:buNone/>
            </a:pPr>
            <a:r>
              <a:rPr lang="en-US" sz="2800" dirty="0"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T</a:t>
            </a:r>
            <a:r>
              <a:rPr lang="en-US" sz="2800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he panel may provide the following optional feedback:</a:t>
            </a:r>
            <a:endParaRPr lang="en-US" sz="2800" dirty="0">
              <a:effectLst/>
              <a:latin typeface="Arial Bold" panose="020B0704020202020204" pitchFamily="34" charset="0"/>
              <a:ea typeface="Calibri" panose="020F0502020204030204" pitchFamily="34" charset="0"/>
              <a:cs typeface="Arial Bold" panose="020B0704020202020204" pitchFamily="34" charset="0"/>
            </a:endParaRPr>
          </a:p>
          <a:p>
            <a:pPr lvl="1" indent="-342900">
              <a:lnSpc>
                <a:spcPct val="115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800" u="none" strike="noStrike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Collegial Advice</a:t>
            </a:r>
            <a:r>
              <a:rPr lang="en-US" sz="2800" i="1" u="none" strike="noStrike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:</a:t>
            </a:r>
            <a:r>
              <a:rPr lang="en-US" sz="2800" u="none" strike="noStrike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 non-binding suggestions for improvement related to compliance with the standards;</a:t>
            </a:r>
          </a:p>
          <a:p>
            <a:pPr lvl="1" indent="-342900">
              <a:lnSpc>
                <a:spcPct val="115000"/>
              </a:lnSpc>
              <a:spcBef>
                <a:spcPts val="18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800" u="none" strike="noStrike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Recognition of exemplary or innovative practices relative to the standards.</a:t>
            </a:r>
            <a:endParaRPr lang="en-US" sz="2800" u="none" strike="noStrike" dirty="0">
              <a:effectLst/>
              <a:latin typeface="Arial Bold" panose="020B0704020202020204" pitchFamily="34" charset="0"/>
              <a:ea typeface="Calibri" panose="020F0502020204030204" pitchFamily="34" charset="0"/>
              <a:cs typeface="Arial Bold" panose="020B0704020202020204" pitchFamily="34" charset="0"/>
            </a:endParaRPr>
          </a:p>
          <a:p>
            <a:endParaRPr lang="en-US" sz="18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472FF38-DABA-4027-BE6D-AE1982C75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PREPARING THE PANEL’S REPORT</a:t>
            </a:r>
          </a:p>
        </p:txBody>
      </p:sp>
    </p:spTree>
    <p:extLst>
      <p:ext uri="{BB962C8B-B14F-4D97-AF65-F5344CB8AC3E}">
        <p14:creationId xmlns:p14="http://schemas.microsoft.com/office/powerpoint/2010/main" val="37170021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2079E-F8DF-5AA8-0969-C19C9D7DD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834346"/>
            <a:ext cx="10966769" cy="4663439"/>
          </a:xfrm>
        </p:spPr>
        <p:txBody>
          <a:bodyPr>
            <a:normAutofit/>
          </a:bodyPr>
          <a:lstStyle/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OSAC reviews the panel’s report, prepares its own recommendation, and sends it to AERAC for the final decision.</a:t>
            </a:r>
          </a:p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AERAC renders its decision.</a:t>
            </a:r>
          </a:p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The Accreditation Manager </a:t>
            </a:r>
            <a:r>
              <a:rPr lang="en-US" sz="2800" dirty="0"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sends a</a:t>
            </a:r>
            <a:r>
              <a:rPr lang="en-US" sz="2800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 letter to the organization/school with the decision. When full accreditation is awarded, the letter includes a certificate, </a:t>
            </a:r>
            <a:r>
              <a:rPr lang="en-US" sz="2800" dirty="0"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the AERAC </a:t>
            </a:r>
            <a:r>
              <a:rPr lang="en-US" sz="2800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logo for the website, and a sample press release.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None/>
            </a:pPr>
            <a:endParaRPr lang="en-US" dirty="0">
              <a:effectLst/>
              <a:latin typeface="Arial Bold" panose="020B0704020202020204" pitchFamily="34" charset="0"/>
              <a:ea typeface="Arial" panose="020B0604020202020204" pitchFamily="34" charset="0"/>
              <a:cs typeface="Arial Bold" panose="020B0704020202020204" pitchFamily="34" charset="0"/>
            </a:endParaRPr>
          </a:p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+mj-lt"/>
              <a:buAutoNum type="arabicPeriod"/>
            </a:pPr>
            <a:endParaRPr lang="en-US" dirty="0">
              <a:effectLst/>
              <a:latin typeface="Arial Bold" panose="020B0704020202020204" pitchFamily="34" charset="0"/>
              <a:ea typeface="Calibri" panose="020F0502020204030204" pitchFamily="34" charset="0"/>
              <a:cs typeface="Arial Bold" panose="020B0704020202020204" pitchFamily="34" charset="0"/>
            </a:endParaRPr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A6DE60-7DC0-4146-8D59-2B509BE53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WRAPPING UP – THE FINAL STEPS</a:t>
            </a:r>
          </a:p>
        </p:txBody>
      </p:sp>
    </p:spTree>
    <p:extLst>
      <p:ext uri="{BB962C8B-B14F-4D97-AF65-F5344CB8AC3E}">
        <p14:creationId xmlns:p14="http://schemas.microsoft.com/office/powerpoint/2010/main" val="23836405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F8A8D-5CAE-AC77-4E2D-A230AA1CD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2634343"/>
          </a:xfrm>
        </p:spPr>
        <p:txBody>
          <a:bodyPr/>
          <a:lstStyle/>
          <a:p>
            <a:br>
              <a:rPr lang="en-US" dirty="0">
                <a:cs typeface="Arial Bold" panose="020B0704020202020204" pitchFamily="34" charset="0"/>
              </a:rPr>
            </a:br>
            <a:br>
              <a:rPr lang="en-US" dirty="0">
                <a:cs typeface="Arial Bold" panose="020B0704020202020204" pitchFamily="34" charset="0"/>
              </a:rPr>
            </a:br>
            <a:br>
              <a:rPr lang="en-US" dirty="0">
                <a:cs typeface="Arial Bold" panose="020B0704020202020204" pitchFamily="34" charset="0"/>
              </a:rPr>
            </a:br>
            <a:br>
              <a:rPr lang="en-US" dirty="0">
                <a:cs typeface="Arial Bold" panose="020B0704020202020204" pitchFamily="34" charset="0"/>
              </a:rPr>
            </a:br>
            <a:br>
              <a:rPr lang="en-US" dirty="0">
                <a:cs typeface="Arial Bold" panose="020B0704020202020204" pitchFamily="34" charset="0"/>
              </a:rPr>
            </a:br>
            <a:br>
              <a:rPr lang="en-US" dirty="0">
                <a:cs typeface="Arial Bold" panose="020B0704020202020204" pitchFamily="34" charset="0"/>
              </a:rPr>
            </a:br>
            <a:br>
              <a:rPr lang="en-US" dirty="0">
                <a:cs typeface="Arial Bold" panose="020B0704020202020204" pitchFamily="34" charset="0"/>
              </a:rPr>
            </a:br>
            <a:br>
              <a:rPr lang="en-US" dirty="0">
                <a:cs typeface="Arial Bold" panose="020B0704020202020204" pitchFamily="34" charset="0"/>
              </a:rPr>
            </a:br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Late Breaking Updates and Questions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82AAB2-6770-43C1-2348-7DC615D2B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3940628"/>
            <a:ext cx="8825658" cy="1251857"/>
          </a:xfrm>
        </p:spPr>
        <p:txBody>
          <a:bodyPr>
            <a:normAutofit lnSpcReduction="10000"/>
          </a:bodyPr>
          <a:lstStyle/>
          <a:p>
            <a:endParaRPr lang="en-US" dirty="0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endParaRPr lang="en-US" dirty="0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Stay in touch:  EMAIL: ACCREDITATION@aerbvi.ORG</a:t>
            </a:r>
          </a:p>
        </p:txBody>
      </p:sp>
    </p:spTree>
    <p:extLst>
      <p:ext uri="{BB962C8B-B14F-4D97-AF65-F5344CB8AC3E}">
        <p14:creationId xmlns:p14="http://schemas.microsoft.com/office/powerpoint/2010/main" val="42232150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c48a6e-afa7-4473-b15e-72ec32fe59dd" xsi:nil="true"/>
    <lcf76f155ced4ddcb4097134ff3c332f xmlns="0fb20522-acc7-4313-a0e4-14b76f90e47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2489BAEBC5642B993278FFD478A0F" ma:contentTypeVersion="18" ma:contentTypeDescription="Create a new document." ma:contentTypeScope="" ma:versionID="a0c58554f2cd1282ba94356b8017fcc0">
  <xsd:schema xmlns:xsd="http://www.w3.org/2001/XMLSchema" xmlns:xs="http://www.w3.org/2001/XMLSchema" xmlns:p="http://schemas.microsoft.com/office/2006/metadata/properties" xmlns:ns2="0fb20522-acc7-4313-a0e4-14b76f90e47e" xmlns:ns3="e5c48a6e-afa7-4473-b15e-72ec32fe59dd" targetNamespace="http://schemas.microsoft.com/office/2006/metadata/properties" ma:root="true" ma:fieldsID="d68442b5f878edf12e57965acb029924" ns2:_="" ns3:_="">
    <xsd:import namespace="0fb20522-acc7-4313-a0e4-14b76f90e47e"/>
    <xsd:import namespace="e5c48a6e-afa7-4473-b15e-72ec32fe59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b20522-acc7-4313-a0e4-14b76f90e4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bbe92d8-00c7-45d7-9697-009f32f327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48a6e-afa7-4473-b15e-72ec32fe59d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be10847-99df-4386-92d9-bf4d7412d001}" ma:internalName="TaxCatchAll" ma:showField="CatchAllData" ma:web="e5c48a6e-afa7-4473-b15e-72ec32fe59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A3E9C4-74E6-4B98-BA33-BBABCB2C5279}">
  <ds:schemaRefs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0fb20522-acc7-4313-a0e4-14b76f90e47e"/>
    <ds:schemaRef ds:uri="http://schemas.microsoft.com/office/2006/documentManagement/types"/>
    <ds:schemaRef ds:uri="http://purl.org/dc/terms/"/>
    <ds:schemaRef ds:uri="e5c48a6e-afa7-4473-b15e-72ec32fe59dd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30B5C22-B609-483A-9198-CDDDF422F8E7}"/>
</file>

<file path=customXml/itemProps3.xml><?xml version="1.0" encoding="utf-8"?>
<ds:datastoreItem xmlns:ds="http://schemas.openxmlformats.org/officeDocument/2006/customXml" ds:itemID="{CF6CA31E-DD40-46AB-90D5-6669921FCB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1141</TotalTime>
  <Words>1665</Words>
  <Application>Microsoft Office PowerPoint</Application>
  <PresentationFormat>Widescreen</PresentationFormat>
  <Paragraphs>239</Paragraphs>
  <Slides>34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Arial Bold</vt:lpstr>
      <vt:lpstr>Calibri</vt:lpstr>
      <vt:lpstr>Century Gothic</vt:lpstr>
      <vt:lpstr>Wingdings</vt:lpstr>
      <vt:lpstr>Wingdings 3</vt:lpstr>
      <vt:lpstr>Ion</vt:lpstr>
      <vt:lpstr>Guidelines for Reviewers</vt:lpstr>
      <vt:lpstr>HOW THE PANEL  GETS ITS WORK DONE</vt:lpstr>
      <vt:lpstr>HOW THE PANEL  GETS ITS WORK DONE, continued</vt:lpstr>
      <vt:lpstr>HOW THE PANEL  GETS ITS WORK DONE, continued</vt:lpstr>
      <vt:lpstr>TIME MANAGEMENT</vt:lpstr>
      <vt:lpstr>EVALUATING THE STANDARDS</vt:lpstr>
      <vt:lpstr>ALL MANAGEMENT STANDARDS MUST BE FULLY MET</vt:lpstr>
      <vt:lpstr>CERTAIN PROGRAM STANDARDS MUST BE FULLY MET</vt:lpstr>
      <vt:lpstr>EVALUATING THE DOCUMENTATION</vt:lpstr>
      <vt:lpstr>EVALUATING THE DOCUMENTATION</vt:lpstr>
      <vt:lpstr>EVALUATING THE DOCUMENTATION</vt:lpstr>
      <vt:lpstr>EVALUATING THE DOCUMENTATION</vt:lpstr>
      <vt:lpstr>EVALUATING THE DOCUMENTATION Part 2</vt:lpstr>
      <vt:lpstr>PAUSE…FOR REALITY CHECK</vt:lpstr>
      <vt:lpstr>EVALUATING THE DOCUMENTATION Part 3</vt:lpstr>
      <vt:lpstr>EVALUATING THE DOCUMENTATION Part 3</vt:lpstr>
      <vt:lpstr>PANEL MEETINGS ON ZOOM</vt:lpstr>
      <vt:lpstr>PANEL MEETINGS -- Part 2</vt:lpstr>
      <vt:lpstr>TYPES OF DOCUMENTATION: Examples for Management Standards</vt:lpstr>
      <vt:lpstr>TYPES OF DOCUMENTATION: Examples for Management Standards, cont’d</vt:lpstr>
      <vt:lpstr>TYPES OF DOCUMENTATION: Examples for Program Standards, cont’d</vt:lpstr>
      <vt:lpstr>TYPES OF DOCUMENTATION: Examples for Program Standards, cont’d</vt:lpstr>
      <vt:lpstr>TYPES OF DOCUMENTATION: Examples for Program Standards, cont’d</vt:lpstr>
      <vt:lpstr>TYPES OF DOCUMENTATION: Examples for Program Standards, cont’d</vt:lpstr>
      <vt:lpstr>TYPES OF DOCUMENTATION: Examples for Program Standards, cont’d</vt:lpstr>
      <vt:lpstr>INTERVIEWS </vt:lpstr>
      <vt:lpstr>PowerPoint Presentation</vt:lpstr>
      <vt:lpstr>SCHEDULING INTERVIEWS</vt:lpstr>
      <vt:lpstr>SCHEDULING INTERVIEWS</vt:lpstr>
      <vt:lpstr>INTERVIEW QUESTIONS ARE  PROVIDED BY AER</vt:lpstr>
      <vt:lpstr>VIRTUAL TOUR</vt:lpstr>
      <vt:lpstr>PREPARING THE PANEL’S REPORT</vt:lpstr>
      <vt:lpstr>WRAPPING UP – THE FINAL STEPS</vt:lpstr>
      <vt:lpstr>        Late Breaking Updates and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Rubrics</dc:title>
  <dc:creator>Elly du Pre</dc:creator>
  <cp:lastModifiedBy>elly du pre</cp:lastModifiedBy>
  <cp:revision>98</cp:revision>
  <dcterms:created xsi:type="dcterms:W3CDTF">2023-09-12T21:52:04Z</dcterms:created>
  <dcterms:modified xsi:type="dcterms:W3CDTF">2024-01-19T23:25:37Z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0x010100D232489BAEBC5642B993278FFD478A0F</vt:lpwstr>
  </property>
  <property fmtid="{D5CDD505-2E9C-101B-9397-08002B2CF9AE}" pid="3" name="MediaServiceImageTags">
    <vt:lpwstr/>
  </property>
</Properties>
</file>