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5" r:id="rId1"/>
  </p:sldMasterIdLst>
  <p:notesMasterIdLst>
    <p:notesMasterId r:id="rId30"/>
  </p:notesMasterIdLst>
  <p:sldIdLst>
    <p:sldId id="256" r:id="rId2"/>
    <p:sldId id="381" r:id="rId3"/>
    <p:sldId id="383" r:id="rId4"/>
    <p:sldId id="264" r:id="rId5"/>
    <p:sldId id="458" r:id="rId6"/>
    <p:sldId id="399" r:id="rId7"/>
    <p:sldId id="326" r:id="rId8"/>
    <p:sldId id="327" r:id="rId9"/>
    <p:sldId id="384" r:id="rId10"/>
    <p:sldId id="463" r:id="rId11"/>
    <p:sldId id="337" r:id="rId12"/>
    <p:sldId id="332" r:id="rId13"/>
    <p:sldId id="333" r:id="rId14"/>
    <p:sldId id="334" r:id="rId15"/>
    <p:sldId id="335" r:id="rId16"/>
    <p:sldId id="336" r:id="rId17"/>
    <p:sldId id="457" r:id="rId18"/>
    <p:sldId id="407" r:id="rId19"/>
    <p:sldId id="340" r:id="rId20"/>
    <p:sldId id="464" r:id="rId21"/>
    <p:sldId id="460" r:id="rId22"/>
    <p:sldId id="461" r:id="rId23"/>
    <p:sldId id="459" r:id="rId24"/>
    <p:sldId id="462" r:id="rId25"/>
    <p:sldId id="379" r:id="rId26"/>
    <p:sldId id="380" r:id="rId27"/>
    <p:sldId id="1572" r:id="rId28"/>
    <p:sldId id="465" r:id="rId2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58"/>
    <p:restoredTop sz="94691"/>
  </p:normalViewPr>
  <p:slideViewPr>
    <p:cSldViewPr snapToGrid="0" snapToObjects="1">
      <p:cViewPr>
        <p:scale>
          <a:sx n="109" d="100"/>
          <a:sy n="109" d="100"/>
        </p:scale>
        <p:origin x="-120" y="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E152F-C627-9D40-8F81-5B518DEF49DE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F2ABD-1195-1142-AABE-23CB724F9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39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F2ABD-1195-1142-AABE-23CB724F94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90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“C” first and foremost</a:t>
            </a:r>
            <a:r>
              <a:rPr lang="en-US" baseline="0" dirty="0"/>
              <a:t> stands for the </a:t>
            </a:r>
            <a:r>
              <a:rPr lang="en-US" dirty="0"/>
              <a:t>child and</a:t>
            </a:r>
            <a:r>
              <a:rPr lang="en-US" baseline="0" dirty="0"/>
              <a:t> their family.  Note how the child is in the center!  Point out areas of the flowchart to the audience.  It can take a village to raise a child.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725EF-E760-794E-B96D-15E162CEB9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70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F2ABD-1195-1142-AABE-23CB724F94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9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F2ABD-1195-1142-AABE-23CB724F94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13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F2ABD-1195-1142-AABE-23CB724F94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665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F2ABD-1195-1142-AABE-23CB724F94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31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725EF-E760-794E-B96D-15E162CEB9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55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725EF-E760-794E-B96D-15E162CEB9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70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Surveys should not be the sole basis upon for determining the a diagnosis of CVI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Surveys are helpful to direct the examination or to highlight areas for further assessment in your office or elsewhere</a:t>
            </a:r>
          </a:p>
          <a:p>
            <a:endParaRPr lang="en-US" baseline="0" dirty="0"/>
          </a:p>
          <a:p>
            <a:r>
              <a:rPr lang="en-US" baseline="0" dirty="0"/>
              <a:t>NOTE:  Teach CVI also has key questions or screeners as they are termed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725EF-E760-794E-B96D-15E162CEB9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28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F6993-0C1A-2440-BC9A-5526FF980B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04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F2ABD-1195-1142-AABE-23CB724F943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9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Vision therapy</a:t>
            </a:r>
          </a:p>
          <a:p>
            <a:pPr marL="457200" lvl="2"/>
            <a:r>
              <a:rPr lang="en-US" sz="2000" dirty="0"/>
              <a:t>Kress NE.  Vision Therapy in the Cerebral Palsy Population: Utilizing Vision Therapy Techniques to Remediate Motor and Sensory Deficits of the Visual System.  </a:t>
            </a:r>
            <a:r>
              <a:rPr lang="en-US" sz="2000" dirty="0" err="1"/>
              <a:t>Optom</a:t>
            </a:r>
            <a:r>
              <a:rPr lang="en-US" sz="2000" dirty="0"/>
              <a:t> &amp; Vis </a:t>
            </a:r>
            <a:r>
              <a:rPr lang="en-US" sz="2000" dirty="0" err="1"/>
              <a:t>Perf</a:t>
            </a:r>
            <a:r>
              <a:rPr lang="en-US" sz="2000" dirty="0"/>
              <a:t> 2015;3(5): 406-15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725EF-E760-794E-B96D-15E162CEB9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11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Association of MA Educators of Students with Visual Impairments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F2ABD-1195-1142-AABE-23CB724F94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9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3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2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6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1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1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8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A26D7AD-7AA9-1542-AD13-E7C8FF7405A6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0A846BA-1AF7-3349-9847-8218269014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cvi.net/screening-tool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hyperlink" Target="https://www.good-lite.com/Details.cfm?ProdID=44" TargetMode="External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kranb@neco.edu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iomed.science.ulster.ac.uk/vision/-Visual-skills-inventories,60-.html" TargetMode="External"/><Relationship Id="rId2" Type="http://schemas.openxmlformats.org/officeDocument/2006/relationships/hyperlink" Target="https://cviscotland.org/downloads/CVIBookIN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sc.education.ed.ac.uk/resources/vi&amp;multi/cpvi/ssreport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2400" dirty="0"/>
              <a:t>Optometry’s role in the identification and management of individuals with vision impairment secondary to brain damage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899"/>
            <a:ext cx="7848600" cy="165571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/>
              <a:t>2018 AER International Conference</a:t>
            </a:r>
          </a:p>
          <a:p>
            <a:pPr algn="ctr"/>
            <a:r>
              <a:rPr lang="en-US" dirty="0"/>
              <a:t>NVI Preconference</a:t>
            </a:r>
          </a:p>
          <a:p>
            <a:pPr algn="ctr"/>
            <a:r>
              <a:rPr lang="en-US" dirty="0"/>
              <a:t>Barry S Kran, OD, FAAO</a:t>
            </a:r>
          </a:p>
          <a:p>
            <a:pPr algn="ctr"/>
            <a:r>
              <a:rPr lang="en-US" dirty="0"/>
              <a:t>Reno, Nevada</a:t>
            </a:r>
          </a:p>
          <a:p>
            <a:pPr algn="ctr"/>
            <a:r>
              <a:rPr lang="en-US" dirty="0"/>
              <a:t>25 July 2018</a:t>
            </a:r>
          </a:p>
        </p:txBody>
      </p:sp>
    </p:spTree>
    <p:extLst>
      <p:ext uri="{BB962C8B-B14F-4D97-AF65-F5344CB8AC3E}">
        <p14:creationId xmlns:p14="http://schemas.microsoft.com/office/powerpoint/2010/main" val="3690516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5CFE54-DF63-794B-A91C-2078256B8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Overview/Goals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A2DED5-8A10-8441-8BAA-96C55E876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Build on what has been presented</a:t>
            </a:r>
          </a:p>
          <a:p>
            <a:r>
              <a:rPr lang="en-US" dirty="0"/>
              <a:t>Share how a functional, (re)habilitative and patient centric approach to patient care can provide: </a:t>
            </a:r>
          </a:p>
          <a:p>
            <a:pPr lvl="1"/>
            <a:r>
              <a:rPr lang="en-US" dirty="0"/>
              <a:t>Vision function and functional vision information</a:t>
            </a:r>
          </a:p>
          <a:p>
            <a:pPr lvl="1"/>
            <a:r>
              <a:rPr lang="en-US" dirty="0"/>
              <a:t>Habilitation strategies</a:t>
            </a:r>
          </a:p>
          <a:p>
            <a:pPr lvl="1"/>
            <a:r>
              <a:rPr lang="en-US" dirty="0"/>
              <a:t>Advocacy</a:t>
            </a:r>
          </a:p>
          <a:p>
            <a:pPr lvl="1"/>
            <a:r>
              <a:rPr lang="en-US" dirty="0"/>
              <a:t>Education</a:t>
            </a:r>
          </a:p>
          <a:p>
            <a:pPr lvl="1"/>
            <a:r>
              <a:rPr lang="en-US" dirty="0"/>
              <a:t>for care givers and children with NVI</a:t>
            </a:r>
          </a:p>
          <a:p>
            <a:r>
              <a:rPr lang="en-US" dirty="0"/>
              <a:t>Answer questions posed by organizers of the preconference</a:t>
            </a:r>
          </a:p>
        </p:txBody>
      </p:sp>
    </p:spTree>
    <p:extLst>
      <p:ext uri="{BB962C8B-B14F-4D97-AF65-F5344CB8AC3E}">
        <p14:creationId xmlns:p14="http://schemas.microsoft.com/office/powerpoint/2010/main" val="58906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AE45DC-3770-6C4F-A545-FB2BB23C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to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EC0E5B-835B-7544-92C3-6428694B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How do you propose that more children be diagnosed with CVI in the US?</a:t>
            </a:r>
          </a:p>
          <a:p>
            <a:r>
              <a:rPr lang="en-US" dirty="0"/>
              <a:t>For children in academic programs who may have CVI, how do you feel they can best be identified and served?</a:t>
            </a:r>
          </a:p>
          <a:p>
            <a:r>
              <a:rPr lang="en-US" dirty="0"/>
              <a:t>Is CVI or poor visual-perceptual development due to severe ocular-motor dysfunction?  How to access?</a:t>
            </a:r>
          </a:p>
          <a:p>
            <a:r>
              <a:rPr lang="en-US" dirty="0"/>
              <a:t>Is it realistic to believe that having this information will ever be the norm?</a:t>
            </a:r>
          </a:p>
          <a:p>
            <a:r>
              <a:rPr lang="en-US" dirty="0"/>
              <a:t>How are all groups classified abroad?  What are your definitions?  Is world consensus possible? </a:t>
            </a:r>
          </a:p>
        </p:txBody>
      </p:sp>
    </p:spTree>
    <p:extLst>
      <p:ext uri="{BB962C8B-B14F-4D97-AF65-F5344CB8AC3E}">
        <p14:creationId xmlns:p14="http://schemas.microsoft.com/office/powerpoint/2010/main" val="31938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Are all children with CVI like J? </a:t>
            </a:r>
          </a:p>
        </p:txBody>
      </p:sp>
      <p:pic>
        <p:nvPicPr>
          <p:cNvPr id="2" name="Picture 1" descr="Community of caregiver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95108" y="283914"/>
            <a:ext cx="4239491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89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73B51E-BC03-1F47-AC01-E47008088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Should there be subcategories of CVI?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389573-73B4-844F-8D55-447D0F168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don’t know what we don’t know.  </a:t>
            </a:r>
          </a:p>
          <a:p>
            <a:pPr lvl="1"/>
            <a:r>
              <a:rPr lang="en-US" dirty="0"/>
              <a:t>We talk about prototypical low, moderate and high functioning individuals with CVI but what about other overlying issues impacting receptive and expressive learning and communication?</a:t>
            </a:r>
          </a:p>
          <a:p>
            <a:pPr lvl="1"/>
            <a:r>
              <a:rPr lang="en-US" dirty="0"/>
              <a:t>Negative implications to categorizing too early</a:t>
            </a:r>
          </a:p>
          <a:p>
            <a:r>
              <a:rPr lang="en-US" dirty="0"/>
              <a:t>Be broad now and be sure that ALL have the option for ID and provision of services.  </a:t>
            </a:r>
          </a:p>
          <a:p>
            <a:pPr lvl="1"/>
            <a:r>
              <a:rPr lang="en-US" dirty="0"/>
              <a:t>The larger issue appears to be the definition of VI and legal blindness as this can be a barrier to provision of services to many individuals with CVI who have good vision function but poor functional vision.</a:t>
            </a:r>
          </a:p>
        </p:txBody>
      </p:sp>
    </p:spTree>
    <p:extLst>
      <p:ext uri="{BB962C8B-B14F-4D97-AF65-F5344CB8AC3E}">
        <p14:creationId xmlns:p14="http://schemas.microsoft.com/office/powerpoint/2010/main" val="4217130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the “C” in CVI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300" dirty="0"/>
              <a:t>Functional definition</a:t>
            </a:r>
          </a:p>
          <a:p>
            <a:pPr lvl="1"/>
            <a:r>
              <a:rPr lang="en-US" sz="1800" dirty="0"/>
              <a:t>“Vision impairment due to damage or disorder of the visual pathways and visual centers in the brain, including the pathways serving visual perception, cognition, and visual guidance of movement.” </a:t>
            </a:r>
            <a:r>
              <a:rPr lang="en-US" sz="1800" i="1" dirty="0"/>
              <a:t>and may coexist with anterior visual pathway anomalies</a:t>
            </a:r>
            <a:endParaRPr lang="en-US" sz="1800" dirty="0"/>
          </a:p>
          <a:p>
            <a:pPr lvl="2"/>
            <a:r>
              <a:rPr lang="en-US" sz="1200" dirty="0"/>
              <a:t>Dutton GN, </a:t>
            </a:r>
            <a:r>
              <a:rPr lang="en-US" sz="1200" dirty="0" err="1"/>
              <a:t>Lueck</a:t>
            </a:r>
            <a:r>
              <a:rPr lang="en-US" sz="1200" dirty="0"/>
              <a:t> AH. Editors.  Impairment of vision due to damage to the brain in </a:t>
            </a:r>
            <a:r>
              <a:rPr lang="en-US" sz="1200" i="1" dirty="0"/>
              <a:t>Vision and the Brain</a:t>
            </a:r>
            <a:r>
              <a:rPr lang="en-US" sz="1200" dirty="0"/>
              <a:t> </a:t>
            </a:r>
          </a:p>
          <a:p>
            <a:pPr marL="685800" lvl="2" indent="0">
              <a:buNone/>
            </a:pPr>
            <a:r>
              <a:rPr lang="en-US" sz="1200" dirty="0"/>
              <a:t>    2015 AFB Press Page 4</a:t>
            </a:r>
            <a:endParaRPr lang="en-US" dirty="0">
              <a:hlinkClick r:id="" action="ppaction://noaction"/>
            </a:endParaRPr>
          </a:p>
          <a:p>
            <a:r>
              <a:rPr lang="en-US" sz="2300" dirty="0"/>
              <a:t>Most recent published definition based upon lit review</a:t>
            </a:r>
          </a:p>
          <a:p>
            <a:pPr lvl="1"/>
            <a:r>
              <a:rPr lang="en-US" sz="1800" dirty="0"/>
              <a:t>“Childhood cerebral visual impairment is a verifiable visual dysfunction which cannot be attributed to disorders of the anterior visual pathway or any potentially co-occurring ocular impairment.”</a:t>
            </a:r>
          </a:p>
          <a:p>
            <a:pPr lvl="2"/>
            <a:r>
              <a:rPr lang="en-US" sz="1200" dirty="0" err="1"/>
              <a:t>Sakki</a:t>
            </a:r>
            <a:r>
              <a:rPr lang="en-US" sz="1200" dirty="0"/>
              <a:t> HE A, Dale NJ, Sargent J, et al. </a:t>
            </a:r>
            <a:r>
              <a:rPr lang="en-US" sz="1200" i="1" dirty="0"/>
              <a:t>Br J </a:t>
            </a:r>
            <a:r>
              <a:rPr lang="en-US" sz="1200" i="1" dirty="0" err="1"/>
              <a:t>Ophthalmol</a:t>
            </a:r>
            <a:r>
              <a:rPr lang="en-US" sz="1200" i="1" dirty="0"/>
              <a:t> </a:t>
            </a:r>
            <a:r>
              <a:rPr lang="en-US" sz="1200" dirty="0"/>
              <a:t>Published first online November 20, 2017. doi:10.1136/bjophthalmol-2017-310694</a:t>
            </a:r>
            <a:endParaRPr lang="en-US" sz="1200" b="1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38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 Eye Eye Perkins LV Clinic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30+ year collaboration between NECO &amp; Perkins</a:t>
            </a:r>
          </a:p>
          <a:p>
            <a:r>
              <a:rPr lang="en-US" dirty="0"/>
              <a:t>Incredible colleagues</a:t>
            </a:r>
          </a:p>
          <a:p>
            <a:pPr lvl="1"/>
            <a:r>
              <a:rPr lang="en-US" dirty="0"/>
              <a:t>Darick W Wright, MA, COMS, CLVT</a:t>
            </a:r>
          </a:p>
          <a:p>
            <a:pPr lvl="1"/>
            <a:r>
              <a:rPr lang="en-US" dirty="0"/>
              <a:t>D Luisa Mayer, PhD</a:t>
            </a:r>
          </a:p>
          <a:p>
            <a:pPr lvl="1"/>
            <a:r>
              <a:rPr lang="en-US" dirty="0"/>
              <a:t>Nicole Ross, OD</a:t>
            </a:r>
          </a:p>
          <a:p>
            <a:pPr lvl="1"/>
            <a:r>
              <a:rPr lang="en-US" dirty="0"/>
              <a:t>Liaisons</a:t>
            </a:r>
          </a:p>
        </p:txBody>
      </p:sp>
      <p:pic>
        <p:nvPicPr>
          <p:cNvPr id="6" name="Picture 5" descr="Barry.Darick.Luis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036" y="1110270"/>
            <a:ext cx="4309355" cy="362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9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Our clinic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Has become a site which interfaces between medicine/eye care and education.  Must be familiar with info and implications of findings from both worlds and tailor an evaluation to address the needs of the child</a:t>
            </a:r>
          </a:p>
          <a:p>
            <a:pPr lvl="1"/>
            <a:r>
              <a:rPr lang="en-US" dirty="0"/>
              <a:t>Referrals from </a:t>
            </a:r>
          </a:p>
          <a:p>
            <a:pPr lvl="2"/>
            <a:r>
              <a:rPr lang="en-US" dirty="0"/>
              <a:t>Vision educators from throughout New England and beyond</a:t>
            </a:r>
          </a:p>
          <a:p>
            <a:pPr lvl="2"/>
            <a:r>
              <a:rPr lang="en-US" dirty="0"/>
              <a:t>Pediatric ophthalmologists</a:t>
            </a:r>
          </a:p>
          <a:p>
            <a:pPr lvl="2"/>
            <a:r>
              <a:rPr lang="en-US" dirty="0"/>
              <a:t>Pediatric physiatrists</a:t>
            </a:r>
          </a:p>
          <a:p>
            <a:pPr lvl="2"/>
            <a:r>
              <a:rPr lang="en-US" dirty="0"/>
              <a:t>Pediatric neurologists</a:t>
            </a:r>
          </a:p>
          <a:p>
            <a:pPr lvl="2"/>
            <a:r>
              <a:rPr lang="en-US" dirty="0"/>
              <a:t>Speech and Language specialists</a:t>
            </a:r>
          </a:p>
          <a:p>
            <a:pPr marL="0" indent="0">
              <a:buNone/>
            </a:pPr>
            <a:endParaRPr lang="en-US" sz="800" dirty="0"/>
          </a:p>
          <a:p>
            <a:pPr lvl="1"/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60312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Our clinic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endParaRPr lang="en-US" sz="800" dirty="0"/>
          </a:p>
          <a:p>
            <a:r>
              <a:rPr lang="en-US" dirty="0"/>
              <a:t>Due to our training, approach to care, and collaboration with others, we: </a:t>
            </a:r>
          </a:p>
          <a:p>
            <a:pPr lvl="1"/>
            <a:r>
              <a:rPr lang="en-US" sz="1900" dirty="0"/>
              <a:t>Obtain data that other eye care providers are unable to obtain</a:t>
            </a:r>
          </a:p>
          <a:p>
            <a:pPr lvl="1"/>
            <a:r>
              <a:rPr lang="en-US" sz="1900" dirty="0"/>
              <a:t>Provide standard low vision evaluations and interventions</a:t>
            </a:r>
          </a:p>
          <a:p>
            <a:pPr lvl="1"/>
            <a:r>
              <a:rPr lang="en-US" sz="1900" dirty="0"/>
              <a:t>Provide clinical functional low vision evaluations which include</a:t>
            </a:r>
          </a:p>
          <a:p>
            <a:pPr lvl="2"/>
            <a:r>
              <a:rPr lang="en-US" sz="1700" dirty="0"/>
              <a:t>Perimetry, vision function, functional vision information</a:t>
            </a:r>
          </a:p>
          <a:p>
            <a:r>
              <a:rPr lang="en-US" dirty="0"/>
              <a:t>Reports/Advocacy</a:t>
            </a:r>
          </a:p>
          <a:p>
            <a:pPr lvl="2"/>
            <a:r>
              <a:rPr lang="en-US" sz="1900" dirty="0"/>
              <a:t>Written in a way that parents and educators will understand with links as needed</a:t>
            </a:r>
          </a:p>
          <a:p>
            <a:pPr lvl="2"/>
            <a:r>
              <a:rPr lang="en-US" sz="1900" dirty="0"/>
              <a:t>Explanation of additional diagnoses </a:t>
            </a:r>
          </a:p>
          <a:p>
            <a:pPr lvl="2"/>
            <a:r>
              <a:rPr lang="en-US" sz="1900" dirty="0"/>
              <a:t>Provide education, treatment options and advocacy </a:t>
            </a:r>
          </a:p>
        </p:txBody>
      </p:sp>
    </p:spTree>
    <p:extLst>
      <p:ext uri="{BB962C8B-B14F-4D97-AF65-F5344CB8AC3E}">
        <p14:creationId xmlns:p14="http://schemas.microsoft.com/office/powerpoint/2010/main" val="4234293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is this accomplished?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3470151"/>
            <a:ext cx="7772400" cy="1512160"/>
          </a:xfrm>
        </p:spPr>
        <p:txBody>
          <a:bodyPr>
            <a:normAutofit/>
          </a:bodyPr>
          <a:lstStyle/>
          <a:p>
            <a:r>
              <a:rPr 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689773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 shift:  Adjusting the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  <a:defRPr/>
            </a:pPr>
            <a:r>
              <a:rPr lang="en-US" sz="2100" dirty="0"/>
              <a:t>It is not the patient who is uncooperative. Rather, the issue is the doctor’s inability to create an environment in which the patient can be successful.</a:t>
            </a:r>
          </a:p>
          <a:p>
            <a:pPr marL="342900" indent="-342900">
              <a:buFont typeface="Arial"/>
              <a:buChar char="•"/>
              <a:defRPr/>
            </a:pPr>
            <a:endParaRPr lang="en-US" sz="1000" dirty="0"/>
          </a:p>
          <a:p>
            <a:pPr>
              <a:defRPr/>
            </a:pPr>
            <a:endParaRPr lang="en-US" sz="600"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100" dirty="0"/>
              <a:t>It is not only </a:t>
            </a:r>
            <a:r>
              <a:rPr lang="en-US" sz="2100" b="1" i="1" dirty="0"/>
              <a:t>how</a:t>
            </a:r>
            <a:r>
              <a:rPr lang="en-US" sz="2100" dirty="0"/>
              <a:t> one introduces or models and adapts a technique, but </a:t>
            </a:r>
            <a:r>
              <a:rPr lang="en-US" sz="2100" b="1" i="1" dirty="0"/>
              <a:t>when</a:t>
            </a:r>
            <a:r>
              <a:rPr lang="en-US" sz="2100" dirty="0"/>
              <a:t> one performs the technique during the exam that will ultimately determine one’s success in acquiring that information.</a:t>
            </a:r>
          </a:p>
          <a:p>
            <a:pPr marL="900113" lvl="1" indent="-342900">
              <a:buFont typeface="Arial"/>
              <a:buChar char="•"/>
              <a:defRPr/>
            </a:pPr>
            <a:r>
              <a:rPr lang="en-US" dirty="0"/>
              <a:t>It’s performing the right test at the right time and the right way!</a:t>
            </a:r>
          </a:p>
        </p:txBody>
      </p:sp>
    </p:spTree>
    <p:extLst>
      <p:ext uri="{BB962C8B-B14F-4D97-AF65-F5344CB8AC3E}">
        <p14:creationId xmlns:p14="http://schemas.microsoft.com/office/powerpoint/2010/main" val="237485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Prior to seeing a patient who may have CVI…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all records and develop a game plan</a:t>
            </a:r>
          </a:p>
          <a:p>
            <a:pPr lvl="1"/>
            <a:r>
              <a:rPr lang="en-US" dirty="0"/>
              <a:t>What, in the information reviewed prior to the visit, alerts for the possibility of CVI?  Try to be objective; not vision system centric.</a:t>
            </a:r>
          </a:p>
          <a:p>
            <a:pPr lvl="1"/>
            <a:endParaRPr lang="en-US" sz="600" dirty="0"/>
          </a:p>
          <a:p>
            <a:pPr lvl="1"/>
            <a:r>
              <a:rPr lang="en-US" dirty="0"/>
              <a:t>Which findings might be significant in contributing to a better understanding of how the patient “sees and uses their vision”? </a:t>
            </a:r>
          </a:p>
          <a:p>
            <a:pPr lvl="1"/>
            <a:endParaRPr lang="en-US" sz="600" dirty="0"/>
          </a:p>
          <a:p>
            <a:pPr lvl="2"/>
            <a:r>
              <a:rPr lang="en-US" dirty="0"/>
              <a:t>How might these findings be best obtained?</a:t>
            </a:r>
          </a:p>
          <a:p>
            <a:pPr lvl="2"/>
            <a:r>
              <a:rPr lang="en-US" dirty="0"/>
              <a:t>Use of surveys and directed history questions</a:t>
            </a:r>
          </a:p>
          <a:p>
            <a:pPr lvl="2"/>
            <a:r>
              <a:rPr lang="en-US" dirty="0"/>
              <a:t>Vision function vs. functional vision</a:t>
            </a:r>
          </a:p>
          <a:p>
            <a:pPr marL="274320" lvl="1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79812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Patient History / Causes of CVI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7351"/>
            <a:ext cx="8229600" cy="337185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Maternal health</a:t>
            </a:r>
          </a:p>
          <a:p>
            <a:r>
              <a:rPr lang="en-US" dirty="0"/>
              <a:t>Pregnancy </a:t>
            </a:r>
            <a:r>
              <a:rPr lang="mr-IN" dirty="0"/>
              <a:t>–</a:t>
            </a:r>
            <a:r>
              <a:rPr lang="en-US" dirty="0"/>
              <a:t> term or not, complications during pregnancy</a:t>
            </a:r>
          </a:p>
          <a:p>
            <a:r>
              <a:rPr lang="en-US" dirty="0"/>
              <a:t>Anything which can cause inflammation in the developing fetus or </a:t>
            </a:r>
            <a:r>
              <a:rPr lang="en-US" dirty="0" err="1"/>
              <a:t>perinatally</a:t>
            </a:r>
            <a:endParaRPr lang="en-US" dirty="0"/>
          </a:p>
          <a:p>
            <a:pPr lvl="1"/>
            <a:r>
              <a:rPr lang="en-US" dirty="0"/>
              <a:t>Infection</a:t>
            </a:r>
          </a:p>
          <a:p>
            <a:pPr lvl="1"/>
            <a:r>
              <a:rPr lang="en-US" dirty="0"/>
              <a:t>Anoxia/hypoxia</a:t>
            </a:r>
          </a:p>
          <a:p>
            <a:pPr lvl="1"/>
            <a:r>
              <a:rPr lang="en-US" dirty="0"/>
              <a:t>Trauma</a:t>
            </a:r>
          </a:p>
          <a:p>
            <a:r>
              <a:rPr lang="en-US" dirty="0"/>
              <a:t>Seizures</a:t>
            </a:r>
          </a:p>
          <a:p>
            <a:r>
              <a:rPr lang="en-US" dirty="0"/>
              <a:t>Genetic </a:t>
            </a:r>
            <a:r>
              <a:rPr lang="mr-IN" dirty="0"/>
              <a:t>–</a:t>
            </a:r>
            <a:r>
              <a:rPr lang="en-US" dirty="0"/>
              <a:t> those that do impact biochemical pathways in the brain and some that do not but impact function</a:t>
            </a:r>
          </a:p>
          <a:p>
            <a:r>
              <a:rPr lang="en-US" dirty="0"/>
              <a:t>Abnormal development without an identified cause</a:t>
            </a:r>
          </a:p>
          <a:p>
            <a:r>
              <a:rPr lang="en-US" dirty="0"/>
              <a:t>Presence of CP or hypo/</a:t>
            </a:r>
            <a:r>
              <a:rPr lang="en-US" dirty="0" err="1"/>
              <a:t>hypertonicity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51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History </a:t>
            </a:r>
            <a:r>
              <a:rPr lang="mr-IN" dirty="0"/>
              <a:t>–</a:t>
            </a:r>
            <a:r>
              <a:rPr lang="en-US" dirty="0"/>
              <a:t> Presenting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Expressed concerns of parents and others</a:t>
            </a:r>
          </a:p>
          <a:p>
            <a:pPr lvl="1"/>
            <a:r>
              <a:rPr lang="en-US" dirty="0"/>
              <a:t>What does my child see?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Is there a problem with peripheral vision?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How can we improve use of vision?</a:t>
            </a:r>
          </a:p>
          <a:p>
            <a:pPr lvl="2"/>
            <a:r>
              <a:rPr lang="en-US" dirty="0"/>
              <a:t> for ADLs, Communication, Learning, other</a:t>
            </a:r>
          </a:p>
          <a:p>
            <a:pPr lvl="2"/>
            <a:endParaRPr lang="en-US" sz="800" dirty="0"/>
          </a:p>
          <a:p>
            <a:pPr lvl="1"/>
            <a:r>
              <a:rPr lang="en-US" dirty="0"/>
              <a:t>What should print size or symbol size be? How many symbols on a screen?</a:t>
            </a:r>
          </a:p>
        </p:txBody>
      </p:sp>
    </p:spTree>
    <p:extLst>
      <p:ext uri="{BB962C8B-B14F-4D97-AF65-F5344CB8AC3E}">
        <p14:creationId xmlns:p14="http://schemas.microsoft.com/office/powerpoint/2010/main" val="2517607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History: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5468"/>
            <a:ext cx="8229600" cy="362373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Surveys</a:t>
            </a:r>
          </a:p>
          <a:p>
            <a:pPr lvl="1"/>
            <a:r>
              <a:rPr lang="en-US" dirty="0"/>
              <a:t>Dutton</a:t>
            </a:r>
          </a:p>
          <a:p>
            <a:pPr lvl="2"/>
            <a:r>
              <a:rPr lang="en-US" sz="1700" dirty="0"/>
              <a:t>Validation reference: Philip SS, </a:t>
            </a:r>
            <a:r>
              <a:rPr lang="en-US" sz="1700" dirty="0" err="1"/>
              <a:t>Tsherlinga</a:t>
            </a:r>
            <a:r>
              <a:rPr lang="en-US" sz="1700" dirty="0"/>
              <a:t> S, Thomas MM, Dutton GN, Bowman R.  A validation of and Examination Protocol for Cerebral Vision Impairment Among Children in a Clinical Population in India J </a:t>
            </a:r>
            <a:r>
              <a:rPr lang="en-US" sz="1700" dirty="0" err="1"/>
              <a:t>Clin</a:t>
            </a:r>
            <a:r>
              <a:rPr lang="en-US" sz="1700" dirty="0"/>
              <a:t> </a:t>
            </a:r>
            <a:r>
              <a:rPr lang="en-US" sz="1700" dirty="0" err="1"/>
              <a:t>Diag</a:t>
            </a:r>
            <a:r>
              <a:rPr lang="en-US" sz="1700" dirty="0"/>
              <a:t> Res 2016 vol10(12): NCO1-4</a:t>
            </a:r>
          </a:p>
          <a:p>
            <a:pPr lvl="2"/>
            <a:endParaRPr lang="en-US" sz="900" dirty="0"/>
          </a:p>
          <a:p>
            <a:pPr lvl="1"/>
            <a:r>
              <a:rPr lang="en-US" dirty="0" err="1"/>
              <a:t>Ortibus</a:t>
            </a:r>
            <a:endParaRPr lang="en-US" dirty="0"/>
          </a:p>
          <a:p>
            <a:pPr lvl="2"/>
            <a:r>
              <a:rPr lang="en-US" sz="1700" dirty="0" err="1"/>
              <a:t>Ortibus</a:t>
            </a:r>
            <a:r>
              <a:rPr lang="en-US" sz="1700" dirty="0"/>
              <a:t> E, et al. Screening for cerebral visual impairment: value of a CVI questionnaire. </a:t>
            </a:r>
            <a:r>
              <a:rPr lang="en-US" sz="1700" dirty="0" err="1"/>
              <a:t>Neuropediatrics</a:t>
            </a:r>
            <a:r>
              <a:rPr lang="en-US" sz="1700" dirty="0"/>
              <a:t> 2011 Aug;42(4):138-47</a:t>
            </a:r>
          </a:p>
          <a:p>
            <a:pPr lvl="2"/>
            <a:r>
              <a:rPr lang="en-US" sz="1700" dirty="0">
                <a:hlinkClick r:id="rId3"/>
              </a:rPr>
              <a:t>https://www.teachcvi.net/screening-tools</a:t>
            </a:r>
            <a:r>
              <a:rPr lang="en-US" sz="1700" dirty="0"/>
              <a:t>  Accessed 29 Aug 2017</a:t>
            </a:r>
          </a:p>
          <a:p>
            <a:pPr lvl="2"/>
            <a:endParaRPr lang="en-US" sz="900" dirty="0"/>
          </a:p>
          <a:p>
            <a:pPr lvl="1"/>
            <a:r>
              <a:rPr lang="en-US" dirty="0"/>
              <a:t>Israeli</a:t>
            </a:r>
          </a:p>
          <a:p>
            <a:pPr lvl="2"/>
            <a:r>
              <a:rPr lang="en-US" sz="1700" dirty="0" err="1"/>
              <a:t>Ferziger</a:t>
            </a:r>
            <a:r>
              <a:rPr lang="en-US" sz="1700" dirty="0"/>
              <a:t> NB, </a:t>
            </a:r>
            <a:r>
              <a:rPr lang="en-US" sz="1700" dirty="0" err="1"/>
              <a:t>Nemet</a:t>
            </a:r>
            <a:r>
              <a:rPr lang="en-US" sz="1700" dirty="0"/>
              <a:t> P, </a:t>
            </a:r>
            <a:r>
              <a:rPr lang="en-US" sz="1700" dirty="0" err="1"/>
              <a:t>Brezner</a:t>
            </a:r>
            <a:r>
              <a:rPr lang="en-US" sz="1700" dirty="0"/>
              <a:t> A, Feldman R, </a:t>
            </a:r>
            <a:r>
              <a:rPr lang="en-US" sz="1700" dirty="0" err="1"/>
              <a:t>Galili</a:t>
            </a:r>
            <a:r>
              <a:rPr lang="en-US" sz="1700" dirty="0"/>
              <a:t> G </a:t>
            </a:r>
            <a:r>
              <a:rPr lang="en-US" sz="1700" dirty="0" err="1"/>
              <a:t>Zivotofsky</a:t>
            </a:r>
            <a:r>
              <a:rPr lang="en-US" sz="1700" dirty="0"/>
              <a:t> A.  Visual assessment in children with cerebral palsy: implementation of a functional questionnaire Develop Med &amp; Child </a:t>
            </a:r>
            <a:r>
              <a:rPr lang="en-US" sz="1700" dirty="0" err="1"/>
              <a:t>Neuro</a:t>
            </a:r>
            <a:r>
              <a:rPr lang="en-US" sz="1700" dirty="0"/>
              <a:t> 2011, 53:422-428</a:t>
            </a:r>
          </a:p>
        </p:txBody>
      </p:sp>
    </p:spTree>
    <p:extLst>
      <p:ext uri="{BB962C8B-B14F-4D97-AF65-F5344CB8AC3E}">
        <p14:creationId xmlns:p14="http://schemas.microsoft.com/office/powerpoint/2010/main" val="512796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Directed History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1700" dirty="0"/>
              <a:t>Q2. Does your child have difficulty walking down stairs?</a:t>
            </a:r>
          </a:p>
          <a:p>
            <a:pPr lvl="1"/>
            <a:endParaRPr lang="en-US" sz="600" dirty="0"/>
          </a:p>
          <a:p>
            <a:pPr lvl="1"/>
            <a:r>
              <a:rPr lang="en-US" sz="1700" dirty="0"/>
              <a:t>Q18. Does your child have difficulty seeing things which are moving quickly, such as small animals?</a:t>
            </a:r>
          </a:p>
          <a:p>
            <a:pPr lvl="1"/>
            <a:endParaRPr lang="en-US" sz="600" dirty="0"/>
          </a:p>
          <a:p>
            <a:pPr lvl="1"/>
            <a:r>
              <a:rPr lang="en-US" sz="1700" dirty="0"/>
              <a:t>Q19. Does your child have difficulty seeing something which is pointed out in the distance?</a:t>
            </a:r>
          </a:p>
          <a:p>
            <a:pPr lvl="1"/>
            <a:endParaRPr lang="en-US" sz="600" dirty="0"/>
          </a:p>
          <a:p>
            <a:pPr lvl="1"/>
            <a:r>
              <a:rPr lang="en-US" sz="1700" dirty="0"/>
              <a:t>Q24. Does your child have difficulty locating an item of clothing in a pile of clothes?</a:t>
            </a:r>
          </a:p>
          <a:p>
            <a:pPr lvl="1"/>
            <a:endParaRPr lang="en-US" sz="600" dirty="0"/>
          </a:p>
          <a:p>
            <a:pPr lvl="1"/>
            <a:r>
              <a:rPr lang="en-US" sz="1700" dirty="0"/>
              <a:t>Q27. Does your child find copying words or drawings time consuming and difficult?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702" y="4299289"/>
            <a:ext cx="7986714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200" i="1" dirty="0"/>
              <a:t>Dutton GN, Calvert J, Ibrahim H, Macdonald E, McCulloch D, </a:t>
            </a:r>
            <a:r>
              <a:rPr lang="en-US" sz="1200" i="1" dirty="0" err="1"/>
              <a:t>MacIntyre-Beon</a:t>
            </a:r>
            <a:r>
              <a:rPr lang="en-US" sz="1200" i="1" dirty="0"/>
              <a:t>, </a:t>
            </a:r>
            <a:r>
              <a:rPr lang="en-US" sz="1200" i="1" dirty="0" err="1"/>
              <a:t>Spowart</a:t>
            </a:r>
            <a:r>
              <a:rPr lang="en-US" sz="1200" i="1" dirty="0"/>
              <a:t> KM. (2010) </a:t>
            </a:r>
          </a:p>
          <a:p>
            <a:r>
              <a:rPr lang="en-US" sz="1200" i="1" dirty="0"/>
              <a:t>Structured history taking for cognitive and perceptual dysfunction and for profound visual difficulties due to damage</a:t>
            </a:r>
          </a:p>
          <a:p>
            <a:r>
              <a:rPr lang="en-US" sz="1200" i="1" dirty="0"/>
              <a:t>to the brain in children. In: Visual Impairment in Children Due to Damage to the Brain </a:t>
            </a:r>
          </a:p>
          <a:p>
            <a:r>
              <a:rPr lang="en-US" sz="1200" i="1" dirty="0" err="1"/>
              <a:t>Eds</a:t>
            </a:r>
            <a:r>
              <a:rPr lang="en-US" sz="1200" i="1" dirty="0"/>
              <a:t>: Dutton GN, </a:t>
            </a:r>
            <a:r>
              <a:rPr lang="en-US" sz="1200" i="1" dirty="0" err="1"/>
              <a:t>Bax</a:t>
            </a:r>
            <a:r>
              <a:rPr lang="en-US" sz="1200" i="1" dirty="0"/>
              <a:t> M. </a:t>
            </a:r>
            <a:r>
              <a:rPr lang="en-US" sz="1200" i="1" dirty="0" err="1"/>
              <a:t>MacKeith</a:t>
            </a:r>
            <a:r>
              <a:rPr lang="en-US" sz="1200" i="1" dirty="0"/>
              <a:t> Press. London. pp117-129.</a:t>
            </a:r>
          </a:p>
        </p:txBody>
      </p:sp>
    </p:spTree>
    <p:extLst>
      <p:ext uri="{BB962C8B-B14F-4D97-AF65-F5344CB8AC3E}">
        <p14:creationId xmlns:p14="http://schemas.microsoft.com/office/powerpoint/2010/main" val="3883732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Acuity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Grating acuity versus Recognition acuity</a:t>
            </a:r>
          </a:p>
          <a:p>
            <a:pPr lvl="1"/>
            <a:r>
              <a:rPr lang="en-US" dirty="0"/>
              <a:t>Large stimulus, not content related</a:t>
            </a:r>
          </a:p>
          <a:p>
            <a:pPr lvl="2"/>
            <a:r>
              <a:rPr lang="en-US" dirty="0"/>
              <a:t>Detection vs. recognition</a:t>
            </a:r>
          </a:p>
          <a:p>
            <a:pPr lvl="1"/>
            <a:r>
              <a:rPr lang="en-US" dirty="0"/>
              <a:t>Near vs. Distance VA</a:t>
            </a:r>
          </a:p>
          <a:p>
            <a:pPr lvl="1"/>
            <a:r>
              <a:rPr lang="en-US" dirty="0"/>
              <a:t>Grating acuity tends to overestimate recognition acuity</a:t>
            </a:r>
          </a:p>
          <a:p>
            <a:pPr marL="205740" lvl="1" indent="0">
              <a:buNone/>
            </a:pPr>
            <a:endParaRPr lang="en-US" sz="750" dirty="0"/>
          </a:p>
          <a:p>
            <a:endParaRPr lang="en-US" sz="750" dirty="0"/>
          </a:p>
          <a:p>
            <a:endParaRPr lang="en-US" dirty="0"/>
          </a:p>
        </p:txBody>
      </p:sp>
      <p:pic>
        <p:nvPicPr>
          <p:cNvPr id="5" name="Picture 6" descr="IMG_3177">
            <a:extLst>
              <a:ext uri="{FF2B5EF4-FFF2-40B4-BE49-F238E27FC236}">
                <a16:creationId xmlns:a16="http://schemas.microsoft.com/office/drawing/2014/main" xmlns="" id="{6A29B44C-E749-9E49-B946-637FB3B2C4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593" y="522601"/>
            <a:ext cx="2479257" cy="186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158B46-C55C-BE49-8500-998379B97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057" y="2384977"/>
            <a:ext cx="2180606" cy="21806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4D2E019-983E-994D-A8A4-20AC202EEA6F}"/>
              </a:ext>
            </a:extLst>
          </p:cNvPr>
          <p:cNvSpPr txBox="1"/>
          <p:nvPr/>
        </p:nvSpPr>
        <p:spPr>
          <a:xfrm>
            <a:off x="4618351" y="4246987"/>
            <a:ext cx="4363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" action="ppaction://noaction"/>
              </a:rPr>
              <a:t>https://www.schoolhealth.com/lea-symbols-and-hotv-</a:t>
            </a:r>
          </a:p>
          <a:p>
            <a:r>
              <a:rPr lang="en-US" sz="1400" dirty="0">
                <a:hlinkClick r:id="" action="ppaction://noaction"/>
              </a:rPr>
              <a:t>combination-flash-cards</a:t>
            </a:r>
            <a:r>
              <a:rPr lang="en-US" sz="1400" dirty="0"/>
              <a:t>  Accessed 25 March 2018</a:t>
            </a:r>
          </a:p>
        </p:txBody>
      </p:sp>
    </p:spTree>
    <p:extLst>
      <p:ext uri="{BB962C8B-B14F-4D97-AF65-F5344CB8AC3E}">
        <p14:creationId xmlns:p14="http://schemas.microsoft.com/office/powerpoint/2010/main" val="416864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out-of-the-box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Contrast </a:t>
            </a:r>
            <a:r>
              <a:rPr lang="mr-IN" dirty="0"/>
              <a:t>–</a:t>
            </a:r>
            <a:r>
              <a:rPr lang="en-US" dirty="0"/>
              <a:t> preferential looking</a:t>
            </a:r>
          </a:p>
          <a:p>
            <a:r>
              <a:rPr lang="en-US" dirty="0"/>
              <a:t>Modified dynamic retinoscopy</a:t>
            </a:r>
          </a:p>
          <a:p>
            <a:r>
              <a:rPr lang="en-US" dirty="0"/>
              <a:t>Visual Field</a:t>
            </a:r>
          </a:p>
          <a:p>
            <a:r>
              <a:rPr lang="en-US" dirty="0"/>
              <a:t>Puzzles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8208" y="4624503"/>
            <a:ext cx="40086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1400" dirty="0">
                <a:hlinkClick r:id="rId3"/>
              </a:rPr>
              <a:t>https://www.goodlite.com/Details.cfm?ProdID=44</a:t>
            </a:r>
            <a:endParaRPr lang="en-US" sz="1400" dirty="0"/>
          </a:p>
          <a:p>
            <a:r>
              <a:rPr lang="en-US" sz="1400" dirty="0"/>
              <a:t>Accessed 29 August, 2017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858" y="1291271"/>
            <a:ext cx="3107932" cy="1645846"/>
          </a:xfrm>
          <a:prstGeom prst="rect">
            <a:avLst/>
          </a:prstGeom>
        </p:spPr>
      </p:pic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xmlns="" id="{8A6A5E01-3A81-504A-AF6F-164B667644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" r="22"/>
          <a:stretch>
            <a:fillRect/>
          </a:stretch>
        </p:blipFill>
        <p:spPr>
          <a:xfrm>
            <a:off x="6903012" y="3083065"/>
            <a:ext cx="1830745" cy="1040832"/>
          </a:xfrm>
          <a:prstGeom prst="rect">
            <a:avLst/>
          </a:prstGeom>
        </p:spPr>
      </p:pic>
      <p:pic>
        <p:nvPicPr>
          <p:cNvPr id="8" name="Content Placeholder 18" descr="20160727_104444.jpg">
            <a:extLst>
              <a:ext uri="{FF2B5EF4-FFF2-40B4-BE49-F238E27FC236}">
                <a16:creationId xmlns:a16="http://schemas.microsoft.com/office/drawing/2014/main" xmlns="" id="{297011BB-9EED-8943-8763-EF9D65BE8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91" r="-31991"/>
          <a:stretch>
            <a:fillRect/>
          </a:stretch>
        </p:blipFill>
        <p:spPr>
          <a:xfrm rot="10800000">
            <a:off x="3876994" y="2986783"/>
            <a:ext cx="3527545" cy="1345510"/>
          </a:xfrm>
          <a:prstGeom prst="rect">
            <a:avLst/>
          </a:prstGeom>
        </p:spPr>
      </p:pic>
      <p:pic>
        <p:nvPicPr>
          <p:cNvPr id="9" name="Picture 8" descr="20160727_103421.jpg">
            <a:extLst>
              <a:ext uri="{FF2B5EF4-FFF2-40B4-BE49-F238E27FC236}">
                <a16:creationId xmlns:a16="http://schemas.microsoft.com/office/drawing/2014/main" xmlns="" id="{2F2ED991-C3FC-A045-B5AD-01C10F55D5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0632" y="3093118"/>
            <a:ext cx="2576678" cy="1449381"/>
          </a:xfrm>
          <a:prstGeom prst="rect">
            <a:avLst/>
          </a:prstGeom>
        </p:spPr>
      </p:pic>
      <p:pic>
        <p:nvPicPr>
          <p:cNvPr id="11" name="Picture 10" descr="20160727_103625.jpg">
            <a:extLst>
              <a:ext uri="{FF2B5EF4-FFF2-40B4-BE49-F238E27FC236}">
                <a16:creationId xmlns:a16="http://schemas.microsoft.com/office/drawing/2014/main" xmlns="" id="{97B62AF6-BFD1-BC4F-A62F-E9F499C5C1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096" y="3659538"/>
            <a:ext cx="2571750" cy="144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7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Outcomes/Habilitation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Use data and observations to implement a treatment plan to address concerns</a:t>
            </a:r>
          </a:p>
          <a:p>
            <a:pPr lvl="1"/>
            <a:r>
              <a:rPr lang="en-US" dirty="0"/>
              <a:t>Spectacles, LV devices, e-magnification, referral for </a:t>
            </a:r>
            <a:r>
              <a:rPr lang="en-US" dirty="0" err="1"/>
              <a:t>Neuro</a:t>
            </a:r>
            <a:r>
              <a:rPr lang="en-US" dirty="0"/>
              <a:t>-psych, determination of initial print size, referral for learning media assessment</a:t>
            </a:r>
          </a:p>
          <a:p>
            <a:pPr marL="274320" lvl="1" indent="0">
              <a:buNone/>
            </a:pPr>
            <a:endParaRPr lang="en-US" sz="900" dirty="0"/>
          </a:p>
          <a:p>
            <a:pPr lvl="1"/>
            <a:r>
              <a:rPr lang="en-US" dirty="0"/>
              <a:t>Someone transitioning from EI to preschool who needed a visually quiet room to engage vision and needed frequent visual breaks</a:t>
            </a:r>
          </a:p>
          <a:p>
            <a:pPr lvl="1"/>
            <a:endParaRPr lang="en-US" sz="900" dirty="0"/>
          </a:p>
          <a:p>
            <a:pPr lvl="1"/>
            <a:r>
              <a:rPr lang="en-US" dirty="0"/>
              <a:t>Someone who is transitioning from lower school to middle school and can not cross a street or recognize familiar people</a:t>
            </a:r>
          </a:p>
          <a:p>
            <a:pPr lvl="1"/>
            <a:endParaRPr lang="en-US" sz="900" dirty="0"/>
          </a:p>
          <a:p>
            <a:pPr lvl="1"/>
            <a:r>
              <a:rPr lang="en-US" dirty="0"/>
              <a:t>Someone who is </a:t>
            </a:r>
            <a:r>
              <a:rPr lang="en-US"/>
              <a:t>non-verbal and has </a:t>
            </a:r>
            <a:r>
              <a:rPr lang="en-US" dirty="0"/>
              <a:t>a sense of cause and effect, family, and others are wondering about using vision as part of a communication system</a:t>
            </a:r>
          </a:p>
        </p:txBody>
      </p:sp>
    </p:spTree>
    <p:extLst>
      <p:ext uri="{BB962C8B-B14F-4D97-AF65-F5344CB8AC3E}">
        <p14:creationId xmlns:p14="http://schemas.microsoft.com/office/powerpoint/2010/main" val="4034018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to address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3470151"/>
            <a:ext cx="7772400" cy="1512160"/>
          </a:xfrm>
        </p:spPr>
        <p:txBody>
          <a:bodyPr>
            <a:normAutofit/>
          </a:bodyPr>
          <a:lstStyle/>
          <a:p>
            <a:r>
              <a:rPr 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674520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AE45DC-3770-6C4F-A545-FB2BB23C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How do you propose that more children be diagnosed with CVI in the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EC0E5B-835B-7544-92C3-6428694B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Educate future and current pediatricians and pediatric neurologists</a:t>
            </a:r>
          </a:p>
          <a:p>
            <a:pPr lvl="2"/>
            <a:r>
              <a:rPr lang="en-US" dirty="0"/>
              <a:t>Provide in-house education during medical training and on-going grand rounds, share information with reports</a:t>
            </a:r>
          </a:p>
          <a:p>
            <a:pPr lvl="2"/>
            <a:r>
              <a:rPr lang="en-US" dirty="0"/>
              <a:t>Publish in journals they will read</a:t>
            </a:r>
          </a:p>
          <a:p>
            <a:pPr lvl="2"/>
            <a:endParaRPr lang="en-US" sz="800" dirty="0"/>
          </a:p>
          <a:p>
            <a:pPr lvl="1"/>
            <a:r>
              <a:rPr lang="en-US" dirty="0"/>
              <a:t>Educate current and future eye care providers and vision educators</a:t>
            </a:r>
          </a:p>
          <a:p>
            <a:pPr lvl="2"/>
            <a:r>
              <a:rPr lang="en-US" dirty="0"/>
              <a:t>Lectures (live/on-line), clinical experience, textbooks, articles in professional journals, seminars at meetings, etc.</a:t>
            </a:r>
          </a:p>
          <a:p>
            <a:pPr lvl="2"/>
            <a:endParaRPr lang="en-US" sz="800" dirty="0"/>
          </a:p>
          <a:p>
            <a:pPr lvl="1"/>
            <a:r>
              <a:rPr lang="en-US" dirty="0"/>
              <a:t>Empower families; speak with parents</a:t>
            </a:r>
          </a:p>
          <a:p>
            <a:pPr lvl="2"/>
            <a:r>
              <a:rPr lang="en-US" dirty="0"/>
              <a:t>Speak at EI conferences and involve state agencies and appropriate non-profits and advocacy groups</a:t>
            </a:r>
          </a:p>
        </p:txBody>
      </p:sp>
    </p:spTree>
    <p:extLst>
      <p:ext uri="{BB962C8B-B14F-4D97-AF65-F5344CB8AC3E}">
        <p14:creationId xmlns:p14="http://schemas.microsoft.com/office/powerpoint/2010/main" val="2091066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AE45DC-3770-6C4F-A545-FB2BB23C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dirty="0"/>
              <a:t>For children in academic programs who may have CVI, how do you feel they can best be identified and served?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EC0E5B-835B-7544-92C3-6428694B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Through integration and communication between eye care providers and vision educators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This is evolving</a:t>
            </a:r>
          </a:p>
          <a:p>
            <a:pPr lvl="2"/>
            <a:r>
              <a:rPr lang="en-US" dirty="0"/>
              <a:t>Conferences such as this</a:t>
            </a:r>
          </a:p>
          <a:p>
            <a:pPr lvl="2"/>
            <a:r>
              <a:rPr lang="en-US" dirty="0"/>
              <a:t>Recent AMESVI conference and BPS/NECO conference</a:t>
            </a:r>
          </a:p>
          <a:p>
            <a:pPr lvl="2"/>
            <a:r>
              <a:rPr lang="en-US" dirty="0"/>
              <a:t>Perkins</a:t>
            </a:r>
          </a:p>
        </p:txBody>
      </p:sp>
    </p:spTree>
    <p:extLst>
      <p:ext uri="{BB962C8B-B14F-4D97-AF65-F5344CB8AC3E}">
        <p14:creationId xmlns:p14="http://schemas.microsoft.com/office/powerpoint/2010/main" val="3200980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AE45DC-3770-6C4F-A545-FB2BB23C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dirty="0"/>
              <a:t>Is CVI or poor visual-perceptual development due to severe ocular-motor dysfunction?  How to access?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EC0E5B-835B-7544-92C3-6428694B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In general, one must be aware of the limitations of any one assessment tool.  Typically several are necessary to differentiate any one condition from another.  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Both can exist separately and both can co-exist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How is one defining OMD? </a:t>
            </a:r>
          </a:p>
          <a:p>
            <a:pPr lvl="1"/>
            <a:endParaRPr lang="en-US" sz="900" dirty="0"/>
          </a:p>
          <a:p>
            <a:pPr lvl="1"/>
            <a:r>
              <a:rPr lang="en-US" dirty="0"/>
              <a:t>There are motor and motor free visual perceptual tests that are one way of addressing this differential diagnosis.</a:t>
            </a:r>
          </a:p>
          <a:p>
            <a:pPr lvl="1"/>
            <a:endParaRPr lang="en-US" sz="900" dirty="0"/>
          </a:p>
          <a:p>
            <a:pPr lvl="1"/>
            <a:r>
              <a:rPr lang="en-US" dirty="0"/>
              <a:t>Experience.  </a:t>
            </a:r>
          </a:p>
          <a:p>
            <a:pPr lvl="2"/>
            <a:r>
              <a:rPr lang="en-US" dirty="0"/>
              <a:t>Are findings and function consistent with just an OMD or VP issue or both?</a:t>
            </a:r>
          </a:p>
        </p:txBody>
      </p:sp>
    </p:spTree>
    <p:extLst>
      <p:ext uri="{BB962C8B-B14F-4D97-AF65-F5344CB8AC3E}">
        <p14:creationId xmlns:p14="http://schemas.microsoft.com/office/powerpoint/2010/main" val="2205476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AE45DC-3770-6C4F-A545-FB2BB23C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dirty="0"/>
              <a:t>How are all groups classified abroad?  What are your definitions?  Is world consensus possible?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EC0E5B-835B-7544-92C3-6428694B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Challenging question  </a:t>
            </a:r>
          </a:p>
          <a:p>
            <a:pPr lvl="1"/>
            <a:r>
              <a:rPr lang="en-US" dirty="0"/>
              <a:t>As mentioned earlier, I prefer Amanda and Gordon’s definition of CVI and do not make further differentiation except as it relates to potential habilitation strategies for the specific patient</a:t>
            </a:r>
          </a:p>
          <a:p>
            <a:pPr lvl="1"/>
            <a:r>
              <a:rPr lang="en-US" dirty="0"/>
              <a:t>Need to be careful that subtyping doesn’t create barriers for assessment and habilitation</a:t>
            </a:r>
          </a:p>
          <a:p>
            <a:pPr lvl="1"/>
            <a:endParaRPr lang="en-US" sz="800" dirty="0"/>
          </a:p>
          <a:p>
            <a:r>
              <a:rPr lang="en-US" dirty="0"/>
              <a:t>Topic best left for an interactive conversation of the panel members and audience</a:t>
            </a:r>
          </a:p>
        </p:txBody>
      </p:sp>
    </p:spTree>
    <p:extLst>
      <p:ext uri="{BB962C8B-B14F-4D97-AF65-F5344CB8AC3E}">
        <p14:creationId xmlns:p14="http://schemas.microsoft.com/office/powerpoint/2010/main" val="2919564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3470151"/>
            <a:ext cx="7772400" cy="151216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	</a:t>
            </a:r>
          </a:p>
          <a:p>
            <a:pPr algn="ctr"/>
            <a:r>
              <a:rPr lang="en-US" dirty="0">
                <a:hlinkClick r:id="rId2"/>
              </a:rPr>
              <a:t>kranb@neco.edu</a:t>
            </a:r>
            <a:endParaRPr lang="en-US" dirty="0"/>
          </a:p>
          <a:p>
            <a:pPr algn="ctr"/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167167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 &amp; References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3470151"/>
            <a:ext cx="7772400" cy="1512160"/>
          </a:xfrm>
        </p:spPr>
        <p:txBody>
          <a:bodyPr>
            <a:normAutofit/>
          </a:bodyPr>
          <a:lstStyle/>
          <a:p>
            <a:r>
              <a:rPr 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940109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 for CVI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3"/>
            <a:ext cx="8229600" cy="3200399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/>
              <a:t>Some CVI resource links</a:t>
            </a:r>
          </a:p>
          <a:p>
            <a:pPr lvl="2"/>
            <a:r>
              <a:rPr lang="en-US" dirty="0" err="1"/>
              <a:t>cviscotland.org</a:t>
            </a:r>
            <a:endParaRPr lang="en-US" dirty="0"/>
          </a:p>
          <a:p>
            <a:pPr lvl="3"/>
            <a:r>
              <a:rPr lang="en-US" dirty="0"/>
              <a:t>Parent site with accessible information. (Vetted by Gordon N Dutton)</a:t>
            </a:r>
          </a:p>
          <a:p>
            <a:pPr lvl="3"/>
            <a:r>
              <a:rPr lang="en-US" dirty="0"/>
              <a:t>New (Summer 2018) printable guide for parents:</a:t>
            </a:r>
          </a:p>
          <a:p>
            <a:pPr lvl="4"/>
            <a:r>
              <a:rPr lang="en-US" dirty="0">
                <a:hlinkClick r:id="rId2"/>
              </a:rPr>
              <a:t>https://cviscotland.org/downloads/CVIBookINT.pdf</a:t>
            </a:r>
            <a:r>
              <a:rPr lang="en-US" dirty="0"/>
              <a:t> </a:t>
            </a:r>
          </a:p>
          <a:p>
            <a:pPr lvl="2"/>
            <a:r>
              <a:rPr lang="en-US" u="sng" dirty="0">
                <a:hlinkClick r:id="rId3"/>
              </a:rPr>
              <a:t>http://biomed.science.ulster.ac.uk/vision/-Visual-skills-inventories,60-.html</a:t>
            </a:r>
            <a:endParaRPr lang="en-US" dirty="0"/>
          </a:p>
          <a:p>
            <a:pPr lvl="3"/>
            <a:r>
              <a:rPr lang="en-US" dirty="0"/>
              <a:t>Ideas for strategies for children of various ages and needs</a:t>
            </a:r>
          </a:p>
          <a:p>
            <a:pPr lvl="2"/>
            <a:r>
              <a:rPr lang="en-US" u="sng" dirty="0">
                <a:hlinkClick r:id="rId4"/>
              </a:rPr>
              <a:t>http://www.ssc.education.ed.ac.uk/resources/vi&amp;multi/cpvi/ssreport.pdf</a:t>
            </a:r>
            <a:endParaRPr lang="en-US" dirty="0"/>
          </a:p>
          <a:p>
            <a:pPr lvl="3"/>
            <a:r>
              <a:rPr lang="en-US" dirty="0"/>
              <a:t>Short document introducing CVI and important aspects</a:t>
            </a:r>
          </a:p>
          <a:p>
            <a:pPr lvl="2"/>
            <a:r>
              <a:rPr lang="en-US" u="sng" dirty="0"/>
              <a:t>https://</a:t>
            </a:r>
            <a:r>
              <a:rPr lang="en-US" u="sng" dirty="0" err="1"/>
              <a:t>cviscotland.org</a:t>
            </a:r>
            <a:r>
              <a:rPr lang="en-US" u="sng" dirty="0"/>
              <a:t>/downloads/</a:t>
            </a:r>
            <a:r>
              <a:rPr lang="en-US" u="sng" dirty="0" err="1"/>
              <a:t>CVIBookINT.pdf</a:t>
            </a:r>
            <a:endParaRPr lang="en-US" u="sng" dirty="0"/>
          </a:p>
          <a:p>
            <a:pPr lvl="3"/>
            <a:r>
              <a:rPr lang="en-US" dirty="0"/>
              <a:t>New parent resource from </a:t>
            </a:r>
            <a:r>
              <a:rPr lang="en-US" dirty="0" err="1"/>
              <a:t>cviscotland.org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https//</a:t>
            </a:r>
            <a:r>
              <a:rPr lang="en-US" dirty="0" err="1"/>
              <a:t>cvi.aphtech.org</a:t>
            </a:r>
            <a:endParaRPr lang="en-US" dirty="0"/>
          </a:p>
          <a:p>
            <a:pPr lvl="3"/>
            <a:r>
              <a:rPr lang="en-US" dirty="0"/>
              <a:t>American Printing House for the Blind site on CVI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14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 for CVI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5186"/>
            <a:ext cx="8229600" cy="3636865"/>
          </a:xfrm>
        </p:spPr>
        <p:txBody>
          <a:bodyPr>
            <a:noAutofit/>
          </a:bodyPr>
          <a:lstStyle/>
          <a:p>
            <a:pPr lvl="1">
              <a:lnSpc>
                <a:spcPct val="80000"/>
              </a:lnSpc>
              <a:defRPr/>
            </a:pPr>
            <a:r>
              <a:rPr lang="en-US" sz="1400" dirty="0"/>
              <a:t>Dennison E,  Hall </a:t>
            </a:r>
            <a:r>
              <a:rPr lang="en-US" sz="1400" dirty="0" err="1"/>
              <a:t>Lueck</a:t>
            </a:r>
            <a:r>
              <a:rPr lang="en-US" sz="1400" dirty="0"/>
              <a:t> A eds. Proceedings Summit on Cerebral/Cortical Visual Impairment April 30, 2005  2006 AFB Press NY, NY</a:t>
            </a:r>
          </a:p>
          <a:p>
            <a:pPr lvl="1">
              <a:lnSpc>
                <a:spcPct val="80000"/>
              </a:lnSpc>
              <a:defRPr/>
            </a:pPr>
            <a:endParaRPr lang="en-US" sz="800" dirty="0"/>
          </a:p>
          <a:p>
            <a:pPr lvl="1">
              <a:lnSpc>
                <a:spcPct val="80000"/>
              </a:lnSpc>
              <a:defRPr/>
            </a:pPr>
            <a:r>
              <a:rPr lang="en-US" sz="1400" dirty="0"/>
              <a:t>Dutton GN, </a:t>
            </a:r>
            <a:r>
              <a:rPr lang="en-US" sz="1400" dirty="0" err="1"/>
              <a:t>Bax</a:t>
            </a:r>
            <a:r>
              <a:rPr lang="en-US" sz="1400" dirty="0"/>
              <a:t> M, editors. Clinics in developmental medicine no. 186: visual impairment in children due to damage to the brain. London: Mac Keith Press; 2010</a:t>
            </a:r>
          </a:p>
          <a:p>
            <a:pPr lvl="1">
              <a:lnSpc>
                <a:spcPct val="80000"/>
              </a:lnSpc>
              <a:defRPr/>
            </a:pPr>
            <a:endParaRPr lang="en-US" sz="800" dirty="0"/>
          </a:p>
          <a:p>
            <a:pPr lvl="1">
              <a:lnSpc>
                <a:spcPct val="80000"/>
              </a:lnSpc>
              <a:defRPr/>
            </a:pPr>
            <a:r>
              <a:rPr lang="en-US" sz="1400" dirty="0"/>
              <a:t>Hall </a:t>
            </a:r>
            <a:r>
              <a:rPr lang="en-US" sz="1400" dirty="0" err="1"/>
              <a:t>Lueck</a:t>
            </a:r>
            <a:r>
              <a:rPr lang="en-US" sz="1400" dirty="0"/>
              <a:t> A &amp; Dutton GN </a:t>
            </a:r>
            <a:r>
              <a:rPr lang="en-US" sz="1400" dirty="0" err="1"/>
              <a:t>eds</a:t>
            </a:r>
            <a:r>
              <a:rPr lang="en-US" sz="1400" dirty="0"/>
              <a:t> Vision and the Brain.  Understanding cerebral vision impairment in children.  AFB Press 2015.</a:t>
            </a:r>
          </a:p>
          <a:p>
            <a:pPr lvl="1">
              <a:lnSpc>
                <a:spcPct val="80000"/>
              </a:lnSpc>
              <a:defRPr/>
            </a:pPr>
            <a:endParaRPr lang="en-US" sz="800" dirty="0"/>
          </a:p>
          <a:p>
            <a:pPr lvl="1">
              <a:lnSpc>
                <a:spcPct val="80000"/>
              </a:lnSpc>
              <a:defRPr/>
            </a:pPr>
            <a:r>
              <a:rPr lang="en-US" sz="1400" dirty="0" err="1"/>
              <a:t>Hayvarinen</a:t>
            </a:r>
            <a:r>
              <a:rPr lang="en-US" sz="1400" dirty="0"/>
              <a:t> L, Jacob N. WHAT and HOW Does this Child See? Helsinki, Finland </a:t>
            </a:r>
            <a:r>
              <a:rPr lang="en-US" sz="1400" dirty="0" err="1"/>
              <a:t>Vistest</a:t>
            </a:r>
            <a:r>
              <a:rPr lang="en-US" sz="1400" dirty="0"/>
              <a:t> 2011</a:t>
            </a:r>
          </a:p>
          <a:p>
            <a:pPr lvl="1">
              <a:lnSpc>
                <a:spcPct val="80000"/>
              </a:lnSpc>
              <a:defRPr/>
            </a:pPr>
            <a:endParaRPr lang="en-US" sz="800" dirty="0"/>
          </a:p>
          <a:p>
            <a:pPr lvl="1">
              <a:lnSpc>
                <a:spcPct val="80000"/>
              </a:lnSpc>
              <a:defRPr/>
            </a:pPr>
            <a:r>
              <a:rPr lang="en-US" sz="1400" dirty="0"/>
              <a:t>Hoyt CS.  Brain Injury and the Eye. Eye (2007) 21,1285-1289</a:t>
            </a:r>
          </a:p>
          <a:p>
            <a:pPr lvl="1" indent="0">
              <a:lnSpc>
                <a:spcPct val="80000"/>
              </a:lnSpc>
              <a:buNone/>
              <a:defRPr/>
            </a:pPr>
            <a:endParaRPr lang="en-US" sz="800" dirty="0"/>
          </a:p>
          <a:p>
            <a:pPr lvl="1">
              <a:lnSpc>
                <a:spcPct val="80000"/>
              </a:lnSpc>
              <a:defRPr/>
            </a:pPr>
            <a:r>
              <a:rPr lang="en-US" sz="1400" dirty="0"/>
              <a:t>Kran BS, Mayer DL. Chapter 14 Vision impairment and brain damage in </a:t>
            </a:r>
            <a:r>
              <a:rPr lang="en-US" sz="1400" dirty="0" err="1"/>
              <a:t>Taub</a:t>
            </a:r>
            <a:r>
              <a:rPr lang="en-US" sz="1400" dirty="0"/>
              <a:t>, </a:t>
            </a:r>
            <a:r>
              <a:rPr lang="en-US" sz="1400" dirty="0" err="1"/>
              <a:t>Bartuccio</a:t>
            </a:r>
            <a:r>
              <a:rPr lang="en-US" sz="1400" dirty="0"/>
              <a:t>, </a:t>
            </a:r>
            <a:r>
              <a:rPr lang="en-US" sz="1400" dirty="0" err="1"/>
              <a:t>Maino</a:t>
            </a:r>
            <a:r>
              <a:rPr lang="en-US" sz="1400" dirty="0"/>
              <a:t> </a:t>
            </a:r>
            <a:r>
              <a:rPr lang="en-US" sz="1400" dirty="0" err="1"/>
              <a:t>eds</a:t>
            </a:r>
            <a:r>
              <a:rPr lang="en-US" sz="1400" dirty="0"/>
              <a:t> Visual diagnosis and care of the patient with special needs.  Lippincott 2012</a:t>
            </a:r>
          </a:p>
          <a:p>
            <a:pPr lvl="1">
              <a:lnSpc>
                <a:spcPct val="80000"/>
              </a:lnSpc>
              <a:defRPr/>
            </a:pPr>
            <a:endParaRPr lang="en-US" sz="800" dirty="0"/>
          </a:p>
          <a:p>
            <a:pPr lvl="1">
              <a:lnSpc>
                <a:spcPct val="80000"/>
              </a:lnSpc>
              <a:defRPr/>
            </a:pPr>
            <a:r>
              <a:rPr lang="en-US" sz="1400" dirty="0"/>
              <a:t>Roman-</a:t>
            </a:r>
            <a:r>
              <a:rPr lang="en-US" sz="1400" dirty="0" err="1"/>
              <a:t>Lanzky</a:t>
            </a:r>
            <a:r>
              <a:rPr lang="en-US" sz="1400" dirty="0"/>
              <a:t> C.  Cortical Visual Impairment:  An approach to assessment and intervention 2</a:t>
            </a:r>
            <a:r>
              <a:rPr lang="en-US" sz="1400" baseline="30000" dirty="0"/>
              <a:t>nd</a:t>
            </a:r>
            <a:r>
              <a:rPr lang="en-US" sz="1400" dirty="0"/>
              <a:t> Ed 2018 AFB Press NY, NY</a:t>
            </a:r>
          </a:p>
          <a:p>
            <a:pPr lvl="1">
              <a:lnSpc>
                <a:spcPct val="80000"/>
              </a:lnSpc>
              <a:defRPr/>
            </a:pPr>
            <a:endParaRPr lang="en-US" sz="800" dirty="0"/>
          </a:p>
          <a:p>
            <a:pPr lvl="1">
              <a:lnSpc>
                <a:spcPct val="80000"/>
              </a:lnSpc>
              <a:defRPr/>
            </a:pPr>
            <a:r>
              <a:rPr lang="en-US" sz="1400" dirty="0" err="1"/>
              <a:t>Zihl</a:t>
            </a:r>
            <a:r>
              <a:rPr lang="en-US" sz="1400" dirty="0"/>
              <a:t> J, Dutton GN. Eds. Cerebral Visual Impairment in Children; </a:t>
            </a:r>
            <a:r>
              <a:rPr lang="en-US" sz="1400" dirty="0" err="1"/>
              <a:t>visuoperceptive</a:t>
            </a:r>
            <a:r>
              <a:rPr lang="en-US" sz="1400" dirty="0"/>
              <a:t> and </a:t>
            </a:r>
            <a:r>
              <a:rPr lang="en-US" sz="1400" dirty="0" err="1"/>
              <a:t>visuocognitive</a:t>
            </a:r>
            <a:r>
              <a:rPr lang="en-US" sz="1400" dirty="0"/>
              <a:t> disorders.  Springer Wien 2015</a:t>
            </a:r>
          </a:p>
        </p:txBody>
      </p:sp>
    </p:spTree>
    <p:extLst>
      <p:ext uri="{BB962C8B-B14F-4D97-AF65-F5344CB8AC3E}">
        <p14:creationId xmlns:p14="http://schemas.microsoft.com/office/powerpoint/2010/main" val="1421714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45199</TotalTime>
  <Words>2070</Words>
  <Application>Microsoft Office PowerPoint</Application>
  <PresentationFormat>On-screen Show (16:9)</PresentationFormat>
  <Paragraphs>244</Paragraphs>
  <Slides>28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Clarity</vt:lpstr>
      <vt:lpstr>Optometry’s role in the identification and management of individuals with vision impairment secondary to brain damage</vt:lpstr>
      <vt:lpstr>Overview/Goals</vt:lpstr>
      <vt:lpstr>Questions to address</vt:lpstr>
      <vt:lpstr>Are all children with CVI like J? </vt:lpstr>
      <vt:lpstr>Should there be subcategories of CVI?</vt:lpstr>
      <vt:lpstr>What is the “C” in CVI</vt:lpstr>
      <vt:lpstr>NE Eye Eye Perkins LV Clinic</vt:lpstr>
      <vt:lpstr>Our clinic</vt:lpstr>
      <vt:lpstr>Our clinic</vt:lpstr>
      <vt:lpstr>How is this accomplished?</vt:lpstr>
      <vt:lpstr>Paradigm shift:  Adjusting the exam</vt:lpstr>
      <vt:lpstr>Prior to seeing a patient who may have CVI…</vt:lpstr>
      <vt:lpstr>Patient History / Causes of CVI</vt:lpstr>
      <vt:lpstr>History – Presenting concerns</vt:lpstr>
      <vt:lpstr>Additional History: Surveys</vt:lpstr>
      <vt:lpstr>Directed History Questions</vt:lpstr>
      <vt:lpstr>Acuity Measures</vt:lpstr>
      <vt:lpstr>Examples of out-of-the-box testing</vt:lpstr>
      <vt:lpstr>Examination Outcomes/Habilitation</vt:lpstr>
      <vt:lpstr>Questions to address</vt:lpstr>
      <vt:lpstr>How do you propose that more children be diagnosed with CVI in the US?</vt:lpstr>
      <vt:lpstr>For children in academic programs who may have CVI, how do you feel they can best be identified and served?</vt:lpstr>
      <vt:lpstr>Is CVI or poor visual-perceptual development due to severe ocular-motor dysfunction?  How to access?</vt:lpstr>
      <vt:lpstr>How are all groups classified abroad?  What are your definitions?  Is world consensus possible? </vt:lpstr>
      <vt:lpstr>Thanks</vt:lpstr>
      <vt:lpstr>Resources &amp; References</vt:lpstr>
      <vt:lpstr>Resources for CVI</vt:lpstr>
      <vt:lpstr>Resources for CVI</vt:lpstr>
    </vt:vector>
  </TitlesOfParts>
  <Company>New England College of Optometry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Diagnosis of CVI</dc:title>
  <dc:creator>Kran, Barry</dc:creator>
  <cp:lastModifiedBy>Nana Dankyi</cp:lastModifiedBy>
  <cp:revision>182</cp:revision>
  <dcterms:created xsi:type="dcterms:W3CDTF">2016-07-26T15:35:42Z</dcterms:created>
  <dcterms:modified xsi:type="dcterms:W3CDTF">2018-09-17T19:50:29Z</dcterms:modified>
</cp:coreProperties>
</file>