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379" r:id="rId3"/>
    <p:sldId id="400" r:id="rId4"/>
    <p:sldId id="261" r:id="rId5"/>
    <p:sldId id="384" r:id="rId6"/>
    <p:sldId id="386" r:id="rId7"/>
    <p:sldId id="383" r:id="rId8"/>
    <p:sldId id="382" r:id="rId9"/>
    <p:sldId id="380" r:id="rId10"/>
    <p:sldId id="398" r:id="rId11"/>
    <p:sldId id="396" r:id="rId12"/>
    <p:sldId id="399" r:id="rId13"/>
    <p:sldId id="315" r:id="rId14"/>
    <p:sldId id="284" r:id="rId15"/>
    <p:sldId id="287" r:id="rId16"/>
    <p:sldId id="270" r:id="rId17"/>
    <p:sldId id="346" r:id="rId18"/>
    <p:sldId id="316" r:id="rId19"/>
    <p:sldId id="272" r:id="rId20"/>
    <p:sldId id="342" r:id="rId21"/>
    <p:sldId id="401" r:id="rId22"/>
    <p:sldId id="343" r:id="rId23"/>
    <p:sldId id="397" r:id="rId24"/>
    <p:sldId id="344" r:id="rId25"/>
    <p:sldId id="349" r:id="rId26"/>
    <p:sldId id="352" r:id="rId27"/>
    <p:sldId id="350" r:id="rId28"/>
    <p:sldId id="364" r:id="rId29"/>
    <p:sldId id="351" r:id="rId30"/>
    <p:sldId id="347" r:id="rId31"/>
    <p:sldId id="348" r:id="rId32"/>
    <p:sldId id="353" r:id="rId33"/>
    <p:sldId id="355" r:id="rId34"/>
    <p:sldId id="391" r:id="rId35"/>
    <p:sldId id="392" r:id="rId36"/>
    <p:sldId id="387" r:id="rId37"/>
    <p:sldId id="388" r:id="rId38"/>
    <p:sldId id="389" r:id="rId39"/>
    <p:sldId id="390" r:id="rId40"/>
    <p:sldId id="393" r:id="rId41"/>
    <p:sldId id="358" r:id="rId42"/>
    <p:sldId id="394" r:id="rId43"/>
    <p:sldId id="395" r:id="rId4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napToObjects="1">
      <p:cViewPr>
        <p:scale>
          <a:sx n="87" d="100"/>
          <a:sy n="87" d="100"/>
        </p:scale>
        <p:origin x="-68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2"/>
    </p:cViewPr>
  </p:sorterViewPr>
  <p:notesViewPr>
    <p:cSldViewPr snapToGrid="0" snapToObjects="1">
      <p:cViewPr varScale="1">
        <p:scale>
          <a:sx n="87" d="100"/>
          <a:sy n="87" d="100"/>
        </p:scale>
        <p:origin x="1920" y="-13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johnra\Desktop\VIS%20data\CVI%20AND%20SOCIAL%20CLASS%20GRAPH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johnra\Desktop\VIS%20data\CVI%20AND%20SOCIAL%20CLASS%20GRAPH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johnra\Desktop\VIS%20data\CVI%20AND%20SOCIAL%20CLASS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SIMD Decile (N=1018)</a:t>
            </a:r>
            <a:r>
              <a:rPr lang="en-GB" baseline="0"/>
              <a:t> </a:t>
            </a:r>
            <a:endParaRPr lang="en-GB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BA-495D-906C-9F446866D02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BA-495D-906C-9F446866D02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BA-495D-906C-9F446866D02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Sheet1!$B$5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8BA-495D-906C-9F446866D027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Sheet1!$B$6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8BA-495D-906C-9F446866D027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Sheet1!$B$7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BA-495D-906C-9F446866D027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Sheet1!$B$8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8BA-495D-906C-9F446866D027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8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Sheet1!$B$9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8BA-495D-906C-9F446866D027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9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Sheet1!$B$10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8BA-495D-906C-9F446866D027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All VIS Children</c:v>
                </c:pt>
              </c:strCache>
            </c:strRef>
          </c:cat>
          <c:val>
            <c:numRef>
              <c:f>Sheet1!$B$11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8BA-495D-906C-9F446866D02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8347392"/>
        <c:axId val="88348928"/>
      </c:barChart>
      <c:catAx>
        <c:axId val="8834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48928"/>
        <c:crosses val="autoZero"/>
        <c:auto val="1"/>
        <c:lblAlgn val="ctr"/>
        <c:lblOffset val="100"/>
        <c:noMultiLvlLbl val="0"/>
      </c:catAx>
      <c:valAx>
        <c:axId val="883489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834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SIMD &amp; CVI           N=175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CVI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Sheet1!$E$2:$E$11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27</c:v>
                </c:pt>
                <c:pt idx="1">
                  <c:v>22</c:v>
                </c:pt>
                <c:pt idx="2">
                  <c:v>23</c:v>
                </c:pt>
                <c:pt idx="3">
                  <c:v>19</c:v>
                </c:pt>
                <c:pt idx="4">
                  <c:v>15</c:v>
                </c:pt>
                <c:pt idx="5">
                  <c:v>13</c:v>
                </c:pt>
                <c:pt idx="6">
                  <c:v>14</c:v>
                </c:pt>
                <c:pt idx="7">
                  <c:v>13</c:v>
                </c:pt>
                <c:pt idx="8">
                  <c:v>13</c:v>
                </c:pt>
                <c:pt idx="9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16-4830-AD0A-B2A760E3AD9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8398080"/>
        <c:axId val="88428928"/>
      </c:barChart>
      <c:catAx>
        <c:axId val="8839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428928"/>
        <c:crosses val="autoZero"/>
        <c:auto val="1"/>
        <c:lblAlgn val="ctr"/>
        <c:lblOffset val="100"/>
        <c:noMultiLvlLbl val="0"/>
      </c:catAx>
      <c:valAx>
        <c:axId val="884289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839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CVI and Social</a:t>
            </a:r>
            <a:r>
              <a:rPr lang="en-US" baseline="0"/>
              <a:t> Depreviation  Paired Decile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7136482939632604E-2"/>
          <c:y val="0.19486111111111101"/>
          <c:w val="0.90286351706036705"/>
          <c:h val="0.7208876494604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Sheet1!$L$1</c:f>
              <c:strCache>
                <c:ptCount val="1"/>
                <c:pt idx="0">
                  <c:v>CVI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Sheet1!$K$2:$K$6</c:f>
              <c:strCache>
                <c:ptCount val="5"/>
                <c:pt idx="0">
                  <c:v>1 - 2</c:v>
                </c:pt>
                <c:pt idx="1">
                  <c:v>3 - 4</c:v>
                </c:pt>
                <c:pt idx="2">
                  <c:v>5 - 6</c:v>
                </c:pt>
                <c:pt idx="3">
                  <c:v>7 - 8</c:v>
                </c:pt>
                <c:pt idx="4">
                  <c:v>9 - 10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49</c:v>
                </c:pt>
                <c:pt idx="1">
                  <c:v>42</c:v>
                </c:pt>
                <c:pt idx="2">
                  <c:v>28</c:v>
                </c:pt>
                <c:pt idx="3">
                  <c:v>27</c:v>
                </c:pt>
                <c:pt idx="4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DE-43CD-9C2A-914B75E558A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5112064"/>
        <c:axId val="35113216"/>
      </c:barChart>
      <c:catAx>
        <c:axId val="3511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3216"/>
        <c:crosses val="autoZero"/>
        <c:auto val="1"/>
        <c:lblAlgn val="ctr"/>
        <c:lblOffset val="100"/>
        <c:noMultiLvlLbl val="0"/>
      </c:catAx>
      <c:valAx>
        <c:axId val="351132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511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2DC4-85E4-4874-8A5D-D999E97C1B5F}" type="datetimeFigureOut">
              <a:rPr lang="en-GB" smtClean="0"/>
              <a:t>17/09/2018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879A6-9448-4B9F-A1EB-2E06104A2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69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2184" y="2130425"/>
            <a:ext cx="7013448" cy="1470025"/>
          </a:xfrm>
        </p:spPr>
        <p:txBody>
          <a:bodyPr/>
          <a:lstStyle>
            <a:lvl1pPr algn="ctr">
              <a:defRPr sz="44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8508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1F991-FB84-4305-96FC-24AD07D7AE7D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72EE1-57E7-4F4B-A9DA-A03C9A87C9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154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8CE51-2ABB-4D08-894F-2312F9275A33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138D9-D71D-4793-AB42-2823EAE52B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09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4406900"/>
            <a:ext cx="71231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599" y="2906713"/>
            <a:ext cx="71231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F83B-2892-408B-AA36-003128CC7484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CB051-CAA1-4CEC-9A4A-959BDAF4FF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05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7320" y="2221992"/>
            <a:ext cx="3528000" cy="3904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6360" y="2221992"/>
            <a:ext cx="3528000" cy="3904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EAF1B-3174-42CE-AC03-E85EBDD15A32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ADA38-021B-4C92-A245-F8405DF7F7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7273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7320" y="2193481"/>
            <a:ext cx="352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7320" y="2871216"/>
            <a:ext cx="3528000" cy="324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7089" y="2193798"/>
            <a:ext cx="352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7089" y="2871215"/>
            <a:ext cx="3528000" cy="324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EA3E0-0979-4C4C-94DA-73D2D04EB667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89A3A-CFCE-4663-B917-9104EE8FAE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56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68CF1-8EDE-409E-9380-49B83AEB041E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9DE2D-74B9-43C1-B1BE-73B1CC31D2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2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013D9-4E07-4DB7-B4AD-A0B890B5246D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FED91-47FE-4953-BC15-AB919DF749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111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069848"/>
            <a:ext cx="3008313" cy="11051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008" y="1069848"/>
            <a:ext cx="4050792" cy="50563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0" y="2203704"/>
            <a:ext cx="3008313" cy="39224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04D74-72CD-41F7-A13F-971CF818A8EF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9C029-6974-4D40-A909-B371709E6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60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94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68944" y="1179575"/>
            <a:ext cx="5486400" cy="35479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94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74F30-C096-4A35-BFA6-D776BDC0DA40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7A328-0407-40D0-A396-AE4C2CF94C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013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FBAD7-BE15-4797-BC60-06EC20371A7C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9C0B2-EBBB-45B9-8956-346E8A1EF5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49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9848"/>
            <a:ext cx="2057400" cy="505631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5024" y="1069848"/>
            <a:ext cx="5141976" cy="505631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235F5-5533-4452-B4EF-61F610610A82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125AE4-D361-4C2D-8C1B-EE56909676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24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17638" y="977900"/>
            <a:ext cx="72691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17638" y="2166938"/>
            <a:ext cx="7269162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9F56F9A-60D3-40B3-85F7-14B7C9B6562C}" type="datetimeFigureOut">
              <a:rPr lang="en-US" altLang="en-US"/>
              <a:pPr>
                <a:defRPr/>
              </a:pPr>
              <a:t>9/17/2018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F4BE278-B9C8-47B3-8E66-0320FC2453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ohn.Ravenscroft@ed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John.Ravenscroft@ed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317625" y="1834937"/>
            <a:ext cx="7013575" cy="1470025"/>
          </a:xfrm>
        </p:spPr>
        <p:txBody>
          <a:bodyPr/>
          <a:lstStyle/>
          <a:p>
            <a:pPr eaLnBrk="1" hangingPunct="1"/>
            <a:r>
              <a:rPr lang="en-GB" dirty="0"/>
              <a:t>Identifying and supporting economic needs of families, including children with cerebral visual impairment</a:t>
            </a:r>
            <a:endParaRPr lang="en-US" alt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718365" y="374101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en-US" sz="1400" i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sz="1400" i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sz="1400" i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1400" i="1" dirty="0">
                <a:solidFill>
                  <a:schemeClr val="tx1"/>
                </a:solidFill>
              </a:rPr>
              <a:t>Professor John Ravenscroft</a:t>
            </a:r>
          </a:p>
          <a:p>
            <a:pPr eaLnBrk="1" hangingPunct="1">
              <a:defRPr/>
            </a:pPr>
            <a:r>
              <a:rPr lang="en-US" sz="1400" i="1" dirty="0">
                <a:solidFill>
                  <a:schemeClr val="tx1"/>
                </a:solidFill>
                <a:hlinkClick r:id="rId2"/>
              </a:rPr>
              <a:t>John.Ravenscroft@ed.ac.uk</a:t>
            </a:r>
            <a:endParaRPr lang="en-US" sz="1400" i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en-US" sz="1400" i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1400" i="1" dirty="0">
                <a:solidFill>
                  <a:schemeClr val="tx1"/>
                </a:solidFill>
              </a:rPr>
              <a:t>Andrew </a:t>
            </a:r>
            <a:r>
              <a:rPr lang="en-US" sz="1400" i="1" dirty="0" err="1">
                <a:solidFill>
                  <a:schemeClr val="tx1"/>
                </a:solidFill>
              </a:rPr>
              <a:t>Blaikie</a:t>
            </a:r>
            <a:endParaRPr lang="en-US" sz="1400" i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en-US" sz="1400" i="1" dirty="0">
                <a:solidFill>
                  <a:schemeClr val="tx1"/>
                </a:solidFill>
              </a:rPr>
              <a:t>James Thom and Michael Cairns.</a:t>
            </a:r>
          </a:p>
          <a:p>
            <a:pPr eaLnBrk="1" hangingPunct="1">
              <a:defRPr/>
            </a:pPr>
            <a:endParaRPr lang="en-US" sz="14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E68BB8F-EAE1-4A32-AE02-AC609786C889}"/>
              </a:ext>
            </a:extLst>
          </p:cNvPr>
          <p:cNvSpPr txBox="1"/>
          <p:nvPr/>
        </p:nvSpPr>
        <p:spPr>
          <a:xfrm>
            <a:off x="1583035" y="6137017"/>
            <a:ext cx="729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AER International Conference : RENO 2018:  Evolve. Empower. Succeed.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quick note of thanks to….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NHS National Services Scotland</a:t>
            </a:r>
          </a:p>
          <a:p>
            <a:r>
              <a:rPr lang="en-GB" dirty="0"/>
              <a:t>The Scottish Government </a:t>
            </a:r>
          </a:p>
          <a:p>
            <a:r>
              <a:rPr lang="en-GB" dirty="0"/>
              <a:t>VINCYP</a:t>
            </a:r>
          </a:p>
          <a:p>
            <a:r>
              <a:rPr lang="en-GB" dirty="0"/>
              <a:t>Dr Andrew </a:t>
            </a:r>
            <a:r>
              <a:rPr lang="en-GB" dirty="0" err="1"/>
              <a:t>Blaikie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Prof </a:t>
            </a:r>
            <a:r>
              <a:rPr lang="en-GB" dirty="0" err="1"/>
              <a:t>Jugnoo</a:t>
            </a:r>
            <a:r>
              <a:rPr lang="en-GB" dirty="0"/>
              <a:t> </a:t>
            </a:r>
            <a:r>
              <a:rPr lang="en-GB" dirty="0" err="1"/>
              <a:t>Rahi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268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F95CC7-D705-41C3-8D23-A9CBB39ED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Brief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4597E1-DC11-4A27-8721-1FD0F8CF5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Childhood Visual Impairment and its relationship with social deprivation</a:t>
            </a:r>
          </a:p>
          <a:p>
            <a:endParaRPr lang="en-GB" dirty="0"/>
          </a:p>
          <a:p>
            <a:r>
              <a:rPr lang="en-GB" dirty="0"/>
              <a:t>Particularly the relationship with CVI and social Deprivation </a:t>
            </a:r>
          </a:p>
          <a:p>
            <a:endParaRPr lang="en-GB" dirty="0"/>
          </a:p>
          <a:p>
            <a:r>
              <a:rPr lang="en-GB" dirty="0"/>
              <a:t>The need to collect and understand data</a:t>
            </a:r>
          </a:p>
        </p:txBody>
      </p:sp>
    </p:spTree>
    <p:extLst>
      <p:ext uri="{BB962C8B-B14F-4D97-AF65-F5344CB8AC3E}">
        <p14:creationId xmlns:p14="http://schemas.microsoft.com/office/powerpoint/2010/main" val="3429817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38" y="977900"/>
            <a:ext cx="7269162" cy="1143000"/>
          </a:xfrm>
        </p:spPr>
        <p:txBody>
          <a:bodyPr/>
          <a:lstStyle/>
          <a:p>
            <a:pPr algn="ctr"/>
            <a:r>
              <a:rPr lang="en-GB" dirty="0"/>
              <a:t>The Issue: Deprivation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Data from the Millennium Cohort Study (N=19,000 children born 2000-2001) &amp; Data from the Longitudinal Study of Young People (N=16,000 – aged 13-14) in England shows</a:t>
            </a:r>
            <a:r>
              <a:rPr lang="en-GB" sz="2000" baseline="30000" dirty="0"/>
              <a:t>1</a:t>
            </a:r>
            <a:r>
              <a:rPr lang="en-GB" sz="2000" dirty="0"/>
              <a:t>:-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Childhood disability is associated with family socio-economic disadvantage. (Lone family and workless family) Children defined as disabled are more likely to come from disadvantaged families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This is the case in both younger childhood and in adolescence, and with any measure of disability used. </a:t>
            </a:r>
          </a:p>
          <a:p>
            <a:endParaRPr lang="en-GB" sz="2000" dirty="0"/>
          </a:p>
          <a:p>
            <a:r>
              <a:rPr lang="en-GB" sz="2000" dirty="0"/>
              <a:t>The association is greatest for those identified as having Special Educational Needs (SEN).	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		</a:t>
            </a:r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08796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8AA5D9-842A-40E2-9578-BD3E70D9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Millennium Cohort Study:</a:t>
            </a:r>
            <a:br>
              <a:rPr lang="en-GB" dirty="0"/>
            </a:br>
            <a:r>
              <a:rPr lang="en-GB" dirty="0"/>
              <a:t> Visual Impairment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5494BB-57FE-4AFE-AA4B-403B4AA9B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Children from the sample aged 3 years</a:t>
            </a:r>
          </a:p>
          <a:p>
            <a:r>
              <a:rPr lang="en-GB" dirty="0"/>
              <a:t>Parental Reports analysed</a:t>
            </a:r>
          </a:p>
          <a:p>
            <a:r>
              <a:rPr lang="en-GB" dirty="0"/>
              <a:t>Data collected using National Statistics Socioeconomic Classification</a:t>
            </a:r>
          </a:p>
          <a:p>
            <a:r>
              <a:rPr lang="en-GB" dirty="0"/>
              <a:t>Child factors were collected</a:t>
            </a:r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D842DB5-82DB-4058-9C6E-6C3F25F43102}"/>
              </a:ext>
            </a:extLst>
          </p:cNvPr>
          <p:cNvSpPr/>
          <p:nvPr/>
        </p:nvSpPr>
        <p:spPr>
          <a:xfrm>
            <a:off x="1630476" y="2275114"/>
            <a:ext cx="6843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Cumberland, P. M., </a:t>
            </a:r>
            <a:r>
              <a:rPr lang="en-GB" dirty="0" err="1"/>
              <a:t>Pathai</a:t>
            </a:r>
            <a:r>
              <a:rPr lang="en-GB" dirty="0"/>
              <a:t>, S., &amp; </a:t>
            </a:r>
            <a:r>
              <a:rPr lang="en-GB" dirty="0" err="1"/>
              <a:t>Rahi</a:t>
            </a:r>
            <a:r>
              <a:rPr lang="en-GB" dirty="0"/>
              <a:t>, J. S. (2010). Prevalence of eye disease in early childhood and associated factors: findings from the m</a:t>
            </a:r>
          </a:p>
          <a:p>
            <a:r>
              <a:rPr lang="en-GB" dirty="0"/>
              <a:t>millennium cohort study. </a:t>
            </a:r>
            <a:r>
              <a:rPr lang="en-GB" i="1" dirty="0"/>
              <a:t>Ophthalmology</a:t>
            </a:r>
            <a:r>
              <a:rPr lang="en-GB" dirty="0"/>
              <a:t>, </a:t>
            </a:r>
            <a:r>
              <a:rPr lang="en-GB" i="1" dirty="0"/>
              <a:t>117</a:t>
            </a:r>
            <a:r>
              <a:rPr lang="en-GB" dirty="0"/>
              <a:t>(11), 2184-2190.</a:t>
            </a:r>
          </a:p>
        </p:txBody>
      </p:sp>
    </p:spTree>
    <p:extLst>
      <p:ext uri="{BB962C8B-B14F-4D97-AF65-F5344CB8AC3E}">
        <p14:creationId xmlns:p14="http://schemas.microsoft.com/office/powerpoint/2010/main" val="235581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BD4076-0158-407F-BC11-344C9AB9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19CB6A-BCD2-4A83-8470-442490F70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“Having an eye disorder was associated with lower household socioeconomic status, decreasing birth weight, and prematurity” (p2188)</a:t>
            </a:r>
          </a:p>
          <a:p>
            <a:endParaRPr lang="en-GB" dirty="0"/>
          </a:p>
          <a:p>
            <a:r>
              <a:rPr lang="en-GB" dirty="0"/>
              <a:t>“Lower socioeconomic status was associated with eye disease, by severity.” (p2188)</a:t>
            </a:r>
          </a:p>
        </p:txBody>
      </p:sp>
    </p:spTree>
    <p:extLst>
      <p:ext uri="{BB962C8B-B14F-4D97-AF65-F5344CB8AC3E}">
        <p14:creationId xmlns:p14="http://schemas.microsoft.com/office/powerpoint/2010/main" val="2886100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ECC2D0-2BB4-404A-8E22-EF5B0CD3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Again we see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5E5DD0-264B-4757-AC85-DF98809BD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err="1"/>
              <a:t>Rahi</a:t>
            </a:r>
            <a:r>
              <a:rPr lang="en-GB" sz="2000" dirty="0"/>
              <a:t>, J. S., Cumberland, P. M., Peckham, C. S., &amp; British Childhood Visual Impairment Interest Group. (2010). Improving detection of blindness in childhood: the British Childhood Vision Impairment study. </a:t>
            </a:r>
            <a:r>
              <a:rPr lang="en-GB" sz="2000" i="1" dirty="0" err="1"/>
              <a:t>Pediatrics</a:t>
            </a:r>
            <a:r>
              <a:rPr lang="en-GB" sz="2000" dirty="0"/>
              <a:t>, peds-2010</a:t>
            </a:r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r>
              <a:rPr lang="en-GB" dirty="0"/>
              <a:t>40% (166 of 411) of children were in the worst national quintile of deprivation score (Carstairs Index)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6160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38" y="1206252"/>
            <a:ext cx="7269162" cy="1143000"/>
          </a:xfrm>
        </p:spPr>
        <p:txBody>
          <a:bodyPr/>
          <a:lstStyle/>
          <a:p>
            <a:r>
              <a:rPr lang="en-GB" dirty="0"/>
              <a:t>What about Education Data and children with VI?</a:t>
            </a:r>
            <a:br>
              <a:rPr lang="en-GB" dirty="0"/>
            </a:br>
            <a:r>
              <a:rPr lang="en-GB" dirty="0"/>
              <a:t>Year 9 Pupils and Deprivation  Score  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49287"/>
              </p:ext>
            </p:extLst>
          </p:nvPr>
        </p:nvGraphicFramePr>
        <p:xfrm>
          <a:off x="1417635" y="2554992"/>
          <a:ext cx="7269163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1750">
                  <a:extLst>
                    <a:ext uri="{9D8B030D-6E8A-4147-A177-3AD203B41FA5}">
                      <a16:colId xmlns:a16="http://schemas.microsoft.com/office/drawing/2014/main" xmlns="" val="1089366761"/>
                    </a:ext>
                  </a:extLst>
                </a:gridCol>
                <a:gridCol w="1067726">
                  <a:extLst>
                    <a:ext uri="{9D8B030D-6E8A-4147-A177-3AD203B41FA5}">
                      <a16:colId xmlns:a16="http://schemas.microsoft.com/office/drawing/2014/main" xmlns="" val="1059660662"/>
                    </a:ext>
                  </a:extLst>
                </a:gridCol>
                <a:gridCol w="1527365">
                  <a:extLst>
                    <a:ext uri="{9D8B030D-6E8A-4147-A177-3AD203B41FA5}">
                      <a16:colId xmlns:a16="http://schemas.microsoft.com/office/drawing/2014/main" xmlns="" val="1569705458"/>
                    </a:ext>
                  </a:extLst>
                </a:gridCol>
                <a:gridCol w="1103459">
                  <a:extLst>
                    <a:ext uri="{9D8B030D-6E8A-4147-A177-3AD203B41FA5}">
                      <a16:colId xmlns:a16="http://schemas.microsoft.com/office/drawing/2014/main" xmlns="" val="2795395413"/>
                    </a:ext>
                  </a:extLst>
                </a:gridCol>
                <a:gridCol w="1100551">
                  <a:extLst>
                    <a:ext uri="{9D8B030D-6E8A-4147-A177-3AD203B41FA5}">
                      <a16:colId xmlns:a16="http://schemas.microsoft.com/office/drawing/2014/main" xmlns="" val="489668705"/>
                    </a:ext>
                  </a:extLst>
                </a:gridCol>
                <a:gridCol w="1218312">
                  <a:extLst>
                    <a:ext uri="{9D8B030D-6E8A-4147-A177-3AD203B41FA5}">
                      <a16:colId xmlns:a16="http://schemas.microsoft.com/office/drawing/2014/main" xmlns="" val="3694434478"/>
                    </a:ext>
                  </a:extLst>
                </a:gridCol>
              </a:tblGrid>
              <a:tr h="703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Factor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Group 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No recorded SEN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(n=491,096)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Other SEN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(n=53,866)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Visually Impaired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(n=873)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All Pupils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(n=545,835)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39197127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191596"/>
              </p:ext>
            </p:extLst>
          </p:nvPr>
        </p:nvGraphicFramePr>
        <p:xfrm>
          <a:off x="1417636" y="3286512"/>
          <a:ext cx="7269163" cy="205129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51750">
                  <a:extLst>
                    <a:ext uri="{9D8B030D-6E8A-4147-A177-3AD203B41FA5}">
                      <a16:colId xmlns:a16="http://schemas.microsoft.com/office/drawing/2014/main" xmlns="" val="2079700613"/>
                    </a:ext>
                  </a:extLst>
                </a:gridCol>
                <a:gridCol w="1067727">
                  <a:extLst>
                    <a:ext uri="{9D8B030D-6E8A-4147-A177-3AD203B41FA5}">
                      <a16:colId xmlns:a16="http://schemas.microsoft.com/office/drawing/2014/main" xmlns="" val="931478438"/>
                    </a:ext>
                  </a:extLst>
                </a:gridCol>
                <a:gridCol w="1527364">
                  <a:extLst>
                    <a:ext uri="{9D8B030D-6E8A-4147-A177-3AD203B41FA5}">
                      <a16:colId xmlns:a16="http://schemas.microsoft.com/office/drawing/2014/main" xmlns="" val="2061998558"/>
                    </a:ext>
                  </a:extLst>
                </a:gridCol>
                <a:gridCol w="1103459">
                  <a:extLst>
                    <a:ext uri="{9D8B030D-6E8A-4147-A177-3AD203B41FA5}">
                      <a16:colId xmlns:a16="http://schemas.microsoft.com/office/drawing/2014/main" xmlns="" val="1519270542"/>
                    </a:ext>
                  </a:extLst>
                </a:gridCol>
                <a:gridCol w="1100551">
                  <a:extLst>
                    <a:ext uri="{9D8B030D-6E8A-4147-A177-3AD203B41FA5}">
                      <a16:colId xmlns:a16="http://schemas.microsoft.com/office/drawing/2014/main" xmlns="" val="1593362270"/>
                    </a:ext>
                  </a:extLst>
                </a:gridCol>
                <a:gridCol w="1218312">
                  <a:extLst>
                    <a:ext uri="{9D8B030D-6E8A-4147-A177-3AD203B41FA5}">
                      <a16:colId xmlns:a16="http://schemas.microsoft.com/office/drawing/2014/main" xmlns="" val="1117758384"/>
                    </a:ext>
                  </a:extLst>
                </a:gridCol>
              </a:tblGrid>
              <a:tr h="2067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IDACI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Less Deprived Area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Quintile 1 </a:t>
                      </a:r>
                      <a:r>
                        <a:rPr lang="en-GB" sz="1800" baseline="30000" dirty="0">
                          <a:effectLst/>
                        </a:rPr>
                        <a:t>(*)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21.0%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11.6%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15.3%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20.0%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247297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Quintile 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20.6%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14.8%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16.9%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20.0%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79931912"/>
                  </a:ext>
                </a:extLst>
              </a:tr>
              <a:tr h="4053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Quintile 3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20.1%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19.1%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19.9%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20.0%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713561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Quintile 4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19.4%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24.8%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23.4%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20.0%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904106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Most Deprived Area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Quintile 5 </a:t>
                      </a:r>
                      <a:r>
                        <a:rPr lang="en-GB" sz="1800" baseline="30000" dirty="0">
                          <a:effectLst/>
                        </a:rPr>
                        <a:t>(**)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18.95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29.7%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24.4%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20.0%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326282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9AD186E-29E3-4D1B-8D40-FBCB8DDFC6B2}"/>
              </a:ext>
            </a:extLst>
          </p:cNvPr>
          <p:cNvSpPr/>
          <p:nvPr/>
        </p:nvSpPr>
        <p:spPr>
          <a:xfrm>
            <a:off x="1779813" y="5469165"/>
            <a:ext cx="5959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/>
              <a:t>ENGLAND:</a:t>
            </a:r>
          </a:p>
          <a:p>
            <a:pPr marL="0" indent="0">
              <a:buNone/>
            </a:pPr>
            <a:r>
              <a:rPr lang="en-GB" dirty="0"/>
              <a:t>Bassett, P. (2010)</a:t>
            </a:r>
            <a:r>
              <a:rPr lang="en-GB" baseline="30000" dirty="0"/>
              <a:t> </a:t>
            </a:r>
            <a:r>
              <a:rPr lang="en-GB" dirty="0"/>
              <a:t>looking at attainment and progress at Primary School using School Census and National Pupil Database </a:t>
            </a:r>
            <a:endParaRPr lang="en-GB" baseline="30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9CDBDFEC-52CD-4082-8103-24D17C27983F}"/>
              </a:ext>
            </a:extLst>
          </p:cNvPr>
          <p:cNvSpPr/>
          <p:nvPr/>
        </p:nvSpPr>
        <p:spPr>
          <a:xfrm>
            <a:off x="6589486" y="3208918"/>
            <a:ext cx="841828" cy="56666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6FE972C-5AF5-41BB-A747-C97FEA3055FE}"/>
              </a:ext>
            </a:extLst>
          </p:cNvPr>
          <p:cNvSpPr/>
          <p:nvPr/>
        </p:nvSpPr>
        <p:spPr>
          <a:xfrm>
            <a:off x="6466115" y="4716475"/>
            <a:ext cx="841828" cy="56666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056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38" y="913506"/>
            <a:ext cx="7269162" cy="1143000"/>
          </a:xfrm>
        </p:spPr>
        <p:txBody>
          <a:bodyPr/>
          <a:lstStyle/>
          <a:p>
            <a:r>
              <a:rPr lang="en-GB" dirty="0"/>
              <a:t>English School data research suggests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638" y="1828800"/>
            <a:ext cx="7269162" cy="4297363"/>
          </a:xfrm>
        </p:spPr>
        <p:txBody>
          <a:bodyPr/>
          <a:lstStyle/>
          <a:p>
            <a:r>
              <a:rPr lang="en-GB" sz="2400" dirty="0"/>
              <a:t>Social deprivation is one of the factors that made it less likely that a pupil would do well educationally.    </a:t>
            </a:r>
          </a:p>
          <a:p>
            <a:r>
              <a:rPr lang="en-GB" sz="2400" dirty="0"/>
              <a:t>Primary aged pupils with a visual impairment are more likely than pupils with no recorded SEN to experience social disadvantage.(Free School meals + to live in a less economically well off area  (IDACI score) </a:t>
            </a:r>
          </a:p>
          <a:p>
            <a:r>
              <a:rPr lang="en-GB" sz="2400" dirty="0"/>
              <a:t>Living in more socially deprived area than the no recorded SEN group, but less  socially deprived area than the other SEN group.</a:t>
            </a:r>
          </a:p>
          <a:p>
            <a:r>
              <a:rPr lang="en-GB" sz="2400" dirty="0"/>
              <a:t>The VI group had the lowest proportion of pupils with English as a first language for all year groups.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877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3BDA70-A92F-42C1-AB26-C957CFD9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en-GB" sz="2400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2400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en-GB" sz="2400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2400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 SCOTLAND: Percentage of school leavers with 1 or more award at</a:t>
            </a:r>
            <a:r>
              <a:rPr lang="en-GB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en-GB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F817286F-F9EF-4F3E-BF52-80244FEB9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008364"/>
              </p:ext>
            </p:extLst>
          </p:nvPr>
        </p:nvGraphicFramePr>
        <p:xfrm>
          <a:off x="1553776" y="2825703"/>
          <a:ext cx="6937081" cy="16110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0085">
                  <a:extLst>
                    <a:ext uri="{9D8B030D-6E8A-4147-A177-3AD203B41FA5}">
                      <a16:colId xmlns:a16="http://schemas.microsoft.com/office/drawing/2014/main" xmlns="" val="119536312"/>
                    </a:ext>
                  </a:extLst>
                </a:gridCol>
                <a:gridCol w="1955563">
                  <a:extLst>
                    <a:ext uri="{9D8B030D-6E8A-4147-A177-3AD203B41FA5}">
                      <a16:colId xmlns:a16="http://schemas.microsoft.com/office/drawing/2014/main" xmlns="" val="846497587"/>
                    </a:ext>
                  </a:extLst>
                </a:gridCol>
                <a:gridCol w="2216180">
                  <a:extLst>
                    <a:ext uri="{9D8B030D-6E8A-4147-A177-3AD203B41FA5}">
                      <a16:colId xmlns:a16="http://schemas.microsoft.com/office/drawing/2014/main" xmlns="" val="1071364030"/>
                    </a:ext>
                  </a:extLst>
                </a:gridCol>
                <a:gridCol w="1825253">
                  <a:extLst>
                    <a:ext uri="{9D8B030D-6E8A-4147-A177-3AD203B41FA5}">
                      <a16:colId xmlns:a16="http://schemas.microsoft.com/office/drawing/2014/main" xmlns="" val="3996017478"/>
                    </a:ext>
                  </a:extLst>
                </a:gridCol>
              </a:tblGrid>
              <a:tr h="406365">
                <a:tc>
                  <a:txBody>
                    <a:bodyPr/>
                    <a:lstStyle/>
                    <a:p>
                      <a:pPr marL="6350" marR="571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 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 anchor="b"/>
                </a:tc>
                <a:tc>
                  <a:txBody>
                    <a:bodyPr/>
                    <a:lstStyle/>
                    <a:p>
                      <a:pPr marL="635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Most deprived 20% (SIMD20)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5715" indent="-63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Least deprived 20% (SIMD80 to 100)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Gap (percentage points)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1543836326"/>
                  </a:ext>
                </a:extLst>
              </a:tr>
              <a:tr h="24094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2011/12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65.8% 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93.9%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28.1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149562537"/>
                  </a:ext>
                </a:extLst>
              </a:tr>
              <a:tr h="24094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2012/13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68.9%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94.2%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25.3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1574922057"/>
                  </a:ext>
                </a:extLst>
              </a:tr>
              <a:tr h="24094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2013/14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71.9%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94.6%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22.7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1069911059"/>
                  </a:ext>
                </a:extLst>
              </a:tr>
              <a:tr h="24094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2014/15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74.0% 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94.9%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20.9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2190978237"/>
                  </a:ext>
                </a:extLst>
              </a:tr>
              <a:tr h="24094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2015/16 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74.4%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94.7%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20.3 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420509541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51BEE5E-AB35-4AB7-ACC9-4B38577832A7}"/>
              </a:ext>
            </a:extLst>
          </p:cNvPr>
          <p:cNvSpPr/>
          <p:nvPr/>
        </p:nvSpPr>
        <p:spPr>
          <a:xfrm>
            <a:off x="1553776" y="2149929"/>
            <a:ext cx="7133023" cy="360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-6350">
              <a:lnSpc>
                <a:spcPct val="104000"/>
              </a:lnSpc>
              <a:spcAft>
                <a:spcPts val="25"/>
              </a:spcAft>
            </a:pPr>
            <a:r>
              <a:rPr lang="en-GB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SCQF 5 or above (16 year old Exams) </a:t>
            </a:r>
            <a:endParaRPr lang="en-GB" sz="1800" b="1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B967FBC-6A80-4DAC-8BB3-767B306C15AC}"/>
              </a:ext>
            </a:extLst>
          </p:cNvPr>
          <p:cNvSpPr/>
          <p:nvPr/>
        </p:nvSpPr>
        <p:spPr>
          <a:xfrm>
            <a:off x="1553775" y="4498068"/>
            <a:ext cx="7133023" cy="38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-6350">
              <a:lnSpc>
                <a:spcPct val="104000"/>
              </a:lnSpc>
              <a:spcAft>
                <a:spcPts val="25"/>
              </a:spcAft>
            </a:pPr>
            <a:r>
              <a:rPr lang="en-GB" b="1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SCQF 6  or above (17/18 year old Exams - ) </a:t>
            </a:r>
            <a:endParaRPr lang="en-GB" sz="1800" b="1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BBDB9E07-433D-43E1-9192-1058D052A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469139"/>
              </p:ext>
            </p:extLst>
          </p:nvPr>
        </p:nvGraphicFramePr>
        <p:xfrm>
          <a:off x="1553776" y="4878493"/>
          <a:ext cx="6937082" cy="1545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0085">
                  <a:extLst>
                    <a:ext uri="{9D8B030D-6E8A-4147-A177-3AD203B41FA5}">
                      <a16:colId xmlns:a16="http://schemas.microsoft.com/office/drawing/2014/main" xmlns="" val="1041914170"/>
                    </a:ext>
                  </a:extLst>
                </a:gridCol>
                <a:gridCol w="1955563">
                  <a:extLst>
                    <a:ext uri="{9D8B030D-6E8A-4147-A177-3AD203B41FA5}">
                      <a16:colId xmlns:a16="http://schemas.microsoft.com/office/drawing/2014/main" xmlns="" val="4102812682"/>
                    </a:ext>
                  </a:extLst>
                </a:gridCol>
                <a:gridCol w="2216180">
                  <a:extLst>
                    <a:ext uri="{9D8B030D-6E8A-4147-A177-3AD203B41FA5}">
                      <a16:colId xmlns:a16="http://schemas.microsoft.com/office/drawing/2014/main" xmlns="" val="2616367703"/>
                    </a:ext>
                  </a:extLst>
                </a:gridCol>
                <a:gridCol w="1825254">
                  <a:extLst>
                    <a:ext uri="{9D8B030D-6E8A-4147-A177-3AD203B41FA5}">
                      <a16:colId xmlns:a16="http://schemas.microsoft.com/office/drawing/2014/main" xmlns="" val="3055169178"/>
                    </a:ext>
                  </a:extLst>
                </a:gridCol>
              </a:tblGrid>
              <a:tr h="390667">
                <a:tc>
                  <a:txBody>
                    <a:bodyPr/>
                    <a:lstStyle/>
                    <a:p>
                      <a:pPr marL="6350" marR="571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 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 anchor="b"/>
                </a:tc>
                <a:tc>
                  <a:txBody>
                    <a:bodyPr/>
                    <a:lstStyle/>
                    <a:p>
                      <a:pPr marL="635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Most deprived 20% (SIMD20)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5715" indent="-63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Least deprived 20% (SIMD80 to 100)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Gap (percentage points)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463402809"/>
                  </a:ext>
                </a:extLst>
              </a:tr>
              <a:tr h="23095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2011/12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33.6%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77.9%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44.3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133020155"/>
                  </a:ext>
                </a:extLst>
              </a:tr>
              <a:tr h="23095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2012/13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34.9%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77.3%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42.4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2806462909"/>
                  </a:ext>
                </a:extLst>
              </a:tr>
              <a:tr h="23095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2013/14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38.5%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79.1%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40.6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1622195972"/>
                  </a:ext>
                </a:extLst>
              </a:tr>
              <a:tr h="23095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2014/15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41.2%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80.3%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39.1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382915005"/>
                  </a:ext>
                </a:extLst>
              </a:tr>
              <a:tr h="230954">
                <a:tc>
                  <a:txBody>
                    <a:bodyPr/>
                    <a:lstStyle/>
                    <a:p>
                      <a:pPr marL="1270" marR="5715" indent="-63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2015/16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42.7% 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9370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81.2% 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tc>
                  <a:txBody>
                    <a:bodyPr/>
                    <a:lstStyle/>
                    <a:p>
                      <a:pPr marL="6350" marR="38735" indent="-635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38.5 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27940" marT="5715" marB="3810"/>
                </a:tc>
                <a:extLst>
                  <a:ext uri="{0D108BD9-81ED-4DB2-BD59-A6C34878D82A}">
                    <a16:rowId xmlns:a16="http://schemas.microsoft.com/office/drawing/2014/main" xmlns="" val="2937559508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xmlns="" id="{3A176A36-3ACA-4E3D-864E-08F74F0C63EF}"/>
              </a:ext>
            </a:extLst>
          </p:cNvPr>
          <p:cNvSpPr/>
          <p:nvPr/>
        </p:nvSpPr>
        <p:spPr>
          <a:xfrm>
            <a:off x="3831771" y="4093029"/>
            <a:ext cx="725715" cy="522514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B102660-0C96-49CE-908B-08014F30F81C}"/>
              </a:ext>
            </a:extLst>
          </p:cNvPr>
          <p:cNvSpPr/>
          <p:nvPr/>
        </p:nvSpPr>
        <p:spPr>
          <a:xfrm>
            <a:off x="6066223" y="4105336"/>
            <a:ext cx="725715" cy="522514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E0CCA4A6-82D0-48F7-B184-3CA8C314AA3A}"/>
              </a:ext>
            </a:extLst>
          </p:cNvPr>
          <p:cNvSpPr/>
          <p:nvPr/>
        </p:nvSpPr>
        <p:spPr>
          <a:xfrm>
            <a:off x="3802743" y="6080172"/>
            <a:ext cx="725715" cy="522514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967AAAC4-CEBB-49E7-B862-78DE3760F077}"/>
              </a:ext>
            </a:extLst>
          </p:cNvPr>
          <p:cNvSpPr/>
          <p:nvPr/>
        </p:nvSpPr>
        <p:spPr>
          <a:xfrm>
            <a:off x="6066223" y="6077965"/>
            <a:ext cx="725715" cy="522514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22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3B1BBD-63FB-492F-B13F-E4E467FB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Scottish Government 2016 School Leavers with VI N = 315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59374"/>
              </p:ext>
            </p:extLst>
          </p:nvPr>
        </p:nvGraphicFramePr>
        <p:xfrm>
          <a:off x="1256506" y="2264803"/>
          <a:ext cx="7591425" cy="33073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5352">
                  <a:extLst>
                    <a:ext uri="{9D8B030D-6E8A-4147-A177-3AD203B41FA5}">
                      <a16:colId xmlns:a16="http://schemas.microsoft.com/office/drawing/2014/main" xmlns="" val="978227465"/>
                    </a:ext>
                  </a:extLst>
                </a:gridCol>
                <a:gridCol w="892728">
                  <a:extLst>
                    <a:ext uri="{9D8B030D-6E8A-4147-A177-3AD203B41FA5}">
                      <a16:colId xmlns:a16="http://schemas.microsoft.com/office/drawing/2014/main" xmlns="" val="2212425709"/>
                    </a:ext>
                  </a:extLst>
                </a:gridCol>
                <a:gridCol w="921839">
                  <a:extLst>
                    <a:ext uri="{9D8B030D-6E8A-4147-A177-3AD203B41FA5}">
                      <a16:colId xmlns:a16="http://schemas.microsoft.com/office/drawing/2014/main" xmlns="" val="2485652463"/>
                    </a:ext>
                  </a:extLst>
                </a:gridCol>
                <a:gridCol w="879790">
                  <a:extLst>
                    <a:ext uri="{9D8B030D-6E8A-4147-A177-3AD203B41FA5}">
                      <a16:colId xmlns:a16="http://schemas.microsoft.com/office/drawing/2014/main" xmlns="" val="3656877062"/>
                    </a:ext>
                  </a:extLst>
                </a:gridCol>
                <a:gridCol w="805396">
                  <a:extLst>
                    <a:ext uri="{9D8B030D-6E8A-4147-A177-3AD203B41FA5}">
                      <a16:colId xmlns:a16="http://schemas.microsoft.com/office/drawing/2014/main" xmlns="" val="3335920331"/>
                    </a:ext>
                  </a:extLst>
                </a:gridCol>
                <a:gridCol w="960654">
                  <a:extLst>
                    <a:ext uri="{9D8B030D-6E8A-4147-A177-3AD203B41FA5}">
                      <a16:colId xmlns:a16="http://schemas.microsoft.com/office/drawing/2014/main" xmlns="" val="2705009455"/>
                    </a:ext>
                  </a:extLst>
                </a:gridCol>
                <a:gridCol w="905666">
                  <a:extLst>
                    <a:ext uri="{9D8B030D-6E8A-4147-A177-3AD203B41FA5}">
                      <a16:colId xmlns:a16="http://schemas.microsoft.com/office/drawing/2014/main" xmlns="" val="3477691645"/>
                    </a:ext>
                  </a:extLst>
                </a:gridCol>
              </a:tblGrid>
              <a:tr h="1155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SIMD</a:t>
                      </a:r>
                      <a:r>
                        <a:rPr lang="en-GB" sz="1000" u="none" strike="noStrike" baseline="30000" dirty="0">
                          <a:effectLst/>
                        </a:rPr>
                        <a:t>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1+ passes at SCQF Level 2 or better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1+ passes at SCQF Level 3 or better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1+ passes at SCQF Level 4 or better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1+ passes at SCQF Level 5 or better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1+ passes at SCQF Level 6 or better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 dirty="0">
                          <a:effectLst/>
                        </a:rPr>
                        <a:t>1+ passes at SCQF Level 7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/>
                </a:tc>
                <a:extLst>
                  <a:ext uri="{0D108BD9-81ED-4DB2-BD59-A6C34878D82A}">
                    <a16:rowId xmlns:a16="http://schemas.microsoft.com/office/drawing/2014/main" xmlns="" val="3634369690"/>
                  </a:ext>
                </a:extLst>
              </a:tr>
              <a:tr h="358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0-20% (Most Deprived)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80.2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77.1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67.7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47.9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22.9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extLst>
                  <a:ext uri="{0D108BD9-81ED-4DB2-BD59-A6C34878D82A}">
                    <a16:rowId xmlns:a16="http://schemas.microsoft.com/office/drawing/2014/main" xmlns="" val="1249523960"/>
                  </a:ext>
                </a:extLst>
              </a:tr>
              <a:tr h="358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20-40%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85.7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81.0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76.2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57.1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34.5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7.1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extLst>
                  <a:ext uri="{0D108BD9-81ED-4DB2-BD59-A6C34878D82A}">
                    <a16:rowId xmlns:a16="http://schemas.microsoft.com/office/drawing/2014/main" xmlns="" val="4113971496"/>
                  </a:ext>
                </a:extLst>
              </a:tr>
              <a:tr h="358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40-60%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80.3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78.7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75.4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67.2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44.3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14.8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extLst>
                  <a:ext uri="{0D108BD9-81ED-4DB2-BD59-A6C34878D82A}">
                    <a16:rowId xmlns:a16="http://schemas.microsoft.com/office/drawing/2014/main" xmlns="" val="1876371136"/>
                  </a:ext>
                </a:extLst>
              </a:tr>
              <a:tr h="358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60-80%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84.4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81.3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70.3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60.9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40.6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12.5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extLst>
                  <a:ext uri="{0D108BD9-81ED-4DB2-BD59-A6C34878D82A}">
                    <a16:rowId xmlns:a16="http://schemas.microsoft.com/office/drawing/2014/main" xmlns="" val="2370684877"/>
                  </a:ext>
                </a:extLst>
              </a:tr>
              <a:tr h="358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80-100% (Least Deprived)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80.6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79.2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79.2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63.9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47.2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13.9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extLst>
                  <a:ext uri="{0D108BD9-81ED-4DB2-BD59-A6C34878D82A}">
                    <a16:rowId xmlns:a16="http://schemas.microsoft.com/office/drawing/2014/main" xmlns="" val="3701166997"/>
                  </a:ext>
                </a:extLst>
              </a:tr>
              <a:tr h="358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All leavers with visual impairment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82.2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79.3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73.5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58.4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36.6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10.1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04" marR="9304" marT="9304" marB="0" anchor="b"/>
                </a:tc>
                <a:extLst>
                  <a:ext uri="{0D108BD9-81ED-4DB2-BD59-A6C34878D82A}">
                    <a16:rowId xmlns:a16="http://schemas.microsoft.com/office/drawing/2014/main" xmlns="" val="1084132874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6543675" y="3505200"/>
            <a:ext cx="5905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6543675" y="4924425"/>
            <a:ext cx="5905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7400528" y="3505200"/>
            <a:ext cx="5905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466806" y="4924425"/>
            <a:ext cx="5905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A4E6F44D-01D0-4A1E-8629-E1E319CE7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264401"/>
              </p:ext>
            </p:extLst>
          </p:nvPr>
        </p:nvGraphicFramePr>
        <p:xfrm>
          <a:off x="1256507" y="5748972"/>
          <a:ext cx="759142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407">
                  <a:extLst>
                    <a:ext uri="{9D8B030D-6E8A-4147-A177-3AD203B41FA5}">
                      <a16:colId xmlns:a16="http://schemas.microsoft.com/office/drawing/2014/main" xmlns="" val="1868179589"/>
                    </a:ext>
                  </a:extLst>
                </a:gridCol>
                <a:gridCol w="885372">
                  <a:extLst>
                    <a:ext uri="{9D8B030D-6E8A-4147-A177-3AD203B41FA5}">
                      <a16:colId xmlns:a16="http://schemas.microsoft.com/office/drawing/2014/main" xmlns="" val="3670882308"/>
                    </a:ext>
                  </a:extLst>
                </a:gridCol>
                <a:gridCol w="928914">
                  <a:extLst>
                    <a:ext uri="{9D8B030D-6E8A-4147-A177-3AD203B41FA5}">
                      <a16:colId xmlns:a16="http://schemas.microsoft.com/office/drawing/2014/main" xmlns="" val="819078207"/>
                    </a:ext>
                  </a:extLst>
                </a:gridCol>
                <a:gridCol w="885371">
                  <a:extLst>
                    <a:ext uri="{9D8B030D-6E8A-4147-A177-3AD203B41FA5}">
                      <a16:colId xmlns:a16="http://schemas.microsoft.com/office/drawing/2014/main" xmlns="" val="2238734914"/>
                    </a:ext>
                  </a:extLst>
                </a:gridCol>
                <a:gridCol w="856343">
                  <a:extLst>
                    <a:ext uri="{9D8B030D-6E8A-4147-A177-3AD203B41FA5}">
                      <a16:colId xmlns:a16="http://schemas.microsoft.com/office/drawing/2014/main" xmlns="" val="3654054262"/>
                    </a:ext>
                  </a:extLst>
                </a:gridCol>
                <a:gridCol w="943429">
                  <a:extLst>
                    <a:ext uri="{9D8B030D-6E8A-4147-A177-3AD203B41FA5}">
                      <a16:colId xmlns:a16="http://schemas.microsoft.com/office/drawing/2014/main" xmlns="" val="3990158060"/>
                    </a:ext>
                  </a:extLst>
                </a:gridCol>
                <a:gridCol w="879588">
                  <a:extLst>
                    <a:ext uri="{9D8B030D-6E8A-4147-A177-3AD203B41FA5}">
                      <a16:colId xmlns:a16="http://schemas.microsoft.com/office/drawing/2014/main" xmlns="" val="48291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VI  %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556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ALL Pupils % GAP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7621603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xmlns="" id="{C95E34FB-789D-4BC0-BF3E-D7A0976F5F37}"/>
              </a:ext>
            </a:extLst>
          </p:cNvPr>
          <p:cNvSpPr/>
          <p:nvPr/>
        </p:nvSpPr>
        <p:spPr>
          <a:xfrm>
            <a:off x="6081542" y="5748972"/>
            <a:ext cx="2105366" cy="7738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77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2DC68-EE2A-4446-86D7-B53A9D590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 with Scottish </a:t>
            </a:r>
            <a:r>
              <a:rPr lang="en-GB" dirty="0" err="1"/>
              <a:t>Gov</a:t>
            </a:r>
            <a:r>
              <a:rPr lang="en-GB" dirty="0"/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CC8288-1284-416B-957A-C71773C6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Scot </a:t>
            </a:r>
            <a:r>
              <a:rPr lang="en-GB" dirty="0" err="1"/>
              <a:t>Gov</a:t>
            </a:r>
            <a:r>
              <a:rPr lang="en-GB" dirty="0"/>
              <a:t> suggests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Mis</a:t>
            </a:r>
            <a:r>
              <a:rPr lang="en-GB" dirty="0"/>
              <a:t> match with medical data </a:t>
            </a:r>
          </a:p>
          <a:p>
            <a:r>
              <a:rPr lang="en-GB" dirty="0"/>
              <a:t>Not seen via VI Teacher Service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E4643758-ED23-44B5-A00D-FC4E88A40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471125"/>
              </p:ext>
            </p:extLst>
          </p:nvPr>
        </p:nvGraphicFramePr>
        <p:xfrm>
          <a:off x="1254354" y="2801257"/>
          <a:ext cx="7595730" cy="14983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6833">
                  <a:extLst>
                    <a:ext uri="{9D8B030D-6E8A-4147-A177-3AD203B41FA5}">
                      <a16:colId xmlns:a16="http://schemas.microsoft.com/office/drawing/2014/main" xmlns="" val="4002802211"/>
                    </a:ext>
                  </a:extLst>
                </a:gridCol>
                <a:gridCol w="1186833">
                  <a:extLst>
                    <a:ext uri="{9D8B030D-6E8A-4147-A177-3AD203B41FA5}">
                      <a16:colId xmlns:a16="http://schemas.microsoft.com/office/drawing/2014/main" xmlns="" val="3268177081"/>
                    </a:ext>
                  </a:extLst>
                </a:gridCol>
                <a:gridCol w="1186833">
                  <a:extLst>
                    <a:ext uri="{9D8B030D-6E8A-4147-A177-3AD203B41FA5}">
                      <a16:colId xmlns:a16="http://schemas.microsoft.com/office/drawing/2014/main" xmlns="" val="3855058071"/>
                    </a:ext>
                  </a:extLst>
                </a:gridCol>
                <a:gridCol w="1186833">
                  <a:extLst>
                    <a:ext uri="{9D8B030D-6E8A-4147-A177-3AD203B41FA5}">
                      <a16:colId xmlns:a16="http://schemas.microsoft.com/office/drawing/2014/main" xmlns="" val="3523409296"/>
                    </a:ext>
                  </a:extLst>
                </a:gridCol>
                <a:gridCol w="949466">
                  <a:extLst>
                    <a:ext uri="{9D8B030D-6E8A-4147-A177-3AD203B41FA5}">
                      <a16:colId xmlns:a16="http://schemas.microsoft.com/office/drawing/2014/main" xmlns="" val="1146929686"/>
                    </a:ext>
                  </a:extLst>
                </a:gridCol>
                <a:gridCol w="949466">
                  <a:extLst>
                    <a:ext uri="{9D8B030D-6E8A-4147-A177-3AD203B41FA5}">
                      <a16:colId xmlns:a16="http://schemas.microsoft.com/office/drawing/2014/main" xmlns="" val="1245252117"/>
                    </a:ext>
                  </a:extLst>
                </a:gridCol>
                <a:gridCol w="949466">
                  <a:extLst>
                    <a:ext uri="{9D8B030D-6E8A-4147-A177-3AD203B41FA5}">
                      <a16:colId xmlns:a16="http://schemas.microsoft.com/office/drawing/2014/main" xmlns="" val="1145760864"/>
                    </a:ext>
                  </a:extLst>
                </a:gridCol>
              </a:tblGrid>
              <a:tr h="197113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u="none" strike="noStrike">
                          <a:effectLst/>
                        </a:rPr>
                        <a:t> 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u="none" strike="noStrike" dirty="0">
                          <a:effectLst/>
                        </a:rPr>
                        <a:t> 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u="none" strike="noStrike">
                          <a:effectLst/>
                        </a:rPr>
                        <a:t> 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u="none" strike="noStrike">
                          <a:effectLst/>
                        </a:rPr>
                        <a:t> 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400" b="1" u="none" strike="noStrike">
                          <a:effectLst/>
                        </a:rPr>
                        <a:t>Rate per 1,000 pupils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8553350"/>
                  </a:ext>
                </a:extLst>
              </a:tr>
              <a:tr h="385799"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Female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Male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 dirty="0">
                          <a:effectLst/>
                        </a:rPr>
                        <a:t>Total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Female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 dirty="0">
                          <a:effectLst/>
                        </a:rPr>
                        <a:t>Male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Total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450718398"/>
                  </a:ext>
                </a:extLst>
              </a:tr>
              <a:tr h="723373"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       1,842 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       2,489 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 dirty="0">
                          <a:effectLst/>
                        </a:rPr>
                        <a:t>       4,331 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           5.4 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>
                          <a:effectLst/>
                        </a:rPr>
                        <a:t>           7.1 </a:t>
                      </a:r>
                      <a:endParaRPr lang="en-GB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1" u="none" strike="noStrike" dirty="0">
                          <a:effectLst/>
                        </a:rPr>
                        <a:t>           6.3 </a:t>
                      </a:r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75087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5232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722" y="1234344"/>
            <a:ext cx="7860323" cy="1055077"/>
          </a:xfrm>
        </p:spPr>
        <p:txBody>
          <a:bodyPr/>
          <a:lstStyle/>
          <a:p>
            <a:pPr algn="ctr"/>
            <a:r>
              <a:rPr lang="en-GB" altLang="en-US" dirty="0"/>
              <a:t>Visual Impairment in Scotland</a:t>
            </a:r>
            <a:br>
              <a:rPr lang="en-GB" altLang="en-US" dirty="0"/>
            </a:br>
            <a:r>
              <a:rPr lang="en-GB" altLang="en-US" dirty="0"/>
              <a:t>(2003-2016) </a:t>
            </a:r>
          </a:p>
        </p:txBody>
      </p:sp>
      <p:sp>
        <p:nvSpPr>
          <p:cNvPr id="893955" name="Rectangle 3"/>
          <p:cNvSpPr>
            <a:spLocks noGrp="1" noChangeArrowheads="1"/>
          </p:cNvSpPr>
          <p:nvPr>
            <p:ph idx="1"/>
          </p:nvPr>
        </p:nvSpPr>
        <p:spPr>
          <a:xfrm>
            <a:off x="2461846" y="2022231"/>
            <a:ext cx="6447692" cy="37982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endParaRPr lang="en-GB" altLang="en-US" sz="2215" b="1" u="sng" dirty="0"/>
          </a:p>
          <a:p>
            <a:pPr lvl="4">
              <a:buFontTx/>
              <a:buNone/>
            </a:pPr>
            <a:endParaRPr lang="en-GB" altLang="en-US" sz="2215" b="1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5D65E7-95DA-42A4-81E3-45CBB72E2C72}" type="slidenum">
              <a:rPr lang="en-GB" altLang="en-US"/>
              <a:pPr/>
              <a:t>13</a:t>
            </a:fld>
            <a:endParaRPr lang="en-GB" alt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240936"/>
              </p:ext>
            </p:extLst>
          </p:nvPr>
        </p:nvGraphicFramePr>
        <p:xfrm>
          <a:off x="2036884" y="2692400"/>
          <a:ext cx="6096000" cy="26334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54052">
                <a:tc>
                  <a:txBody>
                    <a:bodyPr/>
                    <a:lstStyle/>
                    <a:p>
                      <a:r>
                        <a:rPr lang="en-GB" sz="2600" dirty="0"/>
                        <a:t>Numbers</a:t>
                      </a:r>
                      <a:r>
                        <a:rPr lang="en-GB" sz="2600" baseline="0" dirty="0"/>
                        <a:t> Notified </a:t>
                      </a:r>
                      <a:endParaRPr lang="en-GB" sz="2600" dirty="0"/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r>
                        <a:rPr lang="en-GB" sz="3700" dirty="0"/>
                        <a:t>1,289</a:t>
                      </a:r>
                      <a:r>
                        <a:rPr lang="en-GB" sz="3700" baseline="0" dirty="0"/>
                        <a:t>   </a:t>
                      </a:r>
                    </a:p>
                    <a:p>
                      <a:endParaRPr lang="en-GB" sz="3700" baseline="0" dirty="0"/>
                    </a:p>
                    <a:p>
                      <a:r>
                        <a:rPr lang="en-GB" sz="1800" baseline="0" dirty="0"/>
                        <a:t>(1289/2200= 58%)*</a:t>
                      </a:r>
                      <a:endParaRPr lang="en-GB" sz="1700" dirty="0"/>
                    </a:p>
                  </a:txBody>
                  <a:tcPr marL="84406" marR="84406" marT="42203" marB="4220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7011">
                <a:tc>
                  <a:txBody>
                    <a:bodyPr/>
                    <a:lstStyle/>
                    <a:p>
                      <a:r>
                        <a:rPr lang="en-GB" sz="2600" dirty="0"/>
                        <a:t>Age Range </a:t>
                      </a:r>
                    </a:p>
                  </a:txBody>
                  <a:tcPr marL="84406" marR="84406" marT="42203" marB="42203"/>
                </a:tc>
                <a:tc>
                  <a:txBody>
                    <a:bodyPr/>
                    <a:lstStyle/>
                    <a:p>
                      <a:r>
                        <a:rPr lang="en-GB" sz="3700" dirty="0"/>
                        <a:t>0 -16 Years</a:t>
                      </a:r>
                    </a:p>
                  </a:txBody>
                  <a:tcPr marL="84406" marR="84406" marT="42203" marB="4220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36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80292" y="545123"/>
            <a:ext cx="8563708" cy="1055077"/>
          </a:xfrm>
        </p:spPr>
        <p:txBody>
          <a:bodyPr/>
          <a:lstStyle/>
          <a:p>
            <a:pPr algn="ctr" eaLnBrk="1" hangingPunct="1"/>
            <a:r>
              <a:rPr lang="en-GB" altLang="en-US" dirty="0"/>
              <a:t>Study Definitions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7638" y="1809750"/>
            <a:ext cx="7269162" cy="3959225"/>
          </a:xfrm>
        </p:spPr>
        <p:txBody>
          <a:bodyPr/>
          <a:lstStyle/>
          <a:p>
            <a:r>
              <a:rPr lang="en-GB" sz="2400" dirty="0"/>
              <a:t>Best corrected visual acuity (both eyes open) equal to or worse than </a:t>
            </a:r>
            <a:r>
              <a:rPr lang="en-GB" sz="2400" dirty="0">
                <a:solidFill>
                  <a:srgbClr val="FF0000"/>
                </a:solidFill>
              </a:rPr>
              <a:t>20/60 / 0.5logMar</a:t>
            </a:r>
          </a:p>
          <a:p>
            <a:r>
              <a:rPr lang="en-GB" sz="2400" dirty="0"/>
              <a:t>Requires N18 </a:t>
            </a:r>
            <a:r>
              <a:rPr lang="en-GB" sz="2400" dirty="0">
                <a:solidFill>
                  <a:srgbClr val="FF0000"/>
                </a:solidFill>
              </a:rPr>
              <a:t>/ 0.5logMar</a:t>
            </a:r>
            <a:r>
              <a:rPr lang="en-GB" sz="2400" dirty="0"/>
              <a:t> print or larger to read comfortably</a:t>
            </a:r>
          </a:p>
          <a:p>
            <a:r>
              <a:rPr lang="en-GB" sz="2400" dirty="0"/>
              <a:t>Visual field loss with both eyes open which significantly affects functions and functioning</a:t>
            </a:r>
          </a:p>
          <a:p>
            <a:r>
              <a:rPr lang="en-GB" sz="2400" dirty="0"/>
              <a:t>Any form of cognitive visual dysfunction due to disorders of the brain, which can be demonstrated to significantly affect function</a:t>
            </a:r>
          </a:p>
          <a:p>
            <a:pPr lvl="1"/>
            <a:r>
              <a:rPr lang="en-GB" sz="2000" dirty="0"/>
              <a:t>Any eye movement disorder which significantly affects visual functions and functioning</a:t>
            </a:r>
          </a:p>
          <a:p>
            <a:endParaRPr lang="en-GB" sz="2400" dirty="0"/>
          </a:p>
          <a:p>
            <a:pPr eaLnBrk="1" hangingPunct="1"/>
            <a:endParaRPr lang="en-GB" altLang="en-US" dirty="0"/>
          </a:p>
          <a:p>
            <a:pPr lvl="1" eaLnBrk="1" hangingPunct="1">
              <a:buFont typeface="Wingdings" panose="05000000000000000000" pitchFamily="2" charset="2"/>
              <a:buNone/>
            </a:pPr>
            <a:endParaRPr lang="en-GB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44480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Inclusion to VIS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/>
              <a:t>Assessments for CVI required a multidisciplinary approach such as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/>
              <a:t>Neurodevelopmental paediatrician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/>
              <a:t>Other eye-care professionals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/>
              <a:t>but also input may be needed from</a:t>
            </a:r>
          </a:p>
          <a:p>
            <a:pPr marL="742950" lvl="2" indent="-342900"/>
            <a:r>
              <a:rPr lang="en-GB" dirty="0"/>
              <a:t>O+M, Therapists (OT, S&amp;L) </a:t>
            </a:r>
          </a:p>
          <a:p>
            <a:pPr marL="342900" lvl="1" indent="-342900"/>
            <a:r>
              <a:rPr lang="en-GB" dirty="0"/>
              <a:t> a team approach is required to meet all the required competencies to make a diagnosis. </a:t>
            </a:r>
            <a:endParaRPr lang="en-GB" sz="4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3562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478" y="0"/>
            <a:ext cx="7269162" cy="1143000"/>
          </a:xfrm>
        </p:spPr>
        <p:txBody>
          <a:bodyPr/>
          <a:lstStyle/>
          <a:p>
            <a:pPr algn="ctr"/>
            <a:r>
              <a:rPr lang="en-GB" dirty="0"/>
              <a:t>Geographical Location of Childhood VI  (N=1289) 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" y="1199606"/>
            <a:ext cx="9006840" cy="617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59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28" y="304800"/>
            <a:ext cx="8544271" cy="58213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402" y="5919788"/>
            <a:ext cx="7269162" cy="1143000"/>
          </a:xfrm>
        </p:spPr>
        <p:txBody>
          <a:bodyPr/>
          <a:lstStyle/>
          <a:p>
            <a:r>
              <a:rPr lang="en-GB" dirty="0"/>
              <a:t>Where is VI? Geographical Markers </a:t>
            </a:r>
          </a:p>
        </p:txBody>
      </p:sp>
    </p:spTree>
    <p:extLst>
      <p:ext uri="{BB962C8B-B14F-4D97-AF65-F5344CB8AC3E}">
        <p14:creationId xmlns:p14="http://schemas.microsoft.com/office/powerpoint/2010/main" val="2803040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  	from N=805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89 Different Entries of Primary Diagnosis</a:t>
            </a:r>
          </a:p>
          <a:p>
            <a:r>
              <a:rPr lang="en-GB" dirty="0"/>
              <a:t>CVI the most common 192 (23.8%) </a:t>
            </a:r>
          </a:p>
          <a:p>
            <a:r>
              <a:rPr lang="en-GB" dirty="0"/>
              <a:t>Congenital Nystagmus 53 (6.5%)</a:t>
            </a:r>
          </a:p>
          <a:p>
            <a:r>
              <a:rPr lang="en-GB" dirty="0"/>
              <a:t>Oculocutaneous Albinism  43 (5.3%)</a:t>
            </a:r>
          </a:p>
          <a:p>
            <a:r>
              <a:rPr lang="en-GB" dirty="0"/>
              <a:t>Cataract 37 (4.59%)</a:t>
            </a:r>
          </a:p>
          <a:p>
            <a:r>
              <a:rPr lang="en-GB" dirty="0" err="1"/>
              <a:t>Etc</a:t>
            </a:r>
            <a:r>
              <a:rPr lang="en-GB" dirty="0"/>
              <a:t>…….</a:t>
            </a:r>
          </a:p>
          <a:p>
            <a:endParaRPr lang="en-GB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74270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CVI (N=192)  v (Rest of Primary Diagnosis)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638" y="2396421"/>
            <a:ext cx="7269162" cy="3500259"/>
          </a:xfrm>
        </p:spPr>
      </p:pic>
    </p:spTree>
    <p:extLst>
      <p:ext uri="{BB962C8B-B14F-4D97-AF65-F5344CB8AC3E}">
        <p14:creationId xmlns:p14="http://schemas.microsoft.com/office/powerpoint/2010/main" val="2643861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238" y="78740"/>
            <a:ext cx="7269162" cy="1143000"/>
          </a:xfrm>
        </p:spPr>
        <p:txBody>
          <a:bodyPr/>
          <a:lstStyle/>
          <a:p>
            <a:pPr algn="ctr"/>
            <a:r>
              <a:rPr lang="en-GB" dirty="0"/>
              <a:t>CVI in Scotland (N=192)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9680"/>
            <a:ext cx="9144000" cy="5710488"/>
          </a:xfrm>
        </p:spPr>
      </p:pic>
    </p:spTree>
    <p:extLst>
      <p:ext uri="{BB962C8B-B14F-4D97-AF65-F5344CB8AC3E}">
        <p14:creationId xmlns:p14="http://schemas.microsoft.com/office/powerpoint/2010/main" val="2385732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26D7A2-CDDA-418B-B123-56782C2C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Where is CVI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DF0E99-7F77-4BC8-B62A-48C4C715B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now using the data I know </a:t>
            </a:r>
          </a:p>
          <a:p>
            <a:endParaRPr lang="en-GB" dirty="0"/>
          </a:p>
          <a:p>
            <a:r>
              <a:rPr lang="en-GB" dirty="0"/>
              <a:t>Exactly where every child with CVI is</a:t>
            </a:r>
          </a:p>
          <a:p>
            <a:endParaRPr lang="en-GB" dirty="0"/>
          </a:p>
          <a:p>
            <a:pPr lvl="1"/>
            <a:r>
              <a:rPr lang="en-GB" dirty="0"/>
              <a:t>What services they are/ are not getting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Who is their QTVI / </a:t>
            </a:r>
            <a:r>
              <a:rPr lang="en-GB" dirty="0" err="1"/>
              <a:t>Ophthal</a:t>
            </a:r>
            <a:r>
              <a:rPr lang="en-GB" dirty="0"/>
              <a:t> / Paediatrician </a:t>
            </a:r>
          </a:p>
        </p:txBody>
      </p:sp>
    </p:spTree>
    <p:extLst>
      <p:ext uri="{BB962C8B-B14F-4D97-AF65-F5344CB8AC3E}">
        <p14:creationId xmlns:p14="http://schemas.microsoft.com/office/powerpoint/2010/main" val="1581359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Location then gives us access to SIMD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Scottish Index of Multiple Deprivation</a:t>
            </a:r>
          </a:p>
          <a:p>
            <a:endParaRPr lang="en-GB" dirty="0"/>
          </a:p>
          <a:p>
            <a:r>
              <a:rPr lang="en-GB" dirty="0"/>
              <a:t>The SIMD identifies small area concentrations of multiple deprivation across all of Scotland in a consistent way.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739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Remember for Scotland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 = Most Deprived    (20% Equal pop)</a:t>
            </a:r>
          </a:p>
          <a:p>
            <a:pPr marL="0" indent="0">
              <a:buNone/>
            </a:pPr>
            <a:r>
              <a:rPr lang="en-GB" dirty="0"/>
              <a:t>5 = Least Deprived    (20% Equal pop)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 = Most Deprived    (10% Equal pop)</a:t>
            </a:r>
          </a:p>
          <a:p>
            <a:pPr marL="0" indent="0">
              <a:buNone/>
            </a:pPr>
            <a:r>
              <a:rPr lang="en-GB" dirty="0"/>
              <a:t>10= Least Deprived   (10% Equal pop)</a:t>
            </a:r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705100" y="4181475"/>
            <a:ext cx="4162425" cy="19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10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Childhood Visual Impairment and SIMD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51263"/>
              </p:ext>
            </p:extLst>
          </p:nvPr>
        </p:nvGraphicFramePr>
        <p:xfrm>
          <a:off x="1417638" y="2166938"/>
          <a:ext cx="7269162" cy="395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2761059" y="6381750"/>
            <a:ext cx="4886325" cy="19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17638" y="6039534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Most Deprived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52556" y="6126163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Least Deprived</a:t>
            </a:r>
          </a:p>
        </p:txBody>
      </p:sp>
    </p:spTree>
    <p:extLst>
      <p:ext uri="{BB962C8B-B14F-4D97-AF65-F5344CB8AC3E}">
        <p14:creationId xmlns:p14="http://schemas.microsoft.com/office/powerpoint/2010/main" val="266200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VI ALL </a:t>
            </a:r>
            <a:r>
              <a:rPr lang="en-GB" dirty="0"/>
              <a:t>(including CVI ) </a:t>
            </a:r>
            <a:br>
              <a:rPr lang="en-GB" dirty="0"/>
            </a:br>
            <a:r>
              <a:rPr lang="en-GB" dirty="0"/>
              <a:t>No correlation to Social Deprivation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Pearson’s r: -0.48 </a:t>
            </a:r>
          </a:p>
          <a:p>
            <a:endParaRPr lang="en-GB" dirty="0"/>
          </a:p>
          <a:p>
            <a:r>
              <a:rPr lang="en-GB" dirty="0"/>
              <a:t> It is not statistically significant (p = 0.1621; 95% CI: -0.85 to 0.22).  </a:t>
            </a:r>
          </a:p>
          <a:p>
            <a:r>
              <a:rPr lang="en-GB" dirty="0"/>
              <a:t>No correlation of VI (ALL) and Social Deprivation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Opposite finding to previous research </a:t>
            </a:r>
          </a:p>
        </p:txBody>
      </p:sp>
    </p:spTree>
    <p:extLst>
      <p:ext uri="{BB962C8B-B14F-4D97-AF65-F5344CB8AC3E}">
        <p14:creationId xmlns:p14="http://schemas.microsoft.com/office/powerpoint/2010/main" val="2103832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SIMD Decile and Childhood VI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06" y="2208213"/>
            <a:ext cx="5838825" cy="3876675"/>
          </a:xfrm>
        </p:spPr>
      </p:pic>
    </p:spTree>
    <p:extLst>
      <p:ext uri="{BB962C8B-B14F-4D97-AF65-F5344CB8AC3E}">
        <p14:creationId xmlns:p14="http://schemas.microsoft.com/office/powerpoint/2010/main" val="989933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VI ALL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(Not including CVI)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Pearson’s r for  VI(w/o CVI) correlation is -0.28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p-value is 0.4397.  The 95% CI is -0.77 to 0.4</a:t>
            </a:r>
          </a:p>
          <a:p>
            <a:endParaRPr lang="en-GB" dirty="0"/>
          </a:p>
          <a:p>
            <a:r>
              <a:rPr lang="en-GB" dirty="0"/>
              <a:t>Even less of a correlation between VI and Social Deprivation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53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06" y="2208213"/>
            <a:ext cx="5838825" cy="3876675"/>
          </a:xfrm>
        </p:spPr>
      </p:pic>
    </p:spTree>
    <p:extLst>
      <p:ext uri="{BB962C8B-B14F-4D97-AF65-F5344CB8AC3E}">
        <p14:creationId xmlns:p14="http://schemas.microsoft.com/office/powerpoint/2010/main" val="3568298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98" y="172720"/>
            <a:ext cx="8916802" cy="65633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298" y="475764"/>
            <a:ext cx="7269162" cy="1143000"/>
          </a:xfrm>
        </p:spPr>
        <p:txBody>
          <a:bodyPr/>
          <a:lstStyle/>
          <a:p>
            <a:r>
              <a:rPr lang="en-GB" dirty="0"/>
              <a:t>Childhood CVI and SIMD Index </a:t>
            </a:r>
          </a:p>
        </p:txBody>
      </p:sp>
    </p:spTree>
    <p:extLst>
      <p:ext uri="{BB962C8B-B14F-4D97-AF65-F5344CB8AC3E}">
        <p14:creationId xmlns:p14="http://schemas.microsoft.com/office/powerpoint/2010/main" val="562680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665375"/>
              </p:ext>
            </p:extLst>
          </p:nvPr>
        </p:nvGraphicFramePr>
        <p:xfrm>
          <a:off x="1417638" y="2166938"/>
          <a:ext cx="7269162" cy="395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2761059" y="6381750"/>
            <a:ext cx="4886325" cy="19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17638" y="6039534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Most Deprived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52556" y="6126163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Least Deprived</a:t>
            </a:r>
          </a:p>
        </p:txBody>
      </p:sp>
    </p:spTree>
    <p:extLst>
      <p:ext uri="{BB962C8B-B14F-4D97-AF65-F5344CB8AC3E}">
        <p14:creationId xmlns:p14="http://schemas.microsoft.com/office/powerpoint/2010/main" val="3588217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Childhood CVI and SIMD Decile (N175)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06" y="2208213"/>
            <a:ext cx="5838825" cy="3876675"/>
          </a:xfrm>
        </p:spPr>
      </p:pic>
    </p:spTree>
    <p:extLst>
      <p:ext uri="{BB962C8B-B14F-4D97-AF65-F5344CB8AC3E}">
        <p14:creationId xmlns:p14="http://schemas.microsoft.com/office/powerpoint/2010/main" val="4027942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Statistically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Pearson’s r: -0.84, indicates a </a:t>
            </a:r>
            <a:r>
              <a:rPr lang="en-GB" dirty="0">
                <a:solidFill>
                  <a:srgbClr val="FF0000"/>
                </a:solidFill>
              </a:rPr>
              <a:t>VERY STRONG </a:t>
            </a:r>
            <a:r>
              <a:rPr lang="en-GB" dirty="0"/>
              <a:t>relationship </a:t>
            </a:r>
            <a:r>
              <a:rPr lang="en-GB" dirty="0">
                <a:solidFill>
                  <a:srgbClr val="FF0000"/>
                </a:solidFill>
              </a:rPr>
              <a:t>between CVI and Social Deprivation –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b="1" dirty="0"/>
              <a:t>CVI is found more in the most deprived areas of Scotland  </a:t>
            </a:r>
            <a:r>
              <a:rPr lang="en-GB" dirty="0"/>
              <a:t>based on equal number % deciles.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i="1" dirty="0"/>
              <a:t>The p-value  0.0023!  The 95% CI is –0.96 to –0.45. </a:t>
            </a:r>
          </a:p>
        </p:txBody>
      </p:sp>
    </p:spTree>
    <p:extLst>
      <p:ext uri="{BB962C8B-B14F-4D97-AF65-F5344CB8AC3E}">
        <p14:creationId xmlns:p14="http://schemas.microsoft.com/office/powerpoint/2010/main" val="64347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Particularly the first 4 Deciles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220646"/>
              </p:ext>
            </p:extLst>
          </p:nvPr>
        </p:nvGraphicFramePr>
        <p:xfrm>
          <a:off x="1417638" y="2166938"/>
          <a:ext cx="7269162" cy="395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2761059" y="6381750"/>
            <a:ext cx="4886325" cy="19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17638" y="6039534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Most Deprived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52556" y="6126163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Least Deprived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72BC949A-F614-4EE7-BDED-2F1BB3E16643}"/>
              </a:ext>
            </a:extLst>
          </p:cNvPr>
          <p:cNvSpPr/>
          <p:nvPr/>
        </p:nvSpPr>
        <p:spPr>
          <a:xfrm>
            <a:off x="1973943" y="2917371"/>
            <a:ext cx="2844800" cy="30761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848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301973-9478-4B34-972E-B96C2B47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Issues with VIS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89C8C7-1EDA-4434-89EB-CD2AAA831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Self notification</a:t>
            </a:r>
          </a:p>
          <a:p>
            <a:r>
              <a:rPr lang="en-GB" dirty="0"/>
              <a:t>Large number of unknown diagnosis</a:t>
            </a:r>
          </a:p>
          <a:p>
            <a:r>
              <a:rPr lang="en-GB" dirty="0"/>
              <a:t>Reliant on Ophthalmologists to confirm after notification  </a:t>
            </a:r>
          </a:p>
          <a:p>
            <a:r>
              <a:rPr lang="en-GB" dirty="0"/>
              <a:t>Errors could slip into process</a:t>
            </a:r>
          </a:p>
          <a:p>
            <a:endParaRPr lang="en-GB" dirty="0"/>
          </a:p>
          <a:p>
            <a:r>
              <a:rPr lang="en-GB" dirty="0"/>
              <a:t>Not representative of Scotland only those that want to  notify –did so…..</a:t>
            </a:r>
          </a:p>
        </p:txBody>
      </p:sp>
    </p:spTree>
    <p:extLst>
      <p:ext uri="{BB962C8B-B14F-4D97-AF65-F5344CB8AC3E}">
        <p14:creationId xmlns:p14="http://schemas.microsoft.com/office/powerpoint/2010/main" val="25162973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1F2713-B553-437B-89D0-108ACB700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VINCYP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9285D6-22D8-487F-844D-BD283098A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124" y="2021984"/>
            <a:ext cx="7269162" cy="4104180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NHS Scotland Clinical Network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Develop a more robust minimal CLINICAL dataset to improve service and financial planning in addition to supporting research.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GB" dirty="0"/>
              <a:t>Is now Scottish system of Childhood Registration </a:t>
            </a:r>
          </a:p>
        </p:txBody>
      </p:sp>
    </p:spTree>
    <p:extLst>
      <p:ext uri="{BB962C8B-B14F-4D97-AF65-F5344CB8AC3E}">
        <p14:creationId xmlns:p14="http://schemas.microsoft.com/office/powerpoint/2010/main" val="3568676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91" y="130629"/>
            <a:ext cx="9003906" cy="641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80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157"/>
            <a:ext cx="9067800" cy="682184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33350" y="2257425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942975" y="3171825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45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54" y="130629"/>
            <a:ext cx="8805247" cy="649410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33350" y="2257425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538162" y="3368157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524250" y="3701532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4424979" y="3701532"/>
            <a:ext cx="809625" cy="762000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B4AE97A9-9BE1-4BDD-B611-6D0AB5B783EC}"/>
              </a:ext>
            </a:extLst>
          </p:cNvPr>
          <p:cNvSpPr/>
          <p:nvPr/>
        </p:nvSpPr>
        <p:spPr>
          <a:xfrm>
            <a:off x="1582057" y="5747657"/>
            <a:ext cx="1596572" cy="877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40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9550"/>
            <a:ext cx="9074033" cy="664845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0" y="2638425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14325" y="3400425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4314825" y="4600575"/>
            <a:ext cx="809625" cy="762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4FB87F56-27D1-4AFC-9814-7DDD563A1A05}"/>
              </a:ext>
            </a:extLst>
          </p:cNvPr>
          <p:cNvSpPr/>
          <p:nvPr/>
        </p:nvSpPr>
        <p:spPr>
          <a:xfrm>
            <a:off x="6016171" y="5980922"/>
            <a:ext cx="1596572" cy="877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05EC82-B1E7-489C-A16E-7BF78F0E9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First pass </a:t>
            </a:r>
            <a:br>
              <a:rPr lang="en-GB" dirty="0"/>
            </a:br>
            <a:r>
              <a:rPr lang="en-GB" dirty="0"/>
              <a:t>Poisson regression Analysis (R)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8CD877-F256-40D0-A66C-A0474CA23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P&lt;0.000*, Null deviance: 3079.5 on 6504 degrees of freedom, Residual deviance: 3048.5 on 6503 degrees of freedom</a:t>
            </a:r>
          </a:p>
          <a:p>
            <a:endParaRPr lang="en-GB" dirty="0"/>
          </a:p>
          <a:p>
            <a:r>
              <a:rPr lang="en-GB" dirty="0"/>
              <a:t>Significant likelihood to find a child with VI in the most deprived areas of Scotland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299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Possible Causes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Prematurity / Low birth weight </a:t>
            </a:r>
          </a:p>
          <a:p>
            <a:r>
              <a:rPr lang="en-GB" dirty="0"/>
              <a:t>Maternal Health</a:t>
            </a:r>
          </a:p>
          <a:p>
            <a:r>
              <a:rPr lang="en-GB" dirty="0"/>
              <a:t>Diet</a:t>
            </a:r>
          </a:p>
          <a:p>
            <a:r>
              <a:rPr lang="en-GB" dirty="0"/>
              <a:t>Smoking</a:t>
            </a:r>
          </a:p>
          <a:p>
            <a:r>
              <a:rPr lang="en-GB" dirty="0"/>
              <a:t>Drugs</a:t>
            </a:r>
          </a:p>
          <a:p>
            <a:r>
              <a:rPr lang="en-GB" dirty="0"/>
              <a:t>Epigenetics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335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B2E5D8-B765-4F49-8A2C-6D5C8099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381" y="774700"/>
            <a:ext cx="7269162" cy="1143000"/>
          </a:xfrm>
        </p:spPr>
        <p:txBody>
          <a:bodyPr/>
          <a:lstStyle/>
          <a:p>
            <a:r>
              <a:rPr lang="en-GB" dirty="0"/>
              <a:t>Conclusion: Health and Wellbeing.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A4021D-BB22-4DB4-849C-9FF6357C2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638" y="1760538"/>
            <a:ext cx="7269162" cy="3959225"/>
          </a:xfrm>
        </p:spPr>
        <p:txBody>
          <a:bodyPr/>
          <a:lstStyle/>
          <a:p>
            <a:r>
              <a:rPr lang="en-GB" dirty="0"/>
              <a:t>Need to take very seriously social deprivation and visual impairment and in particular brain related visual pathway impairment – (CVI) </a:t>
            </a:r>
          </a:p>
          <a:p>
            <a:r>
              <a:rPr lang="en-GB" dirty="0"/>
              <a:t>Significant public health concern that moves away from just the “visual” impairment” but should take a holistic community approach to service planning, support to improve the comes of children. </a:t>
            </a:r>
          </a:p>
        </p:txBody>
      </p:sp>
    </p:spTree>
    <p:extLst>
      <p:ext uri="{BB962C8B-B14F-4D97-AF65-F5344CB8AC3E}">
        <p14:creationId xmlns:p14="http://schemas.microsoft.com/office/powerpoint/2010/main" val="4270213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7B303-E4B6-44ED-9063-3E3880364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CAEC46-B271-446D-8D23-C528D6599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/>
              <a:t>Professor John Ravenscroft</a:t>
            </a:r>
          </a:p>
          <a:p>
            <a:pPr eaLnBrk="1" hangingPunct="1">
              <a:defRPr/>
            </a:pPr>
            <a:r>
              <a:rPr lang="en-US" i="1" dirty="0">
                <a:hlinkClick r:id="rId2"/>
              </a:rPr>
              <a:t>John.Ravenscroft@ed.ac.uk</a:t>
            </a:r>
            <a:endParaRPr lang="en-US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8836087"/>
      </p:ext>
    </p:extLst>
  </p:cSld>
  <p:clrMapOvr>
    <a:masterClrMapping/>
  </p:clrMapOvr>
</p:sld>
</file>

<file path=ppt/theme/theme1.xml><?xml version="1.0" encoding="utf-8"?>
<a:theme xmlns:a="http://schemas.openxmlformats.org/drawingml/2006/main" name="pres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pres6.potx</Template>
  <TotalTime>3667</TotalTime>
  <Words>1389</Words>
  <Application>Microsoft Office PowerPoint</Application>
  <PresentationFormat>On-screen Show (4:3)</PresentationFormat>
  <Paragraphs>356</Paragraphs>
  <Slides>43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pres6</vt:lpstr>
      <vt:lpstr>Identifying and supporting economic needs of families, including children with cerebral visual impairment</vt:lpstr>
      <vt:lpstr>A quick note of thanks to….</vt:lpstr>
      <vt:lpstr>Brief Aim</vt:lpstr>
      <vt:lpstr>The Issue: Deprivation</vt:lpstr>
      <vt:lpstr>Millennium Cohort Study:  Visual Impairment</vt:lpstr>
      <vt:lpstr>PowerPoint Presentation</vt:lpstr>
      <vt:lpstr>Again we see </vt:lpstr>
      <vt:lpstr>What about Education Data and children with VI? Year 9 Pupils and Deprivation  Score  </vt:lpstr>
      <vt:lpstr>English School data research suggests </vt:lpstr>
      <vt:lpstr>  IN SCOTLAND: Percentage of school leavers with 1 or more award at </vt:lpstr>
      <vt:lpstr>Scottish Government 2016 School Leavers with VI N = 315</vt:lpstr>
      <vt:lpstr>Problem with Scottish Gov Data</vt:lpstr>
      <vt:lpstr>Visual Impairment in Scotland (2003-2016) </vt:lpstr>
      <vt:lpstr>Study Definitions </vt:lpstr>
      <vt:lpstr>For Inclusion to VIS</vt:lpstr>
      <vt:lpstr>Geographical Location of Childhood VI  (N=1289)  </vt:lpstr>
      <vt:lpstr>Where is VI? Geographical Markers </vt:lpstr>
      <vt:lpstr>Diagnosis   from N=805</vt:lpstr>
      <vt:lpstr>CVI (N=192)  v (Rest of Primary Diagnosis) </vt:lpstr>
      <vt:lpstr>CVI in Scotland (N=192) </vt:lpstr>
      <vt:lpstr>Where is CVI </vt:lpstr>
      <vt:lpstr>Location then gives us access to SIMD</vt:lpstr>
      <vt:lpstr>Remember for Scotland</vt:lpstr>
      <vt:lpstr>Childhood Visual Impairment and SIMD</vt:lpstr>
      <vt:lpstr>VI ALL (including CVI )  No correlation to Social Deprivation </vt:lpstr>
      <vt:lpstr>SIMD Decile and Childhood VI </vt:lpstr>
      <vt:lpstr>VI ALL  (Not including CVI) </vt:lpstr>
      <vt:lpstr>PowerPoint Presentation</vt:lpstr>
      <vt:lpstr>Childhood CVI and SIMD Index </vt:lpstr>
      <vt:lpstr>PowerPoint Presentation</vt:lpstr>
      <vt:lpstr>Childhood CVI and SIMD Decile (N175)</vt:lpstr>
      <vt:lpstr>Statistically </vt:lpstr>
      <vt:lpstr>Particularly the first 4 Deciles </vt:lpstr>
      <vt:lpstr>Issues with VIS Data </vt:lpstr>
      <vt:lpstr>VINCYP</vt:lpstr>
      <vt:lpstr>PowerPoint Presentation</vt:lpstr>
      <vt:lpstr>PowerPoint Presentation</vt:lpstr>
      <vt:lpstr>PowerPoint Presentation</vt:lpstr>
      <vt:lpstr>PowerPoint Presentation</vt:lpstr>
      <vt:lpstr>First pass  Poisson regression Analysis (R)</vt:lpstr>
      <vt:lpstr>Possible Causes ?</vt:lpstr>
      <vt:lpstr>Conclusion: Health and Wellbeing. </vt:lpstr>
      <vt:lpstr>Thank you</vt:lpstr>
    </vt:vector>
  </TitlesOfParts>
  <Company>The University of Edinburgh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should go here</dc:title>
  <dc:creator>Aileen Robertson</dc:creator>
  <cp:lastModifiedBy>Nana Dankyi</cp:lastModifiedBy>
  <cp:revision>108</cp:revision>
  <dcterms:created xsi:type="dcterms:W3CDTF">2012-04-25T15:10:26Z</dcterms:created>
  <dcterms:modified xsi:type="dcterms:W3CDTF">2018-09-17T19:51:37Z</dcterms:modified>
</cp:coreProperties>
</file>